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61.jpg" ContentType="image/jpg"/>
  <Override PartName="/ppt/notesSlides/notesSlide15.xml" ContentType="application/vnd.openxmlformats-officedocument.presentationml.notesSlide+xml"/>
  <Override PartName="/ppt/media/image62.jpg" ContentType="image/jpg"/>
  <Override PartName="/ppt/notesSlides/notesSlide16.xml" ContentType="application/vnd.openxmlformats-officedocument.presentationml.notesSlide+xml"/>
  <Override PartName="/ppt/comments/modernComment_139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78.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3C_9B0B69C1.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4"/>
  </p:sldMasterIdLst>
  <p:notesMasterIdLst>
    <p:notesMasterId r:id="rId29"/>
  </p:notesMasterIdLst>
  <p:sldIdLst>
    <p:sldId id="423" r:id="rId5"/>
    <p:sldId id="335" r:id="rId6"/>
    <p:sldId id="307" r:id="rId7"/>
    <p:sldId id="325" r:id="rId8"/>
    <p:sldId id="286" r:id="rId9"/>
    <p:sldId id="2145705616" r:id="rId10"/>
    <p:sldId id="2145705609" r:id="rId11"/>
    <p:sldId id="2145705610" r:id="rId12"/>
    <p:sldId id="2145705611" r:id="rId13"/>
    <p:sldId id="2145705612" r:id="rId14"/>
    <p:sldId id="2145705613" r:id="rId15"/>
    <p:sldId id="2145705614" r:id="rId16"/>
    <p:sldId id="261" r:id="rId17"/>
    <p:sldId id="262" r:id="rId18"/>
    <p:sldId id="263" r:id="rId19"/>
    <p:sldId id="313" r:id="rId20"/>
    <p:sldId id="306" r:id="rId21"/>
    <p:sldId id="264" r:id="rId22"/>
    <p:sldId id="268" r:id="rId23"/>
    <p:sldId id="316" r:id="rId24"/>
    <p:sldId id="305" r:id="rId25"/>
    <p:sldId id="273" r:id="rId26"/>
    <p:sldId id="279" r:id="rId27"/>
    <p:sldId id="276" r:id="rId28"/>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APRM" id="{0ECEFDC0-9043-8F4C-9AB8-B669A52BEE11}">
          <p14:sldIdLst>
            <p14:sldId id="423"/>
            <p14:sldId id="335"/>
            <p14:sldId id="307"/>
            <p14:sldId id="325"/>
          </p14:sldIdLst>
        </p14:section>
        <p14:section name="Specialty Practices" id="{EB94DD92-7FA9-4EB1-B599-3229F0922220}">
          <p14:sldIdLst/>
        </p14:section>
        <p14:section name="Family Office" id="{7D817A41-C3DA-4D3B-8B6C-236858C2AD2C}">
          <p14:sldIdLst>
            <p14:sldId id="286"/>
            <p14:sldId id="2145705616"/>
          </p14:sldIdLst>
        </p14:section>
        <p14:section name="Wildfire Lessons" id="{1572B87C-449A-47F1-AD0C-21AA1A6941C8}">
          <p14:sldIdLst>
            <p14:sldId id="2145705609"/>
            <p14:sldId id="2145705610"/>
            <p14:sldId id="2145705611"/>
            <p14:sldId id="2145705612"/>
            <p14:sldId id="2145705613"/>
            <p14:sldId id="2145705614"/>
            <p14:sldId id="261"/>
            <p14:sldId id="262"/>
            <p14:sldId id="263"/>
            <p14:sldId id="313"/>
            <p14:sldId id="306"/>
            <p14:sldId id="264"/>
            <p14:sldId id="268"/>
            <p14:sldId id="316"/>
            <p14:sldId id="305"/>
            <p14:sldId id="273"/>
            <p14:sldId id="279"/>
          </p14:sldIdLst>
        </p14:section>
        <p14:section name="Contact" id="{8FF1DD78-5A2E-4F60-9D64-7F11F072A0CC}">
          <p14:sldIdLst>
            <p14:sldId id="27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DB3E2B-2EC2-8589-9F1F-5639D591D9D5}" name="Ralph Del Conte" initials="RDC" userId="S::ralph.del.conte@aon.com::0fc537b7-dde8-4e90-a8eb-6750c0a2595e" providerId="AD"/>
  <p188:author id="{22C8C83B-D13E-588B-F284-B01B2A464B80}" name="Karkera, Tina R." initials="TRK" userId="Karkera, Tina R." providerId="None"/>
  <p188:author id="{DE7BD397-D926-232D-FEBC-B16AF3A9F8A8}" name="Scheffler, Melissa P" initials="MS" userId="S::mscheffler@chubb.com::bdd9b2c7-2ece-41b2-8a0a-ac093c66c25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F6F7"/>
    <a:srgbClr val="28B0C3"/>
    <a:srgbClr val="646462"/>
    <a:srgbClr val="007585"/>
    <a:srgbClr val="F25D0D"/>
    <a:srgbClr val="EA2537"/>
    <a:srgbClr val="D12258"/>
    <a:srgbClr val="A71B70"/>
    <a:srgbClr val="E5EFF0"/>
    <a:srgbClr val="465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3792" autoAdjust="0"/>
  </p:normalViewPr>
  <p:slideViewPr>
    <p:cSldViewPr snapToGrid="0" snapToObjects="1">
      <p:cViewPr varScale="1">
        <p:scale>
          <a:sx n="51" d="100"/>
          <a:sy n="51" d="100"/>
        </p:scale>
        <p:origin x="804" y="84"/>
      </p:cViewPr>
      <p:guideLst/>
    </p:cSldViewPr>
  </p:slideViewPr>
  <p:notesTextViewPr>
    <p:cViewPr>
      <p:scale>
        <a:sx n="100" d="100"/>
        <a:sy n="100" d="100"/>
      </p:scale>
      <p:origin x="0" y="0"/>
    </p:cViewPr>
  </p:notesTextViewPr>
  <p:sorterViewPr>
    <p:cViewPr>
      <p:scale>
        <a:sx n="33" d="100"/>
        <a:sy n="33" d="100"/>
      </p:scale>
      <p:origin x="0" y="-30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Eshelman" userId="2ba209d4-add0-46e7-a315-e3b23911e40e" providerId="ADAL" clId="{982537F7-7208-41B0-8F29-A93297C92EF9}"/>
    <pc:docChg chg="custSel addSld delSld modSld sldOrd modSection">
      <pc:chgData name="Julie Eshelman" userId="2ba209d4-add0-46e7-a315-e3b23911e40e" providerId="ADAL" clId="{982537F7-7208-41B0-8F29-A93297C92EF9}" dt="2026-01-13T20:11:04.869" v="195" actId="2696"/>
      <pc:docMkLst>
        <pc:docMk/>
      </pc:docMkLst>
      <pc:sldChg chg="addSp delSp modSp add mod">
        <pc:chgData name="Julie Eshelman" userId="2ba209d4-add0-46e7-a315-e3b23911e40e" providerId="ADAL" clId="{982537F7-7208-41B0-8F29-A93297C92EF9}" dt="2026-01-08T01:31:20.384" v="41" actId="1076"/>
        <pc:sldMkLst>
          <pc:docMk/>
          <pc:sldMk cId="0" sldId="261"/>
        </pc:sldMkLst>
        <pc:spChg chg="mod">
          <ac:chgData name="Julie Eshelman" userId="2ba209d4-add0-46e7-a315-e3b23911e40e" providerId="ADAL" clId="{982537F7-7208-41B0-8F29-A93297C92EF9}" dt="2026-01-08T01:31:20.384" v="41" actId="1076"/>
          <ac:spMkLst>
            <pc:docMk/>
            <pc:sldMk cId="0" sldId="261"/>
            <ac:spMk id="9" creationId="{00000000-0000-0000-0000-000000000000}"/>
          </ac:spMkLst>
        </pc:spChg>
      </pc:sldChg>
      <pc:sldChg chg="delSp add mod">
        <pc:chgData name="Julie Eshelman" userId="2ba209d4-add0-46e7-a315-e3b23911e40e" providerId="ADAL" clId="{982537F7-7208-41B0-8F29-A93297C92EF9}" dt="2026-01-08T01:31:49.621" v="43" actId="478"/>
        <pc:sldMkLst>
          <pc:docMk/>
          <pc:sldMk cId="0" sldId="262"/>
        </pc:sldMkLst>
      </pc:sldChg>
      <pc:sldChg chg="addSp delSp modSp add mod">
        <pc:chgData name="Julie Eshelman" userId="2ba209d4-add0-46e7-a315-e3b23911e40e" providerId="ADAL" clId="{982537F7-7208-41B0-8F29-A93297C92EF9}" dt="2026-01-08T01:32:39.072" v="46" actId="478"/>
        <pc:sldMkLst>
          <pc:docMk/>
          <pc:sldMk cId="0" sldId="263"/>
        </pc:sldMkLst>
      </pc:sldChg>
      <pc:sldChg chg="addSp delSp modSp add mod">
        <pc:chgData name="Julie Eshelman" userId="2ba209d4-add0-46e7-a315-e3b23911e40e" providerId="ADAL" clId="{982537F7-7208-41B0-8F29-A93297C92EF9}" dt="2026-01-08T01:33:45.077" v="54" actId="478"/>
        <pc:sldMkLst>
          <pc:docMk/>
          <pc:sldMk cId="0" sldId="264"/>
        </pc:sldMkLst>
      </pc:sldChg>
      <pc:sldChg chg="addSp delSp modSp add mod">
        <pc:chgData name="Julie Eshelman" userId="2ba209d4-add0-46e7-a315-e3b23911e40e" providerId="ADAL" clId="{982537F7-7208-41B0-8F29-A93297C92EF9}" dt="2026-01-08T01:34:01.767" v="57" actId="478"/>
        <pc:sldMkLst>
          <pc:docMk/>
          <pc:sldMk cId="0" sldId="268"/>
        </pc:sldMkLst>
      </pc:sldChg>
      <pc:sldChg chg="addSp delSp modSp add mod">
        <pc:chgData name="Julie Eshelman" userId="2ba209d4-add0-46e7-a315-e3b23911e40e" providerId="ADAL" clId="{982537F7-7208-41B0-8F29-A93297C92EF9}" dt="2026-01-08T01:35:34.567" v="64" actId="478"/>
        <pc:sldMkLst>
          <pc:docMk/>
          <pc:sldMk cId="0" sldId="273"/>
        </pc:sldMkLst>
      </pc:sldChg>
      <pc:sldChg chg="addSp delSp modSp add mod">
        <pc:chgData name="Julie Eshelman" userId="2ba209d4-add0-46e7-a315-e3b23911e40e" providerId="ADAL" clId="{982537F7-7208-41B0-8F29-A93297C92EF9}" dt="2026-01-08T01:35:49.392" v="67" actId="478"/>
        <pc:sldMkLst>
          <pc:docMk/>
          <pc:sldMk cId="0" sldId="279"/>
        </pc:sldMkLst>
      </pc:sldChg>
      <pc:sldChg chg="delSp modSp add mod">
        <pc:chgData name="Julie Eshelman" userId="2ba209d4-add0-46e7-a315-e3b23911e40e" providerId="ADAL" clId="{982537F7-7208-41B0-8F29-A93297C92EF9}" dt="2026-01-08T01:29:14.491" v="36" actId="1076"/>
        <pc:sldMkLst>
          <pc:docMk/>
          <pc:sldMk cId="0" sldId="286"/>
        </pc:sldMkLst>
        <pc:spChg chg="mod">
          <ac:chgData name="Julie Eshelman" userId="2ba209d4-add0-46e7-a315-e3b23911e40e" providerId="ADAL" clId="{982537F7-7208-41B0-8F29-A93297C92EF9}" dt="2026-01-08T01:29:14.491" v="36" actId="1076"/>
          <ac:spMkLst>
            <pc:docMk/>
            <pc:sldMk cId="0" sldId="286"/>
            <ac:spMk id="8" creationId="{00000000-0000-0000-0000-000000000000}"/>
          </ac:spMkLst>
        </pc:spChg>
      </pc:sldChg>
      <pc:sldChg chg="del mod modShow">
        <pc:chgData name="Julie Eshelman" userId="2ba209d4-add0-46e7-a315-e3b23911e40e" providerId="ADAL" clId="{982537F7-7208-41B0-8F29-A93297C92EF9}" dt="2026-01-13T20:08:51.508" v="171" actId="2696"/>
        <pc:sldMkLst>
          <pc:docMk/>
          <pc:sldMk cId="2960596241" sldId="304"/>
        </pc:sldMkLst>
      </pc:sldChg>
      <pc:sldChg chg="addSp delSp modSp add mod">
        <pc:chgData name="Julie Eshelman" userId="2ba209d4-add0-46e7-a315-e3b23911e40e" providerId="ADAL" clId="{982537F7-7208-41B0-8F29-A93297C92EF9}" dt="2026-01-08T01:35:13.425" v="61" actId="478"/>
        <pc:sldMkLst>
          <pc:docMk/>
          <pc:sldMk cId="0" sldId="305"/>
        </pc:sldMkLst>
      </pc:sldChg>
      <pc:sldChg chg="delSp add mod">
        <pc:chgData name="Julie Eshelman" userId="2ba209d4-add0-46e7-a315-e3b23911e40e" providerId="ADAL" clId="{982537F7-7208-41B0-8F29-A93297C92EF9}" dt="2026-01-08T01:33:25.271" v="51" actId="478"/>
        <pc:sldMkLst>
          <pc:docMk/>
          <pc:sldMk cId="3211524073" sldId="306"/>
        </pc:sldMkLst>
      </pc:sldChg>
      <pc:sldChg chg="addSp delSp modSp add mod">
        <pc:chgData name="Julie Eshelman" userId="2ba209d4-add0-46e7-a315-e3b23911e40e" providerId="ADAL" clId="{982537F7-7208-41B0-8F29-A93297C92EF9}" dt="2026-01-08T01:33:01.278" v="49" actId="478"/>
        <pc:sldMkLst>
          <pc:docMk/>
          <pc:sldMk cId="0" sldId="313"/>
        </pc:sldMkLst>
      </pc:sldChg>
      <pc:sldChg chg="add">
        <pc:chgData name="Julie Eshelman" userId="2ba209d4-add0-46e7-a315-e3b23911e40e" providerId="ADAL" clId="{982537F7-7208-41B0-8F29-A93297C92EF9}" dt="2026-01-08T01:34:19.023" v="58"/>
        <pc:sldMkLst>
          <pc:docMk/>
          <pc:sldMk cId="2601216449" sldId="316"/>
        </pc:sldMkLst>
      </pc:sldChg>
      <pc:sldChg chg="del mod modShow">
        <pc:chgData name="Julie Eshelman" userId="2ba209d4-add0-46e7-a315-e3b23911e40e" providerId="ADAL" clId="{982537F7-7208-41B0-8F29-A93297C92EF9}" dt="2026-01-13T20:09:09.177" v="173" actId="2696"/>
        <pc:sldMkLst>
          <pc:docMk/>
          <pc:sldMk cId="3191259110" sldId="321"/>
        </pc:sldMkLst>
      </pc:sldChg>
      <pc:sldChg chg="del mod modShow">
        <pc:chgData name="Julie Eshelman" userId="2ba209d4-add0-46e7-a315-e3b23911e40e" providerId="ADAL" clId="{982537F7-7208-41B0-8F29-A93297C92EF9}" dt="2026-01-13T20:09:06.406" v="172" actId="2696"/>
        <pc:sldMkLst>
          <pc:docMk/>
          <pc:sldMk cId="2092837051" sldId="322"/>
        </pc:sldMkLst>
      </pc:sldChg>
      <pc:sldChg chg="del mod modShow">
        <pc:chgData name="Julie Eshelman" userId="2ba209d4-add0-46e7-a315-e3b23911e40e" providerId="ADAL" clId="{982537F7-7208-41B0-8F29-A93297C92EF9}" dt="2026-01-13T20:09:46.503" v="176" actId="2696"/>
        <pc:sldMkLst>
          <pc:docMk/>
          <pc:sldMk cId="729882293" sldId="323"/>
        </pc:sldMkLst>
      </pc:sldChg>
      <pc:sldChg chg="del mod modShow">
        <pc:chgData name="Julie Eshelman" userId="2ba209d4-add0-46e7-a315-e3b23911e40e" providerId="ADAL" clId="{982537F7-7208-41B0-8F29-A93297C92EF9}" dt="2026-01-13T20:09:13.657" v="174" actId="2696"/>
        <pc:sldMkLst>
          <pc:docMk/>
          <pc:sldMk cId="0" sldId="324"/>
        </pc:sldMkLst>
      </pc:sldChg>
      <pc:sldChg chg="mod modShow">
        <pc:chgData name="Julie Eshelman" userId="2ba209d4-add0-46e7-a315-e3b23911e40e" providerId="ADAL" clId="{982537F7-7208-41B0-8F29-A93297C92EF9}" dt="2026-01-13T20:09:42.689" v="175" actId="729"/>
        <pc:sldMkLst>
          <pc:docMk/>
          <pc:sldMk cId="0" sldId="325"/>
        </pc:sldMkLst>
      </pc:sldChg>
      <pc:sldChg chg="del mod modShow">
        <pc:chgData name="Julie Eshelman" userId="2ba209d4-add0-46e7-a315-e3b23911e40e" providerId="ADAL" clId="{982537F7-7208-41B0-8F29-A93297C92EF9}" dt="2026-01-13T20:09:49.672" v="177" actId="2696"/>
        <pc:sldMkLst>
          <pc:docMk/>
          <pc:sldMk cId="2310131471" sldId="326"/>
        </pc:sldMkLst>
      </pc:sldChg>
      <pc:sldChg chg="del mod modShow">
        <pc:chgData name="Julie Eshelman" userId="2ba209d4-add0-46e7-a315-e3b23911e40e" providerId="ADAL" clId="{982537F7-7208-41B0-8F29-A93297C92EF9}" dt="2026-01-13T20:09:52.514" v="178" actId="2696"/>
        <pc:sldMkLst>
          <pc:docMk/>
          <pc:sldMk cId="572940821" sldId="327"/>
        </pc:sldMkLst>
      </pc:sldChg>
      <pc:sldChg chg="del mod modShow">
        <pc:chgData name="Julie Eshelman" userId="2ba209d4-add0-46e7-a315-e3b23911e40e" providerId="ADAL" clId="{982537F7-7208-41B0-8F29-A93297C92EF9}" dt="2026-01-13T20:09:54.524" v="179" actId="2696"/>
        <pc:sldMkLst>
          <pc:docMk/>
          <pc:sldMk cId="371358449" sldId="328"/>
        </pc:sldMkLst>
      </pc:sldChg>
      <pc:sldChg chg="del mod modShow">
        <pc:chgData name="Julie Eshelman" userId="2ba209d4-add0-46e7-a315-e3b23911e40e" providerId="ADAL" clId="{982537F7-7208-41B0-8F29-A93297C92EF9}" dt="2026-01-13T20:09:59.269" v="180" actId="2696"/>
        <pc:sldMkLst>
          <pc:docMk/>
          <pc:sldMk cId="1962669348" sldId="329"/>
        </pc:sldMkLst>
      </pc:sldChg>
      <pc:sldChg chg="modSp add mod">
        <pc:chgData name="Julie Eshelman" userId="2ba209d4-add0-46e7-a315-e3b23911e40e" providerId="ADAL" clId="{982537F7-7208-41B0-8F29-A93297C92EF9}" dt="2026-01-13T19:58:01.915" v="89" actId="20577"/>
        <pc:sldMkLst>
          <pc:docMk/>
          <pc:sldMk cId="1899803930" sldId="335"/>
        </pc:sldMkLst>
        <pc:spChg chg="mod">
          <ac:chgData name="Julie Eshelman" userId="2ba209d4-add0-46e7-a315-e3b23911e40e" providerId="ADAL" clId="{982537F7-7208-41B0-8F29-A93297C92EF9}" dt="2026-01-13T19:55:50.513" v="68" actId="20577"/>
          <ac:spMkLst>
            <pc:docMk/>
            <pc:sldMk cId="1899803930" sldId="335"/>
            <ac:spMk id="10" creationId="{E29EB35E-8490-4EC2-F531-177FDB350D91}"/>
          </ac:spMkLst>
        </pc:spChg>
        <pc:spChg chg="mod">
          <ac:chgData name="Julie Eshelman" userId="2ba209d4-add0-46e7-a315-e3b23911e40e" providerId="ADAL" clId="{982537F7-7208-41B0-8F29-A93297C92EF9}" dt="2026-01-13T19:58:01.915" v="89" actId="20577"/>
          <ac:spMkLst>
            <pc:docMk/>
            <pc:sldMk cId="1899803930" sldId="335"/>
            <ac:spMk id="11" creationId="{D33A5DCE-F181-56BE-EC68-C286066D2D20}"/>
          </ac:spMkLst>
        </pc:spChg>
      </pc:sldChg>
      <pc:sldChg chg="del mod modShow">
        <pc:chgData name="Julie Eshelman" userId="2ba209d4-add0-46e7-a315-e3b23911e40e" providerId="ADAL" clId="{982537F7-7208-41B0-8F29-A93297C92EF9}" dt="2026-01-13T20:10:33.811" v="191" actId="2696"/>
        <pc:sldMkLst>
          <pc:docMk/>
          <pc:sldMk cId="2756332820" sldId="357"/>
        </pc:sldMkLst>
      </pc:sldChg>
      <pc:sldChg chg="del mod modShow">
        <pc:chgData name="Julie Eshelman" userId="2ba209d4-add0-46e7-a315-e3b23911e40e" providerId="ADAL" clId="{982537F7-7208-41B0-8F29-A93297C92EF9}" dt="2026-01-13T20:10:12.934" v="184" actId="2696"/>
        <pc:sldMkLst>
          <pc:docMk/>
          <pc:sldMk cId="2191206753" sldId="362"/>
        </pc:sldMkLst>
      </pc:sldChg>
      <pc:sldChg chg="modSp mod">
        <pc:chgData name="Julie Eshelman" userId="2ba209d4-add0-46e7-a315-e3b23911e40e" providerId="ADAL" clId="{982537F7-7208-41B0-8F29-A93297C92EF9}" dt="2026-01-07T00:58:02.748" v="3" actId="20577"/>
        <pc:sldMkLst>
          <pc:docMk/>
          <pc:sldMk cId="733709119" sldId="423"/>
        </pc:sldMkLst>
        <pc:spChg chg="mod">
          <ac:chgData name="Julie Eshelman" userId="2ba209d4-add0-46e7-a315-e3b23911e40e" providerId="ADAL" clId="{982537F7-7208-41B0-8F29-A93297C92EF9}" dt="2026-01-07T00:58:02.748" v="3" actId="20577"/>
          <ac:spMkLst>
            <pc:docMk/>
            <pc:sldMk cId="733709119" sldId="423"/>
            <ac:spMk id="10" creationId="{EA5412D5-4041-2199-0C74-972DC09BBC7E}"/>
          </ac:spMkLst>
        </pc:spChg>
      </pc:sldChg>
      <pc:sldChg chg="del mod modShow">
        <pc:chgData name="Julie Eshelman" userId="2ba209d4-add0-46e7-a315-e3b23911e40e" providerId="ADAL" clId="{982537F7-7208-41B0-8F29-A93297C92EF9}" dt="2026-01-13T20:11:01.439" v="194" actId="2696"/>
        <pc:sldMkLst>
          <pc:docMk/>
          <pc:sldMk cId="3806488964" sldId="2145705584"/>
        </pc:sldMkLst>
      </pc:sldChg>
      <pc:sldChg chg="del mod modShow">
        <pc:chgData name="Julie Eshelman" userId="2ba209d4-add0-46e7-a315-e3b23911e40e" providerId="ADAL" clId="{982537F7-7208-41B0-8F29-A93297C92EF9}" dt="2026-01-13T20:10:05.414" v="182" actId="2696"/>
        <pc:sldMkLst>
          <pc:docMk/>
          <pc:sldMk cId="1085817032" sldId="2145705585"/>
        </pc:sldMkLst>
      </pc:sldChg>
      <pc:sldChg chg="del mod modShow">
        <pc:chgData name="Julie Eshelman" userId="2ba209d4-add0-46e7-a315-e3b23911e40e" providerId="ADAL" clId="{982537F7-7208-41B0-8F29-A93297C92EF9}" dt="2026-01-13T20:10:36.887" v="192" actId="2696"/>
        <pc:sldMkLst>
          <pc:docMk/>
          <pc:sldMk cId="2020420366" sldId="2145705587"/>
        </pc:sldMkLst>
      </pc:sldChg>
      <pc:sldChg chg="del mod modShow">
        <pc:chgData name="Julie Eshelman" userId="2ba209d4-add0-46e7-a315-e3b23911e40e" providerId="ADAL" clId="{982537F7-7208-41B0-8F29-A93297C92EF9}" dt="2026-01-13T20:10:02.560" v="181" actId="2696"/>
        <pc:sldMkLst>
          <pc:docMk/>
          <pc:sldMk cId="595275281" sldId="2145705591"/>
        </pc:sldMkLst>
      </pc:sldChg>
      <pc:sldChg chg="del mod modShow">
        <pc:chgData name="Julie Eshelman" userId="2ba209d4-add0-46e7-a315-e3b23911e40e" providerId="ADAL" clId="{982537F7-7208-41B0-8F29-A93297C92EF9}" dt="2026-01-13T20:11:04.869" v="195" actId="2696"/>
        <pc:sldMkLst>
          <pc:docMk/>
          <pc:sldMk cId="1795039059" sldId="2145705592"/>
        </pc:sldMkLst>
      </pc:sldChg>
      <pc:sldChg chg="del mod modShow">
        <pc:chgData name="Julie Eshelman" userId="2ba209d4-add0-46e7-a315-e3b23911e40e" providerId="ADAL" clId="{982537F7-7208-41B0-8F29-A93297C92EF9}" dt="2026-01-13T20:10:16.433" v="185" actId="2696"/>
        <pc:sldMkLst>
          <pc:docMk/>
          <pc:sldMk cId="247147609" sldId="2145705602"/>
        </pc:sldMkLst>
      </pc:sldChg>
      <pc:sldChg chg="del mod modShow">
        <pc:chgData name="Julie Eshelman" userId="2ba209d4-add0-46e7-a315-e3b23911e40e" providerId="ADAL" clId="{982537F7-7208-41B0-8F29-A93297C92EF9}" dt="2026-01-13T20:10:19.502" v="186" actId="2696"/>
        <pc:sldMkLst>
          <pc:docMk/>
          <pc:sldMk cId="4243208071" sldId="2145705603"/>
        </pc:sldMkLst>
      </pc:sldChg>
      <pc:sldChg chg="del mod modShow">
        <pc:chgData name="Julie Eshelman" userId="2ba209d4-add0-46e7-a315-e3b23911e40e" providerId="ADAL" clId="{982537F7-7208-41B0-8F29-A93297C92EF9}" dt="2026-01-13T20:10:22.194" v="187" actId="2696"/>
        <pc:sldMkLst>
          <pc:docMk/>
          <pc:sldMk cId="1065373009" sldId="2145705604"/>
        </pc:sldMkLst>
      </pc:sldChg>
      <pc:sldChg chg="del mod modShow">
        <pc:chgData name="Julie Eshelman" userId="2ba209d4-add0-46e7-a315-e3b23911e40e" providerId="ADAL" clId="{982537F7-7208-41B0-8F29-A93297C92EF9}" dt="2026-01-13T20:10:27.953" v="189" actId="2696"/>
        <pc:sldMkLst>
          <pc:docMk/>
          <pc:sldMk cId="3690470776" sldId="2145705605"/>
        </pc:sldMkLst>
      </pc:sldChg>
      <pc:sldChg chg="del mod modShow">
        <pc:chgData name="Julie Eshelman" userId="2ba209d4-add0-46e7-a315-e3b23911e40e" providerId="ADAL" clId="{982537F7-7208-41B0-8F29-A93297C92EF9}" dt="2026-01-13T20:10:30.853" v="190" actId="2696"/>
        <pc:sldMkLst>
          <pc:docMk/>
          <pc:sldMk cId="2322678157" sldId="2145705606"/>
        </pc:sldMkLst>
      </pc:sldChg>
      <pc:sldChg chg="del mod modShow">
        <pc:chgData name="Julie Eshelman" userId="2ba209d4-add0-46e7-a315-e3b23911e40e" providerId="ADAL" clId="{982537F7-7208-41B0-8F29-A93297C92EF9}" dt="2026-01-13T20:10:25.536" v="188" actId="2696"/>
        <pc:sldMkLst>
          <pc:docMk/>
          <pc:sldMk cId="2034428551" sldId="2145705607"/>
        </pc:sldMkLst>
      </pc:sldChg>
      <pc:sldChg chg="del mod modShow">
        <pc:chgData name="Julie Eshelman" userId="2ba209d4-add0-46e7-a315-e3b23911e40e" providerId="ADAL" clId="{982537F7-7208-41B0-8F29-A93297C92EF9}" dt="2026-01-13T20:10:08.831" v="183" actId="2696"/>
        <pc:sldMkLst>
          <pc:docMk/>
          <pc:sldMk cId="791182314" sldId="2145705608"/>
        </pc:sldMkLst>
      </pc:sldChg>
      <pc:sldChg chg="modSp mod">
        <pc:chgData name="Julie Eshelman" userId="2ba209d4-add0-46e7-a315-e3b23911e40e" providerId="ADAL" clId="{982537F7-7208-41B0-8F29-A93297C92EF9}" dt="2026-01-13T20:05:54.111" v="170" actId="20577"/>
        <pc:sldMkLst>
          <pc:docMk/>
          <pc:sldMk cId="3839953549" sldId="2145705611"/>
        </pc:sldMkLst>
        <pc:spChg chg="mod">
          <ac:chgData name="Julie Eshelman" userId="2ba209d4-add0-46e7-a315-e3b23911e40e" providerId="ADAL" clId="{982537F7-7208-41B0-8F29-A93297C92EF9}" dt="2026-01-13T20:05:54.111" v="170" actId="20577"/>
          <ac:spMkLst>
            <pc:docMk/>
            <pc:sldMk cId="3839953549" sldId="2145705611"/>
            <ac:spMk id="3" creationId="{A77AFD09-F448-F7B7-18D3-A20CDE876693}"/>
          </ac:spMkLst>
        </pc:spChg>
      </pc:sldChg>
      <pc:sldChg chg="del mod modShow">
        <pc:chgData name="Julie Eshelman" userId="2ba209d4-add0-46e7-a315-e3b23911e40e" providerId="ADAL" clId="{982537F7-7208-41B0-8F29-A93297C92EF9}" dt="2026-01-13T20:10:49.555" v="193" actId="2696"/>
        <pc:sldMkLst>
          <pc:docMk/>
          <pc:sldMk cId="943455567" sldId="2145705615"/>
        </pc:sldMkLst>
      </pc:sldChg>
      <pc:sldChg chg="modSp mod ord">
        <pc:chgData name="Julie Eshelman" userId="2ba209d4-add0-46e7-a315-e3b23911e40e" providerId="ADAL" clId="{982537F7-7208-41B0-8F29-A93297C92EF9}" dt="2026-01-13T20:03:20.291" v="122" actId="1076"/>
        <pc:sldMkLst>
          <pc:docMk/>
          <pc:sldMk cId="1588409072" sldId="2145705616"/>
        </pc:sldMkLst>
        <pc:spChg chg="mod">
          <ac:chgData name="Julie Eshelman" userId="2ba209d4-add0-46e7-a315-e3b23911e40e" providerId="ADAL" clId="{982537F7-7208-41B0-8F29-A93297C92EF9}" dt="2026-01-13T20:03:15.555" v="121" actId="20577"/>
          <ac:spMkLst>
            <pc:docMk/>
            <pc:sldMk cId="1588409072" sldId="2145705616"/>
            <ac:spMk id="3" creationId="{A77AFD09-F448-F7B7-18D3-A20CDE876693}"/>
          </ac:spMkLst>
        </pc:spChg>
        <pc:picChg chg="mod">
          <ac:chgData name="Julie Eshelman" userId="2ba209d4-add0-46e7-a315-e3b23911e40e" providerId="ADAL" clId="{982537F7-7208-41B0-8F29-A93297C92EF9}" dt="2026-01-13T20:03:20.291" v="122" actId="1076"/>
          <ac:picMkLst>
            <pc:docMk/>
            <pc:sldMk cId="1588409072" sldId="2145705616"/>
            <ac:picMk id="12" creationId="{F302837E-2307-06D7-6960-C4FCB42FD997}"/>
          </ac:picMkLst>
        </pc:picChg>
      </pc:sldChg>
    </pc:docChg>
  </pc:docChgLst>
</pc:chgInfo>
</file>

<file path=ppt/comments/modernComment_139_0.xml><?xml version="1.0" encoding="utf-8"?>
<p188:cmLst xmlns:a="http://schemas.openxmlformats.org/drawingml/2006/main" xmlns:r="http://schemas.openxmlformats.org/officeDocument/2006/relationships" xmlns:p188="http://schemas.microsoft.com/office/powerpoint/2018/8/main">
  <p188:cm id="{BA768E8F-8C02-4C24-BCAB-E0E2139CECC2}" authorId="{22C8C83B-D13E-588B-F284-B01B2A464B80}" status="resolved" created="2025-03-03T20:02:39.271">
    <ac:deMkLst xmlns:ac="http://schemas.microsoft.com/office/drawing/2013/main/command">
      <pc:docMk xmlns:pc="http://schemas.microsoft.com/office/powerpoint/2013/main/command"/>
      <pc:sldMk xmlns:pc="http://schemas.microsoft.com/office/powerpoint/2013/main/command" cId="0" sldId="313"/>
      <ac:spMk id="4" creationId="{00000000-0000-0000-0000-000000000000}"/>
    </ac:deMkLst>
    <p188:txBody>
      <a:bodyPr/>
      <a:lstStyle/>
      <a:p>
        <a:r>
          <a:rPr lang="en-US"/>
          <a:t>Identify this as a Claims Example. Add appropriate disclaimer at the end (The claim scenarios described here are intended to show the types of situations that may result in claims. These scenarios should not be compared to any other claim.  Whether or to what extent a particular loss is covered depends on the facts and circumstances of the loss, the terms and conditions of the policy as issued and applicable law. Facts may have been changed to protect privacy of the parties involved.)</a:t>
        </a:r>
      </a:p>
    </p188:txBody>
  </p188:cm>
</p188:cmLst>
</file>

<file path=ppt/comments/modernComment_13C_9B0B69C1.xml><?xml version="1.0" encoding="utf-8"?>
<p188:cmLst xmlns:a="http://schemas.openxmlformats.org/drawingml/2006/main" xmlns:r="http://schemas.openxmlformats.org/officeDocument/2006/relationships" xmlns:p188="http://schemas.microsoft.com/office/powerpoint/2018/8/main">
  <p188:cm id="{C97A4059-6FB6-4160-8485-BFBD584D8B9B}" authorId="{DE7BD397-D926-232D-FEBC-B16AF3A9F8A8}" status="resolved" created="2025-02-24T18:31:08.478">
    <pc:sldMkLst xmlns:pc="http://schemas.microsoft.com/office/powerpoint/2013/main/command">
      <pc:docMk/>
      <pc:sldMk cId="4098504676" sldId="303"/>
    </pc:sldMkLst>
    <p188:txBody>
      <a:bodyPr/>
      <a:lstStyle/>
      <a:p>
        <a:r>
          <a:rPr lang="en-US"/>
          <a:t>I think it makes sense to bring in more of our own research in our 2024 wealth report- ties the work together. </a:t>
        </a:r>
      </a:p>
    </p188:txBody>
  </p188:cm>
  <p188:cm id="{F0B075A9-9190-4361-B4AC-FA6C8BA58489}" authorId="{22C8C83B-D13E-588B-F284-B01B2A464B80}" status="resolved" created="2025-03-03T20:19:03.674">
    <ac:txMkLst xmlns:ac="http://schemas.microsoft.com/office/drawing/2013/main/command">
      <pc:docMk xmlns:pc="http://schemas.microsoft.com/office/powerpoint/2013/main/command"/>
      <pc:sldMk xmlns:pc="http://schemas.microsoft.com/office/powerpoint/2013/main/command" cId="2601216449" sldId="316"/>
      <ac:spMk id="26" creationId="{DAE9900E-1445-224B-B6C0-43388F21E250}"/>
      <ac:txMk cp="121" len="1">
        <ac:context len="281" hash="1391508402"/>
      </ac:txMk>
    </ac:txMkLst>
    <p188:pos x="2198370" y="1079805"/>
    <p188:txBody>
      <a:bodyPr/>
      <a:lstStyle/>
      <a:p>
        <a:r>
          <a:rPr lang="en-US"/>
          <a:t>What does the asterisk refer to?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598D5-A3FE-0C4E-B933-B87520E8EF4C}" type="datetimeFigureOut">
              <a:rPr lang="en-GB" smtClean="0"/>
              <a:t>13/01/2026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F102A-BCD4-D14F-9CE7-7BB6C2F4C31B}" type="slidenum">
              <a:rPr lang="en-GB" smtClean="0"/>
              <a:t>‹#›</a:t>
            </a:fld>
            <a:endParaRPr lang="en-GB" dirty="0"/>
          </a:p>
        </p:txBody>
      </p:sp>
    </p:spTree>
    <p:extLst>
      <p:ext uri="{BB962C8B-B14F-4D97-AF65-F5344CB8AC3E}">
        <p14:creationId xmlns:p14="http://schemas.microsoft.com/office/powerpoint/2010/main" val="138916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56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2A0D7-412D-C2D7-5D4D-BDC376262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015B6-882A-11F8-EE2E-3BDA64AFF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49710-F89A-9712-D0E2-F9B6D236A943}"/>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2705EBDF-33B6-3945-2458-6E57A85CDB47}"/>
              </a:ext>
            </a:extLst>
          </p:cNvPr>
          <p:cNvSpPr>
            <a:spLocks noGrp="1"/>
          </p:cNvSpPr>
          <p:nvPr>
            <p:ph type="sldNum" sz="quarter" idx="5"/>
          </p:nvPr>
        </p:nvSpPr>
        <p:spPr/>
        <p:txBody>
          <a:bodyPr/>
          <a:lstStyle/>
          <a:p>
            <a:fld id="{C6AF102A-BCD4-D14F-9CE7-7BB6C2F4C31B}" type="slidenum">
              <a:rPr lang="en-GB" smtClean="0"/>
              <a:t>10</a:t>
            </a:fld>
            <a:endParaRPr lang="en-GB" dirty="0"/>
          </a:p>
        </p:txBody>
      </p:sp>
    </p:spTree>
    <p:extLst>
      <p:ext uri="{BB962C8B-B14F-4D97-AF65-F5344CB8AC3E}">
        <p14:creationId xmlns:p14="http://schemas.microsoft.com/office/powerpoint/2010/main" val="340141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BD482-173A-EC7D-5AC8-046C70051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C69B4-D70C-779C-60C5-44D946343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D3380-B430-1861-69AF-9ECD97FFD7C6}"/>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178428C3-267F-137A-F53F-122002867374}"/>
              </a:ext>
            </a:extLst>
          </p:cNvPr>
          <p:cNvSpPr>
            <a:spLocks noGrp="1"/>
          </p:cNvSpPr>
          <p:nvPr>
            <p:ph type="sldNum" sz="quarter" idx="5"/>
          </p:nvPr>
        </p:nvSpPr>
        <p:spPr/>
        <p:txBody>
          <a:bodyPr/>
          <a:lstStyle/>
          <a:p>
            <a:fld id="{C6AF102A-BCD4-D14F-9CE7-7BB6C2F4C31B}" type="slidenum">
              <a:rPr lang="en-GB" smtClean="0"/>
              <a:t>11</a:t>
            </a:fld>
            <a:endParaRPr lang="en-GB" dirty="0"/>
          </a:p>
        </p:txBody>
      </p:sp>
    </p:spTree>
    <p:extLst>
      <p:ext uri="{BB962C8B-B14F-4D97-AF65-F5344CB8AC3E}">
        <p14:creationId xmlns:p14="http://schemas.microsoft.com/office/powerpoint/2010/main" val="13585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9A5D5-276E-81AD-323A-F2356F81D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9CC78-4BDD-DA4B-5F6F-4764FA8BD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8B7A4-CB72-9E9C-243E-67006739F024}"/>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ABAE2B73-EFD1-5D7E-192D-17594DE103DA}"/>
              </a:ext>
            </a:extLst>
          </p:cNvPr>
          <p:cNvSpPr>
            <a:spLocks noGrp="1"/>
          </p:cNvSpPr>
          <p:nvPr>
            <p:ph type="sldNum" sz="quarter" idx="5"/>
          </p:nvPr>
        </p:nvSpPr>
        <p:spPr/>
        <p:txBody>
          <a:bodyPr/>
          <a:lstStyle/>
          <a:p>
            <a:fld id="{C6AF102A-BCD4-D14F-9CE7-7BB6C2F4C31B}" type="slidenum">
              <a:rPr lang="en-GB" smtClean="0"/>
              <a:t>12</a:t>
            </a:fld>
            <a:endParaRPr lang="en-GB" dirty="0"/>
          </a:p>
        </p:txBody>
      </p:sp>
    </p:spTree>
    <p:extLst>
      <p:ext uri="{BB962C8B-B14F-4D97-AF65-F5344CB8AC3E}">
        <p14:creationId xmlns:p14="http://schemas.microsoft.com/office/powerpoint/2010/main" val="225286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The luxury home market continues to grow, providing you and us the opportunity to sell more High Net Worth Homeowner coverages.  Now roughly 9% of all homes in the U.S are valued over $1 M.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13</a:t>
            </a:fld>
            <a:endParaRPr lang="en-US"/>
          </a:p>
        </p:txBody>
      </p:sp>
    </p:spTree>
    <p:extLst>
      <p:ext uri="{BB962C8B-B14F-4D97-AF65-F5344CB8AC3E}">
        <p14:creationId xmlns:p14="http://schemas.microsoft.com/office/powerpoint/2010/main" val="414707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Moving from the value of the home to some of the factors that influence the replacement cost, the average hourly wage for residential building workers continues to increase. </a:t>
            </a: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According to the national association of home builders, year over year growth rates over the past four months have been unprecedented.  </a:t>
            </a: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So that is the bad news…. the better news is that material costs are stabilizing for now.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14</a:t>
            </a:fld>
            <a:endParaRPr lang="en-US"/>
          </a:p>
        </p:txBody>
      </p:sp>
    </p:spTree>
    <p:extLst>
      <p:ext uri="{BB962C8B-B14F-4D97-AF65-F5344CB8AC3E}">
        <p14:creationId xmlns:p14="http://schemas.microsoft.com/office/powerpoint/2010/main" val="415906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You will recall us showing you substantial increase in material costs over the past couple of years.  </a:t>
            </a: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On this slide, you can see that we’ve returned to more normal year over year increases.  </a:t>
            </a: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However, it is taking longer to complete the new construction.  In many places, the time it takes to secure permits is increasing, especially New York, Washington DC, Illinois, and many mountainous areas out west as well.  </a:t>
            </a: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Add this time, to the cost of complying to building codes which often make up 25% of the price of a new construction and a shortage of qualified labor and you can see why the cost of construction continues to rise.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15</a:t>
            </a:fld>
            <a:endParaRPr lang="en-US"/>
          </a:p>
        </p:txBody>
      </p:sp>
    </p:spTree>
    <p:extLst>
      <p:ext uri="{BB962C8B-B14F-4D97-AF65-F5344CB8AC3E}">
        <p14:creationId xmlns:p14="http://schemas.microsoft.com/office/powerpoint/2010/main" val="145395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Here is an example of a standard fire loss to a home in Florida.  It ended up taking 41 months to rebuild this home.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The permitting process took more than a year, add to that delays in supply chain as well as skilled labor shortages.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The claim became more expensive for us to settle with increased time needed for additional living expenses as well as the increase in labor and material costs over a longer period of time.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5C9AF685-4CBA-4656-99F8-BA6B83ACF5DB}"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51381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While the overall material costs have been stabilizing, it is important to consider the impact any major natural disaster has on supply and demand for new construction and renovations.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Using the CA wildfires as an example, lets look specifically at lumber costs.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There will be roughly 10,000 homes that need to be rebuilt in the footprint of the Palisades and Eaton fires.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Lumber is the biggest component of home building materials and experts are already estimating that lumber prices could jump anywhere from 25-40%.  This doesn’t even contemplate the additional cost of lumber as a result of new tariffs.  As an aside, we are obviously watching the tariff situation closely to determine what impact they will have on our overall cost of claims.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17</a:t>
            </a:fld>
            <a:endParaRPr lang="en-US"/>
          </a:p>
        </p:txBody>
      </p:sp>
    </p:spTree>
    <p:extLst>
      <p:ext uri="{BB962C8B-B14F-4D97-AF65-F5344CB8AC3E}">
        <p14:creationId xmlns:p14="http://schemas.microsoft.com/office/powerpoint/2010/main" val="231025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Moving over to trends in auto.  Safety and convenience features significantly enhance the driving experience and reduce crash risks.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However, these features contribute to more complex vehicle construction, making repairs more challenging and costly.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What you see on this slide are all the areas of a new vehicle that have become more complex over time.  And when you consider the popularity of electric vehicles, they have twice as many chips compared to internal combustion engine vehicles.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18</a:t>
            </a:fld>
            <a:endParaRPr lang="en-US"/>
          </a:p>
        </p:txBody>
      </p:sp>
    </p:spTree>
    <p:extLst>
      <p:ext uri="{BB962C8B-B14F-4D97-AF65-F5344CB8AC3E}">
        <p14:creationId xmlns:p14="http://schemas.microsoft.com/office/powerpoint/2010/main" val="152205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Similar to residential contractors, there are not enough automotive technicians in the workforce which has a direct effect on driving higher wages and making the overall cost of labor climb.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In addition, the  complexity of auto repairs has increased the number of hours it takes to get these cars back on the road.  It now takes an average of 27.4 hours to repair a vehicle.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19</a:t>
            </a:fld>
            <a:endParaRPr lang="en-US"/>
          </a:p>
        </p:txBody>
      </p:sp>
    </p:spTree>
    <p:extLst>
      <p:ext uri="{BB962C8B-B14F-4D97-AF65-F5344CB8AC3E}">
        <p14:creationId xmlns:p14="http://schemas.microsoft.com/office/powerpoint/2010/main" val="273175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55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In our 2024 wealth report, we share that while 9/10 survey respondents are concerned about the potential size of a liability verdict against them, only 28% of those surveyed even carry excess liability insurance.  This is a great opportunity for you as a broker or trusted advisor to work with these clients to ensure they have adequate protection against these unfortunate events.  </a:t>
            </a:r>
          </a:p>
          <a:p>
            <a:pPr marL="171450" marR="0" indent="-171450">
              <a:lnSpc>
                <a:spcPct val="100000"/>
              </a:lnSpc>
              <a:spcBef>
                <a:spcPts val="0"/>
              </a:spcBef>
              <a:spcAft>
                <a:spcPts val="0"/>
              </a:spcAft>
              <a:buFont typeface="Arial" panose="020B0604020202020204" pitchFamily="34" charset="0"/>
              <a:buChar char="•"/>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B363D9C-9291-4B4E-8E8D-FB5F67CB8FD7}"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556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One of the most pressing trends impacting high net worth homeowners is the increase in severe weather events. From unprecedented storms and flooding to wildfires and rising sea levels, these environmental shifts are reshaping not only our climate but also the way affluent homeowners approach their properties. </a:t>
            </a:r>
          </a:p>
          <a:p>
            <a:pPr marL="514350" marR="0" indent="-285750">
              <a:lnSpc>
                <a:spcPct val="107000"/>
              </a:lnSpc>
              <a:spcBef>
                <a:spcPts val="0"/>
              </a:spcBef>
              <a:spcAft>
                <a:spcPts val="0"/>
              </a:spcAft>
              <a:buFont typeface="Arial" panose="020B0604020202020204" pitchFamily="34" charset="0"/>
              <a:buChar char="•"/>
            </a:pPr>
            <a:endParaRPr lang="en-US" sz="1800" b="0" kern="100" dirty="0">
              <a:effectLst/>
              <a:latin typeface="Calibri" panose="020F0502020204030204" pitchFamily="34" charset="0"/>
              <a:ea typeface="Calibri" panose="020F0502020204030204" pitchFamily="34" charset="0"/>
              <a:cs typeface="Arial" panose="020B0604020202020204" pitchFamily="34" charset="0"/>
            </a:endParaRPr>
          </a:p>
          <a:p>
            <a:pPr marL="5143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Lets look at the weather that shaped 2024.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21</a:t>
            </a:fld>
            <a:endParaRPr lang="en-US"/>
          </a:p>
        </p:txBody>
      </p:sp>
    </p:spTree>
    <p:extLst>
      <p:ext uri="{BB962C8B-B14F-4D97-AF65-F5344CB8AC3E}">
        <p14:creationId xmlns:p14="http://schemas.microsoft.com/office/powerpoint/2010/main" val="3482578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This slide just gives you a visual as to the 27 Billion dollar CAT losses in 2024 and highlights where they occurred.  </a:t>
            </a:r>
          </a:p>
          <a:p>
            <a:pPr marL="285750" marR="0" indent="-285750">
              <a:lnSpc>
                <a:spcPct val="107000"/>
              </a:lnSpc>
              <a:spcBef>
                <a:spcPts val="0"/>
              </a:spcBef>
              <a:spcAft>
                <a:spcPts val="0"/>
              </a:spcAft>
              <a:buFont typeface="Arial" panose="020B0604020202020204" pitchFamily="34" charset="0"/>
              <a:buChar char="•"/>
            </a:pPr>
            <a:endParaRPr lang="en-US" sz="1800" b="0" kern="1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1800" b="0" kern="100" dirty="0">
                <a:effectLst/>
                <a:latin typeface="Calibri" panose="020F0502020204030204" pitchFamily="34" charset="0"/>
                <a:ea typeface="Calibri" panose="020F0502020204030204" pitchFamily="34" charset="0"/>
                <a:cs typeface="Arial" panose="020B0604020202020204" pitchFamily="34" charset="0"/>
              </a:rPr>
              <a:t>You may look at the graph and question why there is only one flooding event shown which was in the Midwest in June. It all depends on how the disaster was coded by the NOAA (National Oceanic and Atmospheric Administration). For example, Hurricane Helene was the designated disaster, but it produced the massive flooding in North Carolina.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22</a:t>
            </a:fld>
            <a:endParaRPr lang="en-US"/>
          </a:p>
        </p:txBody>
      </p:sp>
    </p:spTree>
    <p:extLst>
      <p:ext uri="{BB962C8B-B14F-4D97-AF65-F5344CB8AC3E}">
        <p14:creationId xmlns:p14="http://schemas.microsoft.com/office/powerpoint/2010/main" val="4186268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Another risk that continues to rise is flooding.  Many places are no longer immune to flood losses, as we saw in the North Carolina mountains last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In 2024, FEMA declared at least 45 flood related major disasters and per the NFIP, 90% of all natural disasters in the US involve flooding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This map shows the percentage of homes with flood insurance per the NFIP.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The red and orange areas show the geographies where less than 2% of the homes have flood coverage while the bright green areas are geographies where over 10% of the homes have </a:t>
            </a:r>
            <a:r>
              <a:rPr lang="en-US" sz="1800" b="0" kern="100" dirty="0" err="1">
                <a:effectLst/>
                <a:latin typeface="Calibri" panose="020F0502020204030204" pitchFamily="34" charset="0"/>
                <a:ea typeface="Calibri" panose="020F0502020204030204" pitchFamily="34" charset="0"/>
                <a:cs typeface="Arial" panose="020B0604020202020204" pitchFamily="34" charset="0"/>
              </a:rPr>
              <a:t>flocoverage</a:t>
            </a:r>
            <a:r>
              <a:rPr lang="en-US" sz="1800" b="0" kern="100" dirty="0">
                <a:effectLst/>
                <a:latin typeface="Calibri" panose="020F0502020204030204" pitchFamily="34" charset="0"/>
                <a:ea typeface="Calibri" panose="020F050202020403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 Our statistics for Chubb are similar, where only 4.4% of our customers in preferred flood zones currently purchase flood coverage from us.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23</a:t>
            </a:fld>
            <a:endParaRPr lang="en-US"/>
          </a:p>
        </p:txBody>
      </p:sp>
    </p:spTree>
    <p:extLst>
      <p:ext uri="{BB962C8B-B14F-4D97-AF65-F5344CB8AC3E}">
        <p14:creationId xmlns:p14="http://schemas.microsoft.com/office/powerpoint/2010/main" val="3205191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F102A-BCD4-D14F-9CE7-7BB6C2F4C31B}" type="slidenum">
              <a:rPr lang="en-GB" smtClean="0"/>
              <a:t>24</a:t>
            </a:fld>
            <a:endParaRPr lang="en-GB" dirty="0"/>
          </a:p>
        </p:txBody>
      </p:sp>
    </p:spTree>
    <p:extLst>
      <p:ext uri="{BB962C8B-B14F-4D97-AF65-F5344CB8AC3E}">
        <p14:creationId xmlns:p14="http://schemas.microsoft.com/office/powerpoint/2010/main" val="179041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07771"/>
            <a:r>
              <a:rPr lang="en-US" sz="1200" dirty="0">
                <a:solidFill>
                  <a:srgbClr val="000000"/>
                </a:solidFill>
                <a:latin typeface="Arial" panose="020B0604020202020204" pitchFamily="34" charset="0"/>
                <a:cs typeface="Arial" panose="020B0604020202020204" pitchFamily="34" charset="0"/>
              </a:rPr>
              <a:t>Each APRM client has a dedicated Account Executive who offers tailored, highly competitive terms and conditions on behalf of our clients. AE’s are available 24/7 to support each client. </a:t>
            </a:r>
          </a:p>
          <a:p>
            <a:pPr defTabSz="1507771"/>
            <a:endParaRPr lang="en-US" sz="1200" dirty="0">
              <a:solidFill>
                <a:srgbClr val="000000"/>
              </a:solidFill>
              <a:latin typeface="Arial" panose="020B0604020202020204" pitchFamily="34" charset="0"/>
              <a:cs typeface="Arial" panose="020B0604020202020204" pitchFamily="34" charset="0"/>
            </a:endParaRPr>
          </a:p>
          <a:p>
            <a:pPr defTabSz="1507771"/>
            <a:r>
              <a:rPr lang="en-US" sz="1200" dirty="0">
                <a:solidFill>
                  <a:srgbClr val="000000"/>
                </a:solidFill>
                <a:latin typeface="Arial" panose="020B0604020202020204" pitchFamily="34" charset="0"/>
                <a:cs typeface="Arial" panose="020B0604020202020204" pitchFamily="34" charset="0"/>
              </a:rPr>
              <a:t>Account Executives leverage (and are often part of) an APRM Specialty Service Practice group, which offer extensive expertise in the 18 areas mentioned on the Specialty Service Practice page. AE’s also pull-in Aon resources as needed to meet risk management requests. </a:t>
            </a:r>
          </a:p>
          <a:p>
            <a:pPr defTabSz="1507771"/>
            <a:endParaRPr lang="en-US" sz="1200" dirty="0">
              <a:solidFill>
                <a:srgbClr val="000000"/>
              </a:solidFill>
              <a:latin typeface="Arial" panose="020B0604020202020204" pitchFamily="34" charset="0"/>
              <a:cs typeface="Arial" panose="020B0604020202020204" pitchFamily="34" charset="0"/>
            </a:endParaRPr>
          </a:p>
          <a:p>
            <a:pPr marL="0" marR="0" lvl="0" indent="0" algn="l" defTabSz="1507771"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Your Account Executive is the first point of contact in a claims situation. They help coordinate and manage the claims process on behalf of the client. When necessary, Account Executives leverage additional support from, on-staff legal experts in insurance law and contract interpretation, and Aon Global Risk Consulting with their Local claims specialists in Aon offices throughout the world.</a:t>
            </a:r>
          </a:p>
          <a:p>
            <a:pPr defTabSz="1507771"/>
            <a:endParaRPr lang="en-US" sz="1200" dirty="0">
              <a:solidFill>
                <a:srgbClr val="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3</a:t>
            </a:fld>
            <a:endParaRPr lang="en-GB" dirty="0"/>
          </a:p>
        </p:txBody>
      </p:sp>
    </p:spTree>
    <p:extLst>
      <p:ext uri="{BB962C8B-B14F-4D97-AF65-F5344CB8AC3E}">
        <p14:creationId xmlns:p14="http://schemas.microsoft.com/office/powerpoint/2010/main" val="393589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F102A-BCD4-D14F-9CE7-7BB6C2F4C31B}" type="slidenum">
              <a:rPr lang="en-GB" smtClean="0"/>
              <a:t>4</a:t>
            </a:fld>
            <a:endParaRPr lang="en-GB" dirty="0"/>
          </a:p>
        </p:txBody>
      </p:sp>
    </p:spTree>
    <p:extLst>
      <p:ext uri="{BB962C8B-B14F-4D97-AF65-F5344CB8AC3E}">
        <p14:creationId xmlns:p14="http://schemas.microsoft.com/office/powerpoint/2010/main" val="235641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00" dirty="0">
                <a:effectLst/>
                <a:latin typeface="Calibri" panose="020F0502020204030204" pitchFamily="34" charset="0"/>
                <a:ea typeface="Calibri" panose="020F0502020204030204" pitchFamily="34" charset="0"/>
                <a:cs typeface="Arial" panose="020B0604020202020204" pitchFamily="34" charset="0"/>
              </a:rPr>
              <a:t>In the last 10 years, the E&amp;S industry for homeowners written premiums has tripled in size, with the most significant increases coming from 2021 until today.  We expect this trend to continue.  </a:t>
            </a:r>
          </a:p>
          <a:p>
            <a:endParaRPr lang="en-US" dirty="0"/>
          </a:p>
        </p:txBody>
      </p:sp>
      <p:sp>
        <p:nvSpPr>
          <p:cNvPr id="4" name="Slide Number Placeholder 3"/>
          <p:cNvSpPr>
            <a:spLocks noGrp="1"/>
          </p:cNvSpPr>
          <p:nvPr>
            <p:ph type="sldNum" sz="quarter" idx="5"/>
          </p:nvPr>
        </p:nvSpPr>
        <p:spPr/>
        <p:txBody>
          <a:bodyPr/>
          <a:lstStyle/>
          <a:p>
            <a:fld id="{5C9AF685-4CBA-4656-99F8-BA6B83ACF5DB}" type="slidenum">
              <a:rPr lang="en-US" smtClean="0"/>
              <a:t>5</a:t>
            </a:fld>
            <a:endParaRPr lang="en-US"/>
          </a:p>
        </p:txBody>
      </p:sp>
    </p:spTree>
    <p:extLst>
      <p:ext uri="{BB962C8B-B14F-4D97-AF65-F5344CB8AC3E}">
        <p14:creationId xmlns:p14="http://schemas.microsoft.com/office/powerpoint/2010/main" val="296315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B4A98-2DB6-4163-A24A-8B8C3CD0C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1D30-B766-7E0D-6350-42AC25FF5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ECD5D-D934-F834-1A0C-E549787F51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today’s market, with many carriers leaving California or tightening up their guidelines, more people are turning to the CA Fair Plan to obtain coverage.  This policy only covers the peril of fire, lightening, internal explosion, and smoke.  Their maximum coverage is $3M total insured value. They send their own adjusters to the homes in the event of a loss.  We saw that many claims were denied as the adjuster didn’t see or smell smoke but there was ash/soot damage, which is not a covered peril.  Clients had to pay a lot of money out of pocket to clean the interior of their home as the Fair Plan called it “dirty” and not damaged by smoke/fire.  This left a lot of frustrated homeowners.  It’s also important to know that the CA Fair Plan should be treated as a last resort option.  If your homeowner carrier non-renewed you, you can obtain quotes from a non-admitted carrier.  If the non-admitted carriers decline, then the CA Fair Plan is the only option.  We are seeing many more options with non-admitted carriers in the state.  However, many people don’t know who to go to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get quotes from non-admitted carriers.  These are only accessible by brokers and not the local Allstate, State Farms, or Farmers agents.  </a:t>
            </a:r>
          </a:p>
          <a:p>
            <a:endParaRPr lang="en-US" sz="1000" dirty="0"/>
          </a:p>
        </p:txBody>
      </p:sp>
      <p:sp>
        <p:nvSpPr>
          <p:cNvPr id="4" name="Slide Number Placeholder 3">
            <a:extLst>
              <a:ext uri="{FF2B5EF4-FFF2-40B4-BE49-F238E27FC236}">
                <a16:creationId xmlns:a16="http://schemas.microsoft.com/office/drawing/2014/main" id="{CFFE6D58-6A4B-4F86-4B9A-9DEDF48398D6}"/>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9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A9D19-17B2-EABA-83F1-9D22CDDB3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CF3ED-BA84-A8E7-3172-9A438D6AD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6C4D7-E21B-6BAF-CECB-A97CA43D1333}"/>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1497D59A-B30A-FF85-8CD7-7AFC683668B2}"/>
              </a:ext>
            </a:extLst>
          </p:cNvPr>
          <p:cNvSpPr>
            <a:spLocks noGrp="1"/>
          </p:cNvSpPr>
          <p:nvPr>
            <p:ph type="sldNum" sz="quarter" idx="5"/>
          </p:nvPr>
        </p:nvSpPr>
        <p:spPr/>
        <p:txBody>
          <a:bodyPr/>
          <a:lstStyle/>
          <a:p>
            <a:fld id="{C6AF102A-BCD4-D14F-9CE7-7BB6C2F4C31B}" type="slidenum">
              <a:rPr lang="en-GB" smtClean="0"/>
              <a:t>7</a:t>
            </a:fld>
            <a:endParaRPr lang="en-GB" dirty="0"/>
          </a:p>
        </p:txBody>
      </p:sp>
    </p:spTree>
    <p:extLst>
      <p:ext uri="{BB962C8B-B14F-4D97-AF65-F5344CB8AC3E}">
        <p14:creationId xmlns:p14="http://schemas.microsoft.com/office/powerpoint/2010/main" val="78956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C6BA5-6ED5-0B16-D442-BE8701ACA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B8D1F-FCED-4EE8-7BE8-05C309873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6980A-94A2-C15A-1E36-45FD0EFC4846}"/>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6F93394A-03CA-A68D-D15C-BF1411B711FC}"/>
              </a:ext>
            </a:extLst>
          </p:cNvPr>
          <p:cNvSpPr>
            <a:spLocks noGrp="1"/>
          </p:cNvSpPr>
          <p:nvPr>
            <p:ph type="sldNum" sz="quarter" idx="5"/>
          </p:nvPr>
        </p:nvSpPr>
        <p:spPr/>
        <p:txBody>
          <a:bodyPr/>
          <a:lstStyle/>
          <a:p>
            <a:fld id="{C6AF102A-BCD4-D14F-9CE7-7BB6C2F4C31B}" type="slidenum">
              <a:rPr lang="en-GB" smtClean="0"/>
              <a:t>8</a:t>
            </a:fld>
            <a:endParaRPr lang="en-GB" dirty="0"/>
          </a:p>
        </p:txBody>
      </p:sp>
    </p:spTree>
    <p:extLst>
      <p:ext uri="{BB962C8B-B14F-4D97-AF65-F5344CB8AC3E}">
        <p14:creationId xmlns:p14="http://schemas.microsoft.com/office/powerpoint/2010/main" val="251118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B4A98-2DB6-4163-A24A-8B8C3CD0C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1D30-B766-7E0D-6350-42AC25FF5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ECD5D-D934-F834-1A0C-E549787F51F1}"/>
              </a:ext>
            </a:extLst>
          </p:cNvPr>
          <p:cNvSpPr>
            <a:spLocks noGrp="1"/>
          </p:cNvSpPr>
          <p:nvPr>
            <p:ph type="body" idx="1"/>
          </p:nvPr>
        </p:nvSpPr>
        <p:spPr/>
        <p:txBody>
          <a:bodyPr/>
          <a:lstStyle/>
          <a:p>
            <a:endParaRPr lang="en-US" sz="1000" dirty="0"/>
          </a:p>
        </p:txBody>
      </p:sp>
      <p:sp>
        <p:nvSpPr>
          <p:cNvPr id="4" name="Slide Number Placeholder 3">
            <a:extLst>
              <a:ext uri="{FF2B5EF4-FFF2-40B4-BE49-F238E27FC236}">
                <a16:creationId xmlns:a16="http://schemas.microsoft.com/office/drawing/2014/main" id="{CFFE6D58-6A4B-4F86-4B9A-9DEDF48398D6}"/>
              </a:ext>
            </a:extLst>
          </p:cNvPr>
          <p:cNvSpPr>
            <a:spLocks noGrp="1"/>
          </p:cNvSpPr>
          <p:nvPr>
            <p:ph type="sldNum" sz="quarter" idx="5"/>
          </p:nvPr>
        </p:nvSpPr>
        <p:spPr/>
        <p:txBody>
          <a:bodyPr/>
          <a:lstStyle/>
          <a:p>
            <a:fld id="{C6AF102A-BCD4-D14F-9CE7-7BB6C2F4C31B}" type="slidenum">
              <a:rPr lang="en-GB" smtClean="0"/>
              <a:t>9</a:t>
            </a:fld>
            <a:endParaRPr lang="en-GB" dirty="0"/>
          </a:p>
        </p:txBody>
      </p:sp>
    </p:spTree>
    <p:extLst>
      <p:ext uri="{BB962C8B-B14F-4D97-AF65-F5344CB8AC3E}">
        <p14:creationId xmlns:p14="http://schemas.microsoft.com/office/powerpoint/2010/main" val="4229296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8380413" y="0"/>
            <a:ext cx="16002000" cy="13715107"/>
          </a:xfrm>
          <a:solidFill>
            <a:schemeClr val="bg1">
              <a:lumMod val="95000"/>
            </a:schemeClr>
          </a:solidFill>
        </p:spPr>
        <p:txBody>
          <a:bodyPr tIns="5577840"/>
          <a:lstStyle>
            <a:lvl1pPr algn="ctr">
              <a:defRPr b="0">
                <a:solidFill>
                  <a:schemeClr val="tx1"/>
                </a:solidFill>
              </a:defRPr>
            </a:lvl1pPr>
          </a:lstStyle>
          <a:p>
            <a:r>
              <a:rPr lang="en-GB" dirty="0"/>
              <a:t>Click icon to add picture</a:t>
            </a:r>
          </a:p>
        </p:txBody>
      </p:sp>
      <p:sp>
        <p:nvSpPr>
          <p:cNvPr id="15" name="Footer Placeholder 3">
            <a:extLst>
              <a:ext uri="{FF2B5EF4-FFF2-40B4-BE49-F238E27FC236}">
                <a16:creationId xmlns:a16="http://schemas.microsoft.com/office/drawing/2014/main" id="{4B6B1ED1-5316-E04D-A8BF-883351F21FBC}"/>
              </a:ext>
            </a:extLst>
          </p:cNvPr>
          <p:cNvSpPr>
            <a:spLocks noGrp="1"/>
          </p:cNvSpPr>
          <p:nvPr>
            <p:ph type="ftr" sz="quarter" idx="3"/>
          </p:nvPr>
        </p:nvSpPr>
        <p:spPr>
          <a:xfrm>
            <a:off x="732915" y="12554568"/>
            <a:ext cx="6883909"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7" name="Text Placeholder 4">
            <a:extLst>
              <a:ext uri="{FF2B5EF4-FFF2-40B4-BE49-F238E27FC236}">
                <a16:creationId xmlns:a16="http://schemas.microsoft.com/office/drawing/2014/main" id="{DF511AC0-4696-F14A-A241-063B95D00CE3}"/>
              </a:ext>
            </a:extLst>
          </p:cNvPr>
          <p:cNvSpPr>
            <a:spLocks noGrp="1"/>
          </p:cNvSpPr>
          <p:nvPr>
            <p:ph type="body" sz="quarter" idx="16" hasCustomPrompt="1"/>
          </p:nvPr>
        </p:nvSpPr>
        <p:spPr>
          <a:xfrm>
            <a:off x="732916" y="3124200"/>
            <a:ext cx="6883910" cy="8803943"/>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bg1"/>
                </a:solidFill>
              </a:defRPr>
            </a:lvl1pPr>
            <a:lvl2pPr>
              <a:lnSpc>
                <a:spcPct val="100000"/>
              </a:lnSpc>
              <a:spcBef>
                <a:spcPts val="1000"/>
              </a:spcBef>
              <a:defRPr sz="4000">
                <a:solidFill>
                  <a:schemeClr val="bg1"/>
                </a:solidFill>
              </a:defRPr>
            </a:lvl2pPr>
            <a:lvl3pPr marL="0" indent="0">
              <a:lnSpc>
                <a:spcPct val="100000"/>
              </a:lnSpc>
              <a:spcBef>
                <a:spcPts val="4000"/>
              </a:spcBef>
              <a:spcAft>
                <a:spcPts val="1000"/>
              </a:spcAft>
              <a:buNone/>
              <a:defRPr sz="2400">
                <a:solidFill>
                  <a:schemeClr val="bg1"/>
                </a:solidFill>
              </a:defRPr>
            </a:lvl3pPr>
            <a:lvl4pPr marL="0" indent="0">
              <a:lnSpc>
                <a:spcPct val="100000"/>
              </a:lnSpc>
              <a:spcBef>
                <a:spcPts val="1000"/>
              </a:spcBef>
              <a:spcAft>
                <a:spcPts val="1000"/>
              </a:spcAft>
              <a:buNone/>
              <a:tabLst/>
              <a:defRPr>
                <a:solidFill>
                  <a:schemeClr val="bg1"/>
                </a:solidFill>
              </a:defRPr>
            </a:lvl4pPr>
            <a:lvl5pPr marL="0" indent="0">
              <a:lnSpc>
                <a:spcPct val="100000"/>
              </a:lnSpc>
              <a:spcBef>
                <a:spcPts val="1000"/>
              </a:spcBef>
              <a:spcAft>
                <a:spcPts val="1000"/>
              </a:spcAft>
              <a:buNone/>
              <a:tabLst/>
              <a:defRPr>
                <a:solidFill>
                  <a:schemeClr val="bg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6291669A-E186-4DFC-803E-999109B78BF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75340BA6-8D61-49E8-8AF3-FFC4A8306164}"/>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9" name="Graphic 8">
            <a:extLst>
              <a:ext uri="{FF2B5EF4-FFF2-40B4-BE49-F238E27FC236}">
                <a16:creationId xmlns:a16="http://schemas.microsoft.com/office/drawing/2014/main" id="{CDC294EF-1570-4686-8B4C-6B2B309B2014}"/>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73789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0" name="Picture Placeholder 9">
            <a:extLst>
              <a:ext uri="{FF2B5EF4-FFF2-40B4-BE49-F238E27FC236}">
                <a16:creationId xmlns:a16="http://schemas.microsoft.com/office/drawing/2014/main" id="{13ABD6EA-57B1-E841-A2FC-D564D9E5FDC6}"/>
              </a:ext>
            </a:extLst>
          </p:cNvPr>
          <p:cNvSpPr>
            <a:spLocks noGrp="1"/>
          </p:cNvSpPr>
          <p:nvPr>
            <p:ph type="pic" sz="quarter" idx="14"/>
          </p:nvPr>
        </p:nvSpPr>
        <p:spPr>
          <a:xfrm>
            <a:off x="2293035" y="3124200"/>
            <a:ext cx="3796869" cy="4614325"/>
          </a:xfrm>
          <a:noFill/>
        </p:spPr>
        <p:txBody>
          <a:bodyPr/>
          <a:lstStyle>
            <a:lvl1pPr>
              <a:defRPr b="0"/>
            </a:lvl1pPr>
          </a:lstStyle>
          <a:p>
            <a:r>
              <a:rPr lang="en-GB" dirty="0"/>
              <a:t>Click icon to add picture</a:t>
            </a:r>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64900" y="8003904"/>
            <a:ext cx="3812344" cy="2392363"/>
          </a:xfrm>
        </p:spPr>
        <p:txBody>
          <a:bodyPr/>
          <a:lstStyle>
            <a:lvl1pPr>
              <a:lnSpc>
                <a:spcPct val="100000"/>
              </a:lnSpc>
              <a:spcAft>
                <a:spcPts val="600"/>
              </a:spcAf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3" name="Picture Placeholder 9">
            <a:extLst>
              <a:ext uri="{FF2B5EF4-FFF2-40B4-BE49-F238E27FC236}">
                <a16:creationId xmlns:a16="http://schemas.microsoft.com/office/drawing/2014/main" id="{37A97B9B-8660-E34D-8A5E-ED215B1104FD}"/>
              </a:ext>
            </a:extLst>
          </p:cNvPr>
          <p:cNvSpPr>
            <a:spLocks noGrp="1"/>
          </p:cNvSpPr>
          <p:nvPr>
            <p:ph type="pic" sz="quarter" idx="16"/>
          </p:nvPr>
        </p:nvSpPr>
        <p:spPr>
          <a:xfrm>
            <a:off x="7620001" y="3124200"/>
            <a:ext cx="3796869" cy="4614325"/>
          </a:xfrm>
          <a:noFill/>
        </p:spPr>
        <p:txBody>
          <a:bodyPr/>
          <a:lstStyle>
            <a:lvl1pPr>
              <a:defRPr b="0"/>
            </a:lvl1pPr>
          </a:lstStyle>
          <a:p>
            <a:r>
              <a:rPr lang="en-GB" dirty="0"/>
              <a:t>Click icon to add picture</a:t>
            </a:r>
          </a:p>
        </p:txBody>
      </p:sp>
      <p:sp>
        <p:nvSpPr>
          <p:cNvPr id="14" name="Text Placeholder 11">
            <a:extLst>
              <a:ext uri="{FF2B5EF4-FFF2-40B4-BE49-F238E27FC236}">
                <a16:creationId xmlns:a16="http://schemas.microsoft.com/office/drawing/2014/main" id="{9BEC9BDE-AEC9-004B-A6D3-C047F4216329}"/>
              </a:ext>
            </a:extLst>
          </p:cNvPr>
          <p:cNvSpPr>
            <a:spLocks noGrp="1"/>
          </p:cNvSpPr>
          <p:nvPr>
            <p:ph type="body" sz="quarter" idx="17" hasCustomPrompt="1"/>
          </p:nvPr>
        </p:nvSpPr>
        <p:spPr>
          <a:xfrm>
            <a:off x="7596555"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5" name="Picture Placeholder 9">
            <a:extLst>
              <a:ext uri="{FF2B5EF4-FFF2-40B4-BE49-F238E27FC236}">
                <a16:creationId xmlns:a16="http://schemas.microsoft.com/office/drawing/2014/main" id="{1591472C-0982-C04B-B734-610F55B85769}"/>
              </a:ext>
            </a:extLst>
          </p:cNvPr>
          <p:cNvSpPr>
            <a:spLocks noGrp="1"/>
          </p:cNvSpPr>
          <p:nvPr>
            <p:ph type="pic" sz="quarter" idx="18"/>
          </p:nvPr>
        </p:nvSpPr>
        <p:spPr>
          <a:xfrm>
            <a:off x="12946967" y="3124200"/>
            <a:ext cx="3796869" cy="4614325"/>
          </a:xfrm>
          <a:noFill/>
        </p:spPr>
        <p:txBody>
          <a:bodyPr/>
          <a:lstStyle>
            <a:lvl1pPr>
              <a:defRPr b="0"/>
            </a:lvl1pPr>
          </a:lstStyle>
          <a:p>
            <a:r>
              <a:rPr lang="en-GB" dirty="0"/>
              <a:t>Click icon to add picture</a:t>
            </a:r>
          </a:p>
        </p:txBody>
      </p:sp>
      <p:sp>
        <p:nvSpPr>
          <p:cNvPr id="16" name="Text Placeholder 11">
            <a:extLst>
              <a:ext uri="{FF2B5EF4-FFF2-40B4-BE49-F238E27FC236}">
                <a16:creationId xmlns:a16="http://schemas.microsoft.com/office/drawing/2014/main" id="{960251DD-ACC3-EA47-91CA-CB389DDF49AA}"/>
              </a:ext>
            </a:extLst>
          </p:cNvPr>
          <p:cNvSpPr>
            <a:spLocks noGrp="1"/>
          </p:cNvSpPr>
          <p:nvPr>
            <p:ph type="body" sz="quarter" idx="19" hasCustomPrompt="1"/>
          </p:nvPr>
        </p:nvSpPr>
        <p:spPr>
          <a:xfrm>
            <a:off x="12928210"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7" name="Picture Placeholder 9">
            <a:extLst>
              <a:ext uri="{FF2B5EF4-FFF2-40B4-BE49-F238E27FC236}">
                <a16:creationId xmlns:a16="http://schemas.microsoft.com/office/drawing/2014/main" id="{313F46F7-0EF6-244D-A236-B4BEBB2D08F1}"/>
              </a:ext>
            </a:extLst>
          </p:cNvPr>
          <p:cNvSpPr>
            <a:spLocks noGrp="1"/>
          </p:cNvSpPr>
          <p:nvPr>
            <p:ph type="pic" sz="quarter" idx="20"/>
          </p:nvPr>
        </p:nvSpPr>
        <p:spPr>
          <a:xfrm>
            <a:off x="18273933" y="3124200"/>
            <a:ext cx="3796869" cy="4614325"/>
          </a:xfrm>
          <a:noFill/>
        </p:spPr>
        <p:txBody>
          <a:bodyPr/>
          <a:lstStyle>
            <a:lvl1pPr>
              <a:defRPr b="0"/>
            </a:lvl1pPr>
          </a:lstStyle>
          <a:p>
            <a:r>
              <a:rPr lang="en-GB" dirty="0"/>
              <a:t>Click icon to add picture</a:t>
            </a:r>
          </a:p>
        </p:txBody>
      </p:sp>
      <p:sp>
        <p:nvSpPr>
          <p:cNvPr id="18" name="Text Placeholder 11">
            <a:extLst>
              <a:ext uri="{FF2B5EF4-FFF2-40B4-BE49-F238E27FC236}">
                <a16:creationId xmlns:a16="http://schemas.microsoft.com/office/drawing/2014/main" id="{143326D2-32A3-424F-A62C-215653886E75}"/>
              </a:ext>
            </a:extLst>
          </p:cNvPr>
          <p:cNvSpPr>
            <a:spLocks noGrp="1"/>
          </p:cNvSpPr>
          <p:nvPr>
            <p:ph type="body" sz="quarter" idx="21" hasCustomPrompt="1"/>
          </p:nvPr>
        </p:nvSpPr>
        <p:spPr>
          <a:xfrm>
            <a:off x="18245798"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9" name="Title 18">
            <a:extLst>
              <a:ext uri="{FF2B5EF4-FFF2-40B4-BE49-F238E27FC236}">
                <a16:creationId xmlns:a16="http://schemas.microsoft.com/office/drawing/2014/main" id="{57B7E86D-DAE6-8745-948F-8FCF64B1EEF4}"/>
              </a:ext>
            </a:extLst>
          </p:cNvPr>
          <p:cNvSpPr>
            <a:spLocks noGrp="1"/>
          </p:cNvSpPr>
          <p:nvPr>
            <p:ph type="title" hasCustomPrompt="1"/>
          </p:nvPr>
        </p:nvSpPr>
        <p:spPr/>
        <p:txBody>
          <a:bodyPr/>
          <a:lstStyle/>
          <a:p>
            <a:r>
              <a:rPr lang="en-GB" dirty="0"/>
              <a:t>Speakers – click to add title</a:t>
            </a:r>
          </a:p>
        </p:txBody>
      </p:sp>
    </p:spTree>
    <p:extLst>
      <p:ext uri="{BB962C8B-B14F-4D97-AF65-F5344CB8AC3E}">
        <p14:creationId xmlns:p14="http://schemas.microsoft.com/office/powerpoint/2010/main" val="233199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2" name="Text Placeholder 11">
            <a:extLst>
              <a:ext uri="{FF2B5EF4-FFF2-40B4-BE49-F238E27FC236}">
                <a16:creationId xmlns:a16="http://schemas.microsoft.com/office/drawing/2014/main" id="{6610D141-49A2-A047-8FB7-140EBDBBC4B0}"/>
              </a:ext>
            </a:extLst>
          </p:cNvPr>
          <p:cNvSpPr>
            <a:spLocks noGrp="1"/>
          </p:cNvSpPr>
          <p:nvPr>
            <p:ph type="body" sz="quarter" idx="15" hasCustomPrompt="1"/>
          </p:nvPr>
        </p:nvSpPr>
        <p:spPr>
          <a:xfrm>
            <a:off x="2250832"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19" name="Text Placeholder 2">
            <a:extLst>
              <a:ext uri="{FF2B5EF4-FFF2-40B4-BE49-F238E27FC236}">
                <a16:creationId xmlns:a16="http://schemas.microsoft.com/office/drawing/2014/main" id="{E49045D9-F474-534B-B66E-E6ADDDF84880}"/>
              </a:ext>
            </a:extLst>
          </p:cNvPr>
          <p:cNvSpPr>
            <a:spLocks noGrp="1"/>
          </p:cNvSpPr>
          <p:nvPr>
            <p:ph type="body" idx="1" hasCustomPrompt="1"/>
          </p:nvPr>
        </p:nvSpPr>
        <p:spPr>
          <a:xfrm>
            <a:off x="2049556"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0" name="Text Placeholder 2">
            <a:extLst>
              <a:ext uri="{FF2B5EF4-FFF2-40B4-BE49-F238E27FC236}">
                <a16:creationId xmlns:a16="http://schemas.microsoft.com/office/drawing/2014/main" id="{54251FBB-F5DB-CF4D-9F5D-7C56555892F7}"/>
              </a:ext>
            </a:extLst>
          </p:cNvPr>
          <p:cNvSpPr>
            <a:spLocks noGrp="1"/>
          </p:cNvSpPr>
          <p:nvPr>
            <p:ph type="body" idx="16" hasCustomPrompt="1"/>
          </p:nvPr>
        </p:nvSpPr>
        <p:spPr>
          <a:xfrm>
            <a:off x="740569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1" name="Text Placeholder 2">
            <a:extLst>
              <a:ext uri="{FF2B5EF4-FFF2-40B4-BE49-F238E27FC236}">
                <a16:creationId xmlns:a16="http://schemas.microsoft.com/office/drawing/2014/main" id="{F79A4968-9A45-1F43-9FBF-F939A432017B}"/>
              </a:ext>
            </a:extLst>
          </p:cNvPr>
          <p:cNvSpPr>
            <a:spLocks noGrp="1"/>
          </p:cNvSpPr>
          <p:nvPr>
            <p:ph type="body" idx="17" hasCustomPrompt="1"/>
          </p:nvPr>
        </p:nvSpPr>
        <p:spPr>
          <a:xfrm>
            <a:off x="12761826" y="2945890"/>
            <a:ext cx="4214896" cy="1647824"/>
          </a:xfrm>
        </p:spPr>
        <p:txBody>
          <a:bodyPr anchor="t"/>
          <a:lstStyle>
            <a:lvl1pPr marL="0" indent="0" algn="ctr">
              <a:spcAft>
                <a:spcPts val="0"/>
              </a:spcAft>
              <a:buNone/>
              <a:defRPr sz="10000" b="0" i="0" spc="-100" baseline="0">
                <a:solidFill>
                  <a:schemeClr val="accent2"/>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2" name="Text Placeholder 2">
            <a:extLst>
              <a:ext uri="{FF2B5EF4-FFF2-40B4-BE49-F238E27FC236}">
                <a16:creationId xmlns:a16="http://schemas.microsoft.com/office/drawing/2014/main" id="{81177350-D59D-1A4B-866F-F6B33BFE23C9}"/>
              </a:ext>
            </a:extLst>
          </p:cNvPr>
          <p:cNvSpPr>
            <a:spLocks noGrp="1"/>
          </p:cNvSpPr>
          <p:nvPr>
            <p:ph type="body" idx="18" hasCustomPrompt="1"/>
          </p:nvPr>
        </p:nvSpPr>
        <p:spPr>
          <a:xfrm>
            <a:off x="1811796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3" name="Text Placeholder 11">
            <a:extLst>
              <a:ext uri="{FF2B5EF4-FFF2-40B4-BE49-F238E27FC236}">
                <a16:creationId xmlns:a16="http://schemas.microsoft.com/office/drawing/2014/main" id="{CFCF217A-3A08-6B4F-B3FF-408C4E3EF83E}"/>
              </a:ext>
            </a:extLst>
          </p:cNvPr>
          <p:cNvSpPr>
            <a:spLocks noGrp="1"/>
          </p:cNvSpPr>
          <p:nvPr>
            <p:ph type="body" sz="quarter" idx="19" hasCustomPrompt="1"/>
          </p:nvPr>
        </p:nvSpPr>
        <p:spPr>
          <a:xfrm>
            <a:off x="7582488"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4" name="Text Placeholder 11">
            <a:extLst>
              <a:ext uri="{FF2B5EF4-FFF2-40B4-BE49-F238E27FC236}">
                <a16:creationId xmlns:a16="http://schemas.microsoft.com/office/drawing/2014/main" id="{2A7FD1F4-E4CD-AF49-AF5B-9130F9B4A088}"/>
              </a:ext>
            </a:extLst>
          </p:cNvPr>
          <p:cNvSpPr>
            <a:spLocks noGrp="1"/>
          </p:cNvSpPr>
          <p:nvPr>
            <p:ph type="body" sz="quarter" idx="20" hasCustomPrompt="1"/>
          </p:nvPr>
        </p:nvSpPr>
        <p:spPr>
          <a:xfrm>
            <a:off x="12914144"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5" name="Text Placeholder 11">
            <a:extLst>
              <a:ext uri="{FF2B5EF4-FFF2-40B4-BE49-F238E27FC236}">
                <a16:creationId xmlns:a16="http://schemas.microsoft.com/office/drawing/2014/main" id="{5C32491C-7CCF-1342-BDE0-FE357B42D453}"/>
              </a:ext>
            </a:extLst>
          </p:cNvPr>
          <p:cNvSpPr>
            <a:spLocks noGrp="1"/>
          </p:cNvSpPr>
          <p:nvPr>
            <p:ph type="body" sz="quarter" idx="21" hasCustomPrompt="1"/>
          </p:nvPr>
        </p:nvSpPr>
        <p:spPr>
          <a:xfrm>
            <a:off x="18245799"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Type a subheading – First level. Type text Second level</a:t>
            </a:r>
          </a:p>
          <a:p>
            <a:pPr lvl="1"/>
            <a:r>
              <a:rPr lang="en-GB" dirty="0"/>
              <a:t>Second level</a:t>
            </a:r>
          </a:p>
        </p:txBody>
      </p:sp>
      <p:sp>
        <p:nvSpPr>
          <p:cNvPr id="5" name="Title 4">
            <a:extLst>
              <a:ext uri="{FF2B5EF4-FFF2-40B4-BE49-F238E27FC236}">
                <a16:creationId xmlns:a16="http://schemas.microsoft.com/office/drawing/2014/main" id="{CE94A118-9ACE-1944-A522-D064A28911A7}"/>
              </a:ext>
            </a:extLst>
          </p:cNvPr>
          <p:cNvSpPr>
            <a:spLocks noGrp="1"/>
          </p:cNvSpPr>
          <p:nvPr>
            <p:ph type="title" hasCustomPrompt="1"/>
          </p:nvPr>
        </p:nvSpPr>
        <p:spPr/>
        <p:txBody>
          <a:bodyPr/>
          <a:lstStyle/>
          <a:p>
            <a:r>
              <a:rPr lang="en-GB" dirty="0"/>
              <a:t>Agenda – click to add title</a:t>
            </a:r>
          </a:p>
        </p:txBody>
      </p:sp>
    </p:spTree>
    <p:extLst>
      <p:ext uri="{BB962C8B-B14F-4D97-AF65-F5344CB8AC3E}">
        <p14:creationId xmlns:p14="http://schemas.microsoft.com/office/powerpoint/2010/main" val="312402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62000" y="7006886"/>
            <a:ext cx="19048413" cy="1571225"/>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dirty="0"/>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762000" y="1752600"/>
            <a:ext cx="19048413" cy="4956514"/>
          </a:xfrm>
        </p:spPr>
        <p:txBody>
          <a:bodyPr wrap="square" anchor="b" anchorCtr="0">
            <a:noAutofit/>
          </a:bodyPr>
          <a:lstStyle>
            <a:lvl1pPr marL="0" indent="0" algn="l">
              <a:lnSpc>
                <a:spcPct val="100000"/>
              </a:lnSpc>
              <a:spcAft>
                <a:spcPts val="0"/>
              </a:spcAft>
              <a:buNone/>
              <a:defRPr sz="8800" b="0" i="0">
                <a:solidFill>
                  <a:schemeClr val="tx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US" dirty="0"/>
              <a:t>Click to enter Callout</a:t>
            </a:r>
          </a:p>
        </p:txBody>
      </p:sp>
    </p:spTree>
    <p:extLst>
      <p:ext uri="{BB962C8B-B14F-4D97-AF65-F5344CB8AC3E}">
        <p14:creationId xmlns:p14="http://schemas.microsoft.com/office/powerpoint/2010/main" val="262860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84413" y="936384"/>
            <a:ext cx="21334412"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84413" y="1686568"/>
            <a:ext cx="213344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21334412" cy="8877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54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9906793" cy="8877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12952413" y="3124200"/>
            <a:ext cx="10666413" cy="8877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179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6854825" cy="8864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9914923" y="3124200"/>
            <a:ext cx="6854825" cy="8864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17545434" y="3124200"/>
            <a:ext cx="6073391" cy="8864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6015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98481" y="3121471"/>
            <a:ext cx="21334412" cy="461665"/>
          </a:xfrm>
        </p:spPr>
        <p:txBody>
          <a:bodyPr wrap="square">
            <a:spAutoFit/>
          </a:bodyPr>
          <a:lstStyle>
            <a:lvl1pPr marL="0" indent="0" algn="l">
              <a:spcAft>
                <a:spcPts val="0"/>
              </a:spcAft>
              <a:buNone/>
              <a:defRPr sz="3000" b="1"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8C0D9B07-E9B2-C449-9FDC-719C9006FBB6}"/>
              </a:ext>
            </a:extLst>
          </p:cNvPr>
          <p:cNvSpPr>
            <a:spLocks noGrp="1"/>
          </p:cNvSpPr>
          <p:nvPr>
            <p:ph type="title" hasCustomPrompt="1"/>
          </p:nvPr>
        </p:nvSpPr>
        <p:spPr>
          <a:xfrm>
            <a:off x="2284413" y="936384"/>
            <a:ext cx="21334412" cy="800219"/>
          </a:xfrm>
        </p:spPr>
        <p:txBody>
          <a:bodyPr/>
          <a:lstStyle/>
          <a:p>
            <a:r>
              <a:rPr lang="en-GB" dirty="0"/>
              <a:t>Stats or infographics – click to add title</a:t>
            </a:r>
          </a:p>
        </p:txBody>
      </p:sp>
    </p:spTree>
    <p:extLst>
      <p:ext uri="{BB962C8B-B14F-4D97-AF65-F5344CB8AC3E}">
        <p14:creationId xmlns:p14="http://schemas.microsoft.com/office/powerpoint/2010/main" val="126539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dirty="0"/>
              <a:t>Graphs/infographics/tables – click to add title</a:t>
            </a:r>
          </a:p>
        </p:txBody>
      </p:sp>
    </p:spTree>
    <p:extLst>
      <p:ext uri="{BB962C8B-B14F-4D97-AF65-F5344CB8AC3E}">
        <p14:creationId xmlns:p14="http://schemas.microsoft.com/office/powerpoint/2010/main" val="414591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dirty="0"/>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GB" dirty="0"/>
              <a:t>Graphs/infographics/tables – click to add title</a:t>
            </a:r>
          </a:p>
        </p:txBody>
      </p:sp>
      <p:sp>
        <p:nvSpPr>
          <p:cNvPr id="7" name="Footer Placeholder 3">
            <a:extLst>
              <a:ext uri="{FF2B5EF4-FFF2-40B4-BE49-F238E27FC236}">
                <a16:creationId xmlns:a16="http://schemas.microsoft.com/office/drawing/2014/main" id="{F4320E87-12F0-46F5-A488-9424C59375E1}"/>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Tree>
    <p:extLst>
      <p:ext uri="{BB962C8B-B14F-4D97-AF65-F5344CB8AC3E}">
        <p14:creationId xmlns:p14="http://schemas.microsoft.com/office/powerpoint/2010/main" val="2186186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dirty="0"/>
          </a:p>
        </p:txBody>
      </p:sp>
    </p:spTree>
    <p:extLst>
      <p:ext uri="{BB962C8B-B14F-4D97-AF65-F5344CB8AC3E}">
        <p14:creationId xmlns:p14="http://schemas.microsoft.com/office/powerpoint/2010/main" val="71886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b="0"/>
            </a:lvl1pPr>
          </a:lstStyle>
          <a:p>
            <a:r>
              <a:rPr lang="en-GB" dirty="0"/>
              <a:t>Click icon to add picture</a:t>
            </a:r>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2392845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4413" y="3123964"/>
            <a:ext cx="6096000" cy="8879145"/>
          </a:xfrm>
        </p:spPr>
        <p:txBody>
          <a:bodyPr/>
          <a:lstStyle>
            <a:lvl1pPr>
              <a:defRPr>
                <a:solidFill>
                  <a:schemeClr val="tx2"/>
                </a:solidFill>
              </a:defRPr>
            </a:lvl1pPr>
            <a:lvl2pPr>
              <a:defRPr>
                <a:solidFill>
                  <a:schemeClr val="tx1"/>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Type a subheading – First level. Type text Second level</a:t>
            </a:r>
          </a:p>
          <a:p>
            <a:pPr lvl="1"/>
            <a:r>
              <a:rPr lang="en-GB" dirty="0"/>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80104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a:xfrm>
            <a:off x="2246313" y="936384"/>
            <a:ext cx="21801042" cy="800219"/>
          </a:xfrm>
        </p:spPr>
        <p:txBody>
          <a:bodyPr/>
          <a:lstStyle/>
          <a:p>
            <a:r>
              <a:rPr lang="en-GB" dirty="0"/>
              <a:t>Click to add title</a:t>
            </a:r>
          </a:p>
        </p:txBody>
      </p:sp>
      <p:sp>
        <p:nvSpPr>
          <p:cNvPr id="4" name="Text Placeholder 3">
            <a:extLst>
              <a:ext uri="{FF2B5EF4-FFF2-40B4-BE49-F238E27FC236}">
                <a16:creationId xmlns:a16="http://schemas.microsoft.com/office/drawing/2014/main" id="{6AF2102A-8DDB-5D4A-B5F4-F105419B0B6E}"/>
              </a:ext>
            </a:extLst>
          </p:cNvPr>
          <p:cNvSpPr>
            <a:spLocks noGrp="1"/>
          </p:cNvSpPr>
          <p:nvPr>
            <p:ph type="body" sz="quarter" idx="14" hasCustomPrompt="1"/>
          </p:nvPr>
        </p:nvSpPr>
        <p:spPr>
          <a:xfrm>
            <a:off x="19810615" y="4254845"/>
            <a:ext cx="3119882" cy="4889155"/>
          </a:xfrm>
        </p:spPr>
        <p:txBody>
          <a:bodyPr/>
          <a:lstStyle>
            <a:lvl1pPr marL="208800" indent="-208800">
              <a:lnSpc>
                <a:spcPct val="100000"/>
              </a:lnSpc>
              <a:spcAft>
                <a:spcPts val="50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500"/>
              </a:spcAft>
              <a:defRPr sz="1000">
                <a:solidFill>
                  <a:schemeClr val="tx1"/>
                </a:solidFill>
              </a:defRPr>
            </a:lvl2pPr>
            <a:lvl3pPr marL="201613" indent="-201613">
              <a:lnSpc>
                <a:spcPct val="100000"/>
              </a:lnSpc>
              <a:spcAft>
                <a:spcPts val="500"/>
              </a:spcAft>
              <a:tabLst/>
              <a:defRPr sz="1000">
                <a:solidFill>
                  <a:schemeClr val="tx1"/>
                </a:solidFill>
              </a:defRPr>
            </a:lvl3pPr>
            <a:lvl4pPr marL="374650" indent="-165100">
              <a:lnSpc>
                <a:spcPct val="100000"/>
              </a:lnSpc>
              <a:spcAft>
                <a:spcPts val="500"/>
              </a:spcAft>
              <a:tabLst/>
              <a:defRPr sz="1000">
                <a:solidFill>
                  <a:schemeClr val="tx1"/>
                </a:solidFill>
              </a:defRPr>
            </a:lvl4pPr>
            <a:lvl5pPr marL="581025" indent="-203200">
              <a:lnSpc>
                <a:spcPct val="100000"/>
              </a:lnSpc>
              <a:spcAft>
                <a:spcPts val="500"/>
              </a:spcAft>
              <a:tabLst/>
              <a:defRPr sz="1000">
                <a:solidFill>
                  <a:schemeClr val="tx1"/>
                </a:solidFill>
              </a:defRPr>
            </a:lvl5pPr>
          </a:lstStyle>
          <a:p>
            <a:pPr lvl="0"/>
            <a:r>
              <a:rPr lang="en-GB" dirty="0"/>
              <a:t>Type a a list or notes – 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9848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6A3461B2-75BA-9241-8F86-93C9471093BF}"/>
              </a:ext>
            </a:extLst>
          </p:cNvPr>
          <p:cNvSpPr>
            <a:spLocks noGrp="1"/>
          </p:cNvSpPr>
          <p:nvPr>
            <p:ph type="title" hasCustomPrompt="1"/>
          </p:nvPr>
        </p:nvSpPr>
        <p:spPr/>
        <p:txBody>
          <a:bodyPr/>
          <a:lstStyle/>
          <a:p>
            <a:r>
              <a:rPr lang="en-US" dirty="0"/>
              <a:t>Click to add title</a:t>
            </a:r>
            <a:endParaRPr lang="en-GB" dirty="0"/>
          </a:p>
        </p:txBody>
      </p:sp>
      <p:sp>
        <p:nvSpPr>
          <p:cNvPr id="11" name="Text Placeholder 10">
            <a:extLst>
              <a:ext uri="{FF2B5EF4-FFF2-40B4-BE49-F238E27FC236}">
                <a16:creationId xmlns:a16="http://schemas.microsoft.com/office/drawing/2014/main" id="{04AD07C5-4AC5-0847-BB1D-A611D2FFA5E5}"/>
              </a:ext>
            </a:extLst>
          </p:cNvPr>
          <p:cNvSpPr>
            <a:spLocks noGrp="1"/>
          </p:cNvSpPr>
          <p:nvPr>
            <p:ph type="body" sz="quarter" idx="14" hasCustomPrompt="1"/>
          </p:nvPr>
        </p:nvSpPr>
        <p:spPr>
          <a:xfrm>
            <a:off x="2284412" y="4328452"/>
            <a:ext cx="13712825" cy="5615648"/>
          </a:xfrm>
        </p:spPr>
        <p:txBody>
          <a:bodyPr/>
          <a:lstStyle>
            <a:lvl1pPr>
              <a:spcAft>
                <a:spcPts val="1800"/>
              </a:spcAft>
              <a:defRPr sz="5200" b="0" i="0">
                <a:solidFill>
                  <a:schemeClr val="tx1"/>
                </a:solidFill>
                <a:latin typeface="Helvetica Now Text" panose="020B0504030202020204" pitchFamily="34" charset="77"/>
              </a:defRPr>
            </a:lvl1pPr>
            <a:lvl2pPr>
              <a:lnSpc>
                <a:spcPct val="100000"/>
              </a:lnSpc>
              <a:defRPr sz="3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statement – First level. </a:t>
            </a:r>
            <a:r>
              <a:rPr lang="en-US" dirty="0"/>
              <a:t>Type Author name – Second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Graphic 12">
            <a:extLst>
              <a:ext uri="{FF2B5EF4-FFF2-40B4-BE49-F238E27FC236}">
                <a16:creationId xmlns:a16="http://schemas.microsoft.com/office/drawing/2014/main" id="{A9BB17E7-401E-184B-9F87-B7BC8F0529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76344" y="3192779"/>
            <a:ext cx="800219" cy="800219"/>
          </a:xfrm>
          <a:prstGeom prst="rect">
            <a:avLst/>
          </a:prstGeom>
        </p:spPr>
      </p:pic>
      <p:pic>
        <p:nvPicPr>
          <p:cNvPr id="7" name="Graphic 6">
            <a:extLst>
              <a:ext uri="{FF2B5EF4-FFF2-40B4-BE49-F238E27FC236}">
                <a16:creationId xmlns:a16="http://schemas.microsoft.com/office/drawing/2014/main" id="{52E2AFBC-6ABB-4EED-ACC1-794B5A7A71A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9" name="Graphic 8">
            <a:extLst>
              <a:ext uri="{FF2B5EF4-FFF2-40B4-BE49-F238E27FC236}">
                <a16:creationId xmlns:a16="http://schemas.microsoft.com/office/drawing/2014/main" id="{511D52FE-5000-418C-9A8E-3E1400D26F86}"/>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pic>
        <p:nvPicPr>
          <p:cNvPr id="10" name="Graphic 9">
            <a:extLst>
              <a:ext uri="{FF2B5EF4-FFF2-40B4-BE49-F238E27FC236}">
                <a16:creationId xmlns:a16="http://schemas.microsoft.com/office/drawing/2014/main" id="{84AF1C63-4301-406B-AAF7-C988694E33A0}"/>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2276344" y="3192779"/>
            <a:ext cx="800219" cy="800219"/>
          </a:xfrm>
          <a:prstGeom prst="rect">
            <a:avLst/>
          </a:prstGeom>
        </p:spPr>
      </p:pic>
    </p:spTree>
    <p:extLst>
      <p:ext uri="{BB962C8B-B14F-4D97-AF65-F5344CB8AC3E}">
        <p14:creationId xmlns:p14="http://schemas.microsoft.com/office/powerpoint/2010/main" val="3993764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46313"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dirty="0"/>
          </a:p>
        </p:txBody>
      </p:sp>
      <p:sp>
        <p:nvSpPr>
          <p:cNvPr id="8" name="Footer Placeholder 3">
            <a:extLst>
              <a:ext uri="{FF2B5EF4-FFF2-40B4-BE49-F238E27FC236}">
                <a16:creationId xmlns:a16="http://schemas.microsoft.com/office/drawing/2014/main" id="{F187AB40-3171-FE41-90BE-9608605351B5}"/>
              </a:ext>
            </a:extLst>
          </p:cNvPr>
          <p:cNvSpPr>
            <a:spLocks noGrp="1"/>
          </p:cNvSpPr>
          <p:nvPr>
            <p:ph type="ftr" sz="quarter" idx="1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4" name="Title 3">
            <a:extLst>
              <a:ext uri="{FF2B5EF4-FFF2-40B4-BE49-F238E27FC236}">
                <a16:creationId xmlns:a16="http://schemas.microsoft.com/office/drawing/2014/main" id="{3C323A1D-0DF6-D04A-99CF-6DDF3BC3DD22}"/>
              </a:ext>
            </a:extLst>
          </p:cNvPr>
          <p:cNvSpPr>
            <a:spLocks noGrp="1"/>
          </p:cNvSpPr>
          <p:nvPr>
            <p:ph type="title" hasCustomPrompt="1"/>
          </p:nvPr>
        </p:nvSpPr>
        <p:spPr/>
        <p:txBody>
          <a:bodyPr/>
          <a:lstStyle/>
          <a:p>
            <a:r>
              <a:rPr lang="en-US" dirty="0"/>
              <a:t>Click to add title</a:t>
            </a:r>
            <a:endParaRPr lang="en-GB" dirty="0"/>
          </a:p>
        </p:txBody>
      </p:sp>
      <p:sp>
        <p:nvSpPr>
          <p:cNvPr id="10" name="Text Placeholder 2">
            <a:extLst>
              <a:ext uri="{FF2B5EF4-FFF2-40B4-BE49-F238E27FC236}">
                <a16:creationId xmlns:a16="http://schemas.microsoft.com/office/drawing/2014/main" id="{967649EE-8531-9141-870B-101EFCCD3878}"/>
              </a:ext>
            </a:extLst>
          </p:cNvPr>
          <p:cNvSpPr>
            <a:spLocks noGrp="1"/>
          </p:cNvSpPr>
          <p:nvPr>
            <p:ph type="body" idx="14" hasCustomPrompt="1"/>
          </p:nvPr>
        </p:nvSpPr>
        <p:spPr>
          <a:xfrm>
            <a:off x="12191206"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12" name="Text Placeholder 2">
            <a:extLst>
              <a:ext uri="{FF2B5EF4-FFF2-40B4-BE49-F238E27FC236}">
                <a16:creationId xmlns:a16="http://schemas.microsoft.com/office/drawing/2014/main" id="{5B75A3A2-24D3-6E4A-84F3-47A419B343DD}"/>
              </a:ext>
            </a:extLst>
          </p:cNvPr>
          <p:cNvSpPr>
            <a:spLocks noGrp="1"/>
          </p:cNvSpPr>
          <p:nvPr>
            <p:ph type="body" idx="15" hasCustomPrompt="1"/>
          </p:nvPr>
        </p:nvSpPr>
        <p:spPr>
          <a:xfrm>
            <a:off x="2246313" y="4928451"/>
            <a:ext cx="9183687" cy="1647824"/>
          </a:xfrm>
        </p:spPr>
        <p:txBody>
          <a:bodyPr anchor="t"/>
          <a:lstStyle>
            <a:lvl1pPr marL="0" indent="0">
              <a:spcAft>
                <a:spcPts val="1400"/>
              </a:spcAft>
              <a:buNone/>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id="{7718535F-994E-C146-A1F5-CB4A2CB3BE57}"/>
              </a:ext>
            </a:extLst>
          </p:cNvPr>
          <p:cNvSpPr>
            <a:spLocks noGrp="1"/>
          </p:cNvSpPr>
          <p:nvPr>
            <p:ph type="body" idx="16" hasCustomPrompt="1"/>
          </p:nvPr>
        </p:nvSpPr>
        <p:spPr>
          <a:xfrm>
            <a:off x="12191206" y="4928451"/>
            <a:ext cx="9183687" cy="1647824"/>
          </a:xfrm>
        </p:spPr>
        <p:txBody>
          <a:bodyPr anchor="t"/>
          <a:lstStyle>
            <a:lvl1pPr marL="0" marR="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marL="0" marR="0" lvl="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1955682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61264" y="3123964"/>
            <a:ext cx="469470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78506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2">
            <a:extLst>
              <a:ext uri="{FF2B5EF4-FFF2-40B4-BE49-F238E27FC236}">
                <a16:creationId xmlns:a16="http://schemas.microsoft.com/office/drawing/2014/main" id="{B4141CF5-C122-744F-857C-AA1004915627}"/>
              </a:ext>
            </a:extLst>
          </p:cNvPr>
          <p:cNvSpPr>
            <a:spLocks noGrp="1"/>
          </p:cNvSpPr>
          <p:nvPr>
            <p:ph type="body" idx="15" hasCustomPrompt="1"/>
          </p:nvPr>
        </p:nvSpPr>
        <p:spPr>
          <a:xfrm>
            <a:off x="1288944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12942481"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id="{49273EFD-3DDE-2F47-97FB-1C15769A515C}"/>
              </a:ext>
            </a:extLst>
          </p:cNvPr>
          <p:cNvSpPr>
            <a:spLocks noGrp="1"/>
          </p:cNvSpPr>
          <p:nvPr>
            <p:ph type="body" idx="18" hasCustomPrompt="1"/>
          </p:nvPr>
        </p:nvSpPr>
        <p:spPr>
          <a:xfrm>
            <a:off x="1824802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4" name="Text Placeholder 2">
            <a:extLst>
              <a:ext uri="{FF2B5EF4-FFF2-40B4-BE49-F238E27FC236}">
                <a16:creationId xmlns:a16="http://schemas.microsoft.com/office/drawing/2014/main" id="{1051634F-5956-984C-AD6F-7C778C53277A}"/>
              </a:ext>
            </a:extLst>
          </p:cNvPr>
          <p:cNvSpPr>
            <a:spLocks noGrp="1"/>
          </p:cNvSpPr>
          <p:nvPr>
            <p:ph type="body" idx="19" hasCustomPrompt="1"/>
          </p:nvPr>
        </p:nvSpPr>
        <p:spPr>
          <a:xfrm>
            <a:off x="18287206"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6" name="Text Placeholder 2">
            <a:extLst>
              <a:ext uri="{FF2B5EF4-FFF2-40B4-BE49-F238E27FC236}">
                <a16:creationId xmlns:a16="http://schemas.microsoft.com/office/drawing/2014/main" id="{34CAA191-4F71-C849-9E26-C6A68608B721}"/>
              </a:ext>
            </a:extLst>
          </p:cNvPr>
          <p:cNvSpPr>
            <a:spLocks noGrp="1"/>
          </p:cNvSpPr>
          <p:nvPr>
            <p:ph type="body" idx="21" hasCustomPrompt="1"/>
          </p:nvPr>
        </p:nvSpPr>
        <p:spPr>
          <a:xfrm>
            <a:off x="12889444" y="9268638"/>
            <a:ext cx="3871381" cy="1647824"/>
          </a:xfrm>
        </p:spPr>
        <p:txBody>
          <a:bodyPr wrap="none" anchor="t"/>
          <a:lstStyle>
            <a:lvl1pPr marL="0" indent="0">
              <a:spcAft>
                <a:spcPts val="0"/>
              </a:spcAft>
              <a:buNone/>
              <a:defRPr sz="12000" b="0" i="0" spc="-1000" baseline="0">
                <a:solidFill>
                  <a:schemeClr val="accent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7" name="Text Placeholder 2">
            <a:extLst>
              <a:ext uri="{FF2B5EF4-FFF2-40B4-BE49-F238E27FC236}">
                <a16:creationId xmlns:a16="http://schemas.microsoft.com/office/drawing/2014/main" id="{52122151-25C4-CE4D-BDB4-2A7224A1EE0D}"/>
              </a:ext>
            </a:extLst>
          </p:cNvPr>
          <p:cNvSpPr>
            <a:spLocks noGrp="1"/>
          </p:cNvSpPr>
          <p:nvPr>
            <p:ph type="body" idx="22" hasCustomPrompt="1"/>
          </p:nvPr>
        </p:nvSpPr>
        <p:spPr>
          <a:xfrm>
            <a:off x="12942481"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9" name="Text Placeholder 2">
            <a:extLst>
              <a:ext uri="{FF2B5EF4-FFF2-40B4-BE49-F238E27FC236}">
                <a16:creationId xmlns:a16="http://schemas.microsoft.com/office/drawing/2014/main" id="{7D663243-01E6-4C4B-B90D-EC423A714AA6}"/>
              </a:ext>
            </a:extLst>
          </p:cNvPr>
          <p:cNvSpPr>
            <a:spLocks noGrp="1"/>
          </p:cNvSpPr>
          <p:nvPr>
            <p:ph type="body" idx="24" hasCustomPrompt="1"/>
          </p:nvPr>
        </p:nvSpPr>
        <p:spPr>
          <a:xfrm>
            <a:off x="18248024" y="9268638"/>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0" name="Text Placeholder 2">
            <a:extLst>
              <a:ext uri="{FF2B5EF4-FFF2-40B4-BE49-F238E27FC236}">
                <a16:creationId xmlns:a16="http://schemas.microsoft.com/office/drawing/2014/main" id="{B017BDB7-EC1E-A74A-A6D6-463400318A5C}"/>
              </a:ext>
            </a:extLst>
          </p:cNvPr>
          <p:cNvSpPr>
            <a:spLocks noGrp="1"/>
          </p:cNvSpPr>
          <p:nvPr>
            <p:ph type="body" idx="25" hasCustomPrompt="1"/>
          </p:nvPr>
        </p:nvSpPr>
        <p:spPr>
          <a:xfrm>
            <a:off x="18287206"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id="{003838F2-65DE-3C49-9956-BA8976557CF3}"/>
              </a:ext>
            </a:extLst>
          </p:cNvPr>
          <p:cNvSpPr>
            <a:spLocks noGrp="1"/>
          </p:cNvSpPr>
          <p:nvPr>
            <p:ph type="body" idx="14" hasCustomPrompt="1"/>
          </p:nvPr>
        </p:nvSpPr>
        <p:spPr>
          <a:xfrm>
            <a:off x="12929040"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2" name="Text Placeholder 2">
            <a:extLst>
              <a:ext uri="{FF2B5EF4-FFF2-40B4-BE49-F238E27FC236}">
                <a16:creationId xmlns:a16="http://schemas.microsoft.com/office/drawing/2014/main" id="{212AE347-42B7-6847-8450-27FA8B440BA4}"/>
              </a:ext>
            </a:extLst>
          </p:cNvPr>
          <p:cNvSpPr>
            <a:spLocks noGrp="1"/>
          </p:cNvSpPr>
          <p:nvPr>
            <p:ph type="body" idx="17" hasCustomPrompt="1"/>
          </p:nvPr>
        </p:nvSpPr>
        <p:spPr>
          <a:xfrm>
            <a:off x="18260324"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3" name="Text Placeholder 2">
            <a:extLst>
              <a:ext uri="{FF2B5EF4-FFF2-40B4-BE49-F238E27FC236}">
                <a16:creationId xmlns:a16="http://schemas.microsoft.com/office/drawing/2014/main" id="{90257A75-8571-B849-AF0B-8DD2D2B8AD36}"/>
              </a:ext>
            </a:extLst>
          </p:cNvPr>
          <p:cNvSpPr>
            <a:spLocks noGrp="1"/>
          </p:cNvSpPr>
          <p:nvPr>
            <p:ph type="body" idx="20" hasCustomPrompt="1"/>
          </p:nvPr>
        </p:nvSpPr>
        <p:spPr>
          <a:xfrm>
            <a:off x="12929040"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4" name="Text Placeholder 2">
            <a:extLst>
              <a:ext uri="{FF2B5EF4-FFF2-40B4-BE49-F238E27FC236}">
                <a16:creationId xmlns:a16="http://schemas.microsoft.com/office/drawing/2014/main" id="{25E49900-118F-CD48-A42D-869AF2F28CA7}"/>
              </a:ext>
            </a:extLst>
          </p:cNvPr>
          <p:cNvSpPr>
            <a:spLocks noGrp="1"/>
          </p:cNvSpPr>
          <p:nvPr>
            <p:ph type="body" idx="23" hasCustomPrompt="1"/>
          </p:nvPr>
        </p:nvSpPr>
        <p:spPr>
          <a:xfrm>
            <a:off x="18260324"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a:t>
            </a:r>
            <a:br>
              <a:rPr lang="en-GB" dirty="0"/>
            </a:br>
            <a:r>
              <a:rPr lang="en-GB" dirty="0"/>
              <a:t>add text</a:t>
            </a:r>
          </a:p>
        </p:txBody>
      </p:sp>
      <p:sp>
        <p:nvSpPr>
          <p:cNvPr id="26" name="Content Placeholder 2">
            <a:extLst>
              <a:ext uri="{FF2B5EF4-FFF2-40B4-BE49-F238E27FC236}">
                <a16:creationId xmlns:a16="http://schemas.microsoft.com/office/drawing/2014/main" id="{358F7CBF-9194-8A48-AC58-659219153433}"/>
              </a:ext>
            </a:extLst>
          </p:cNvPr>
          <p:cNvSpPr>
            <a:spLocks noGrp="1"/>
          </p:cNvSpPr>
          <p:nvPr>
            <p:ph idx="26" hasCustomPrompt="1"/>
          </p:nvPr>
        </p:nvSpPr>
        <p:spPr>
          <a:xfrm>
            <a:off x="2261264" y="3123964"/>
            <a:ext cx="917866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081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2">
            <a:extLst>
              <a:ext uri="{FF2B5EF4-FFF2-40B4-BE49-F238E27FC236}">
                <a16:creationId xmlns:a16="http://schemas.microsoft.com/office/drawing/2014/main" id="{16642512-3957-EF43-9667-13221E404F43}"/>
              </a:ext>
            </a:extLst>
          </p:cNvPr>
          <p:cNvSpPr>
            <a:spLocks noGrp="1"/>
          </p:cNvSpPr>
          <p:nvPr>
            <p:ph type="body" idx="14" hasCustomPrompt="1"/>
          </p:nvPr>
        </p:nvSpPr>
        <p:spPr>
          <a:xfrm>
            <a:off x="2263149"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11" name="Text Placeholder 2">
            <a:extLst>
              <a:ext uri="{FF2B5EF4-FFF2-40B4-BE49-F238E27FC236}">
                <a16:creationId xmlns:a16="http://schemas.microsoft.com/office/drawing/2014/main" id="{4D8E5C98-2D5C-FA4E-B19C-E4FD1AF623D6}"/>
              </a:ext>
            </a:extLst>
          </p:cNvPr>
          <p:cNvSpPr>
            <a:spLocks noGrp="1"/>
          </p:cNvSpPr>
          <p:nvPr>
            <p:ph type="body" idx="16" hasCustomPrompt="1"/>
          </p:nvPr>
        </p:nvSpPr>
        <p:spPr>
          <a:xfrm>
            <a:off x="2284413"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id="{FDAEB2EA-AE24-1443-9762-CED602863704}"/>
              </a:ext>
            </a:extLst>
          </p:cNvPr>
          <p:cNvSpPr>
            <a:spLocks noGrp="1"/>
          </p:cNvSpPr>
          <p:nvPr>
            <p:ph type="body" idx="17" hasCustomPrompt="1"/>
          </p:nvPr>
        </p:nvSpPr>
        <p:spPr>
          <a:xfrm>
            <a:off x="2263149"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2" name="Text Placeholder 2">
            <a:extLst>
              <a:ext uri="{FF2B5EF4-FFF2-40B4-BE49-F238E27FC236}">
                <a16:creationId xmlns:a16="http://schemas.microsoft.com/office/drawing/2014/main" id="{7D2B43BB-F80F-E94B-9590-490166D84912}"/>
              </a:ext>
            </a:extLst>
          </p:cNvPr>
          <p:cNvSpPr>
            <a:spLocks noGrp="1"/>
          </p:cNvSpPr>
          <p:nvPr>
            <p:ph type="body" idx="18" hasCustomPrompt="1"/>
          </p:nvPr>
        </p:nvSpPr>
        <p:spPr>
          <a:xfrm>
            <a:off x="2284413"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3" name="Text Placeholder 2">
            <a:extLst>
              <a:ext uri="{FF2B5EF4-FFF2-40B4-BE49-F238E27FC236}">
                <a16:creationId xmlns:a16="http://schemas.microsoft.com/office/drawing/2014/main" id="{5D11586B-BB88-E841-BDE0-C232DC44FD95}"/>
              </a:ext>
            </a:extLst>
          </p:cNvPr>
          <p:cNvSpPr>
            <a:spLocks noGrp="1"/>
          </p:cNvSpPr>
          <p:nvPr>
            <p:ph type="body" idx="19" hasCustomPrompt="1"/>
          </p:nvPr>
        </p:nvSpPr>
        <p:spPr>
          <a:xfrm>
            <a:off x="7587317"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4" name="Text Placeholder 2">
            <a:extLst>
              <a:ext uri="{FF2B5EF4-FFF2-40B4-BE49-F238E27FC236}">
                <a16:creationId xmlns:a16="http://schemas.microsoft.com/office/drawing/2014/main" id="{59FB3666-1E87-CB46-90C6-24A9ED043E99}"/>
              </a:ext>
            </a:extLst>
          </p:cNvPr>
          <p:cNvSpPr>
            <a:spLocks noGrp="1"/>
          </p:cNvSpPr>
          <p:nvPr>
            <p:ph type="body" idx="20" hasCustomPrompt="1"/>
          </p:nvPr>
        </p:nvSpPr>
        <p:spPr>
          <a:xfrm>
            <a:off x="7608581"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5" name="Text Placeholder 2">
            <a:extLst>
              <a:ext uri="{FF2B5EF4-FFF2-40B4-BE49-F238E27FC236}">
                <a16:creationId xmlns:a16="http://schemas.microsoft.com/office/drawing/2014/main" id="{71D06E88-E1C6-554B-ACB2-1388ECCFC477}"/>
              </a:ext>
            </a:extLst>
          </p:cNvPr>
          <p:cNvSpPr>
            <a:spLocks noGrp="1"/>
          </p:cNvSpPr>
          <p:nvPr>
            <p:ph type="body" idx="21" hasCustomPrompt="1"/>
          </p:nvPr>
        </p:nvSpPr>
        <p:spPr>
          <a:xfrm>
            <a:off x="7587317"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6" name="Text Placeholder 2">
            <a:extLst>
              <a:ext uri="{FF2B5EF4-FFF2-40B4-BE49-F238E27FC236}">
                <a16:creationId xmlns:a16="http://schemas.microsoft.com/office/drawing/2014/main" id="{04E1B498-F789-6B4C-929F-448D3A7E09A9}"/>
              </a:ext>
            </a:extLst>
          </p:cNvPr>
          <p:cNvSpPr>
            <a:spLocks noGrp="1"/>
          </p:cNvSpPr>
          <p:nvPr>
            <p:ph type="body" idx="22" hasCustomPrompt="1"/>
          </p:nvPr>
        </p:nvSpPr>
        <p:spPr>
          <a:xfrm>
            <a:off x="7608581"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7" name="Text Placeholder 2">
            <a:extLst>
              <a:ext uri="{FF2B5EF4-FFF2-40B4-BE49-F238E27FC236}">
                <a16:creationId xmlns:a16="http://schemas.microsoft.com/office/drawing/2014/main" id="{703D466C-3718-F242-B9DF-2DB7662AB580}"/>
              </a:ext>
            </a:extLst>
          </p:cNvPr>
          <p:cNvSpPr>
            <a:spLocks noGrp="1"/>
          </p:cNvSpPr>
          <p:nvPr>
            <p:ph type="body" idx="23" hasCustomPrompt="1"/>
          </p:nvPr>
        </p:nvSpPr>
        <p:spPr>
          <a:xfrm>
            <a:off x="12911485"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8" name="Text Placeholder 2">
            <a:extLst>
              <a:ext uri="{FF2B5EF4-FFF2-40B4-BE49-F238E27FC236}">
                <a16:creationId xmlns:a16="http://schemas.microsoft.com/office/drawing/2014/main" id="{B73F0385-ED67-AD4D-8608-C489961D5B62}"/>
              </a:ext>
            </a:extLst>
          </p:cNvPr>
          <p:cNvSpPr>
            <a:spLocks noGrp="1"/>
          </p:cNvSpPr>
          <p:nvPr>
            <p:ph type="body" idx="24" hasCustomPrompt="1"/>
          </p:nvPr>
        </p:nvSpPr>
        <p:spPr>
          <a:xfrm>
            <a:off x="12932749"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9" name="Text Placeholder 2">
            <a:extLst>
              <a:ext uri="{FF2B5EF4-FFF2-40B4-BE49-F238E27FC236}">
                <a16:creationId xmlns:a16="http://schemas.microsoft.com/office/drawing/2014/main" id="{ADFBF102-F707-8A41-9092-931F5DD49E87}"/>
              </a:ext>
            </a:extLst>
          </p:cNvPr>
          <p:cNvSpPr>
            <a:spLocks noGrp="1"/>
          </p:cNvSpPr>
          <p:nvPr>
            <p:ph type="body" idx="25" hasCustomPrompt="1"/>
          </p:nvPr>
        </p:nvSpPr>
        <p:spPr>
          <a:xfrm>
            <a:off x="12911485"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0" name="Text Placeholder 2">
            <a:extLst>
              <a:ext uri="{FF2B5EF4-FFF2-40B4-BE49-F238E27FC236}">
                <a16:creationId xmlns:a16="http://schemas.microsoft.com/office/drawing/2014/main" id="{572CE571-3876-B640-86F0-2ECB5F3F94B7}"/>
              </a:ext>
            </a:extLst>
          </p:cNvPr>
          <p:cNvSpPr>
            <a:spLocks noGrp="1"/>
          </p:cNvSpPr>
          <p:nvPr>
            <p:ph type="body" idx="26" hasCustomPrompt="1"/>
          </p:nvPr>
        </p:nvSpPr>
        <p:spPr>
          <a:xfrm>
            <a:off x="12932749"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1" name="Text Placeholder 2">
            <a:extLst>
              <a:ext uri="{FF2B5EF4-FFF2-40B4-BE49-F238E27FC236}">
                <a16:creationId xmlns:a16="http://schemas.microsoft.com/office/drawing/2014/main" id="{3284B7DF-717C-CE45-BCC4-A7884A8632E7}"/>
              </a:ext>
            </a:extLst>
          </p:cNvPr>
          <p:cNvSpPr>
            <a:spLocks noGrp="1"/>
          </p:cNvSpPr>
          <p:nvPr>
            <p:ph type="body" idx="27" hasCustomPrompt="1"/>
          </p:nvPr>
        </p:nvSpPr>
        <p:spPr>
          <a:xfrm>
            <a:off x="18235653"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32" name="Text Placeholder 2">
            <a:extLst>
              <a:ext uri="{FF2B5EF4-FFF2-40B4-BE49-F238E27FC236}">
                <a16:creationId xmlns:a16="http://schemas.microsoft.com/office/drawing/2014/main" id="{FCD03DDE-4D27-E546-B96D-0ED1DF019ACA}"/>
              </a:ext>
            </a:extLst>
          </p:cNvPr>
          <p:cNvSpPr>
            <a:spLocks noGrp="1"/>
          </p:cNvSpPr>
          <p:nvPr>
            <p:ph type="body" idx="28" hasCustomPrompt="1"/>
          </p:nvPr>
        </p:nvSpPr>
        <p:spPr>
          <a:xfrm>
            <a:off x="18256917"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3" name="Text Placeholder 2">
            <a:extLst>
              <a:ext uri="{FF2B5EF4-FFF2-40B4-BE49-F238E27FC236}">
                <a16:creationId xmlns:a16="http://schemas.microsoft.com/office/drawing/2014/main" id="{7FA2519B-6FFC-4340-BAFA-E118D8DC4800}"/>
              </a:ext>
            </a:extLst>
          </p:cNvPr>
          <p:cNvSpPr>
            <a:spLocks noGrp="1"/>
          </p:cNvSpPr>
          <p:nvPr>
            <p:ph type="body" idx="29" hasCustomPrompt="1"/>
          </p:nvPr>
        </p:nvSpPr>
        <p:spPr>
          <a:xfrm>
            <a:off x="18235653"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4" name="Text Placeholder 2">
            <a:extLst>
              <a:ext uri="{FF2B5EF4-FFF2-40B4-BE49-F238E27FC236}">
                <a16:creationId xmlns:a16="http://schemas.microsoft.com/office/drawing/2014/main" id="{B8BADAC4-27A3-4E45-B1B1-1007DA629489}"/>
              </a:ext>
            </a:extLst>
          </p:cNvPr>
          <p:cNvSpPr>
            <a:spLocks noGrp="1"/>
          </p:cNvSpPr>
          <p:nvPr>
            <p:ph type="body" idx="30" hasCustomPrompt="1"/>
          </p:nvPr>
        </p:nvSpPr>
        <p:spPr>
          <a:xfrm>
            <a:off x="18256917"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Tree>
    <p:extLst>
      <p:ext uri="{BB962C8B-B14F-4D97-AF65-F5344CB8AC3E}">
        <p14:creationId xmlns:p14="http://schemas.microsoft.com/office/powerpoint/2010/main" val="589792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35" name="Text Placeholder 11">
            <a:extLst>
              <a:ext uri="{FF2B5EF4-FFF2-40B4-BE49-F238E27FC236}">
                <a16:creationId xmlns:a16="http://schemas.microsoft.com/office/drawing/2014/main" id="{3E0C490C-6E46-DA4D-9C35-2B312B0DAD82}"/>
              </a:ext>
            </a:extLst>
          </p:cNvPr>
          <p:cNvSpPr>
            <a:spLocks noGrp="1"/>
          </p:cNvSpPr>
          <p:nvPr>
            <p:ph type="body" sz="quarter" idx="15" hasCustomPrompt="1"/>
          </p:nvPr>
        </p:nvSpPr>
        <p:spPr>
          <a:xfrm>
            <a:off x="2264900"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11">
            <a:extLst>
              <a:ext uri="{FF2B5EF4-FFF2-40B4-BE49-F238E27FC236}">
                <a16:creationId xmlns:a16="http://schemas.microsoft.com/office/drawing/2014/main" id="{323CF613-4B78-124C-8431-E69133B251B2}"/>
              </a:ext>
            </a:extLst>
          </p:cNvPr>
          <p:cNvSpPr>
            <a:spLocks noGrp="1"/>
          </p:cNvSpPr>
          <p:nvPr>
            <p:ph type="body" sz="quarter" idx="16" hasCustomPrompt="1"/>
          </p:nvPr>
        </p:nvSpPr>
        <p:spPr>
          <a:xfrm>
            <a:off x="7633313"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Text Placeholder 11">
            <a:extLst>
              <a:ext uri="{FF2B5EF4-FFF2-40B4-BE49-F238E27FC236}">
                <a16:creationId xmlns:a16="http://schemas.microsoft.com/office/drawing/2014/main" id="{E44EDEBE-67F4-2647-AFFF-D1E705C4BADC}"/>
              </a:ext>
            </a:extLst>
          </p:cNvPr>
          <p:cNvSpPr>
            <a:spLocks noGrp="1"/>
          </p:cNvSpPr>
          <p:nvPr>
            <p:ph type="body" sz="quarter" idx="17" hasCustomPrompt="1"/>
          </p:nvPr>
        </p:nvSpPr>
        <p:spPr>
          <a:xfrm>
            <a:off x="12932569"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marL="1108075" indent="-239713">
              <a:lnSpc>
                <a:spcPct val="117000"/>
              </a:lnSpc>
              <a:spcAft>
                <a:spcPts val="26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11">
            <a:extLst>
              <a:ext uri="{FF2B5EF4-FFF2-40B4-BE49-F238E27FC236}">
                <a16:creationId xmlns:a16="http://schemas.microsoft.com/office/drawing/2014/main" id="{F47A09BB-CBFA-0D4E-B2BB-868F53588A20}"/>
              </a:ext>
            </a:extLst>
          </p:cNvPr>
          <p:cNvSpPr>
            <a:spLocks noGrp="1"/>
          </p:cNvSpPr>
          <p:nvPr>
            <p:ph type="body" sz="quarter" idx="18" hasCustomPrompt="1"/>
          </p:nvPr>
        </p:nvSpPr>
        <p:spPr>
          <a:xfrm>
            <a:off x="19046825"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9472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GB" dirty="0"/>
              <a:t>Click icon to add picture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0"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a:extLst>
              <a:ext uri="{FF2B5EF4-FFF2-40B4-BE49-F238E27FC236}">
                <a16:creationId xmlns:a16="http://schemas.microsoft.com/office/drawing/2014/main" id="{E8CCE00E-6A41-1C48-A182-3BE9BB39784F}"/>
              </a:ext>
            </a:extLst>
          </p:cNvPr>
          <p:cNvSpPr>
            <a:spLocks noGrp="1"/>
          </p:cNvSpPr>
          <p:nvPr>
            <p:ph type="body" sz="quarter" idx="15" hasCustomPrompt="1"/>
          </p:nvPr>
        </p:nvSpPr>
        <p:spPr>
          <a:xfrm>
            <a:off x="9120125"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9226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GB" dirty="0"/>
              <a:t>Click icon to add picture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8">
            <a:extLst>
              <a:ext uri="{FF2B5EF4-FFF2-40B4-BE49-F238E27FC236}">
                <a16:creationId xmlns:a16="http://schemas.microsoft.com/office/drawing/2014/main" id="{C9E4C97E-00D5-394C-B6B1-5D95FD196B6C}"/>
              </a:ext>
            </a:extLst>
          </p:cNvPr>
          <p:cNvSpPr>
            <a:spLocks noGrp="1"/>
          </p:cNvSpPr>
          <p:nvPr>
            <p:ph type="body" sz="quarter" idx="14" hasCustomPrompt="1"/>
          </p:nvPr>
        </p:nvSpPr>
        <p:spPr>
          <a:xfrm>
            <a:off x="2261761" y="3126481"/>
            <a:ext cx="13735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6883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0F45A-F682-2D49-8730-9963CCAA667F}"/>
              </a:ext>
            </a:extLst>
          </p:cNvPr>
          <p:cNvSpPr>
            <a:spLocks noGrp="1"/>
          </p:cNvSpPr>
          <p:nvPr>
            <p:ph type="pic" sz="quarter" idx="16"/>
          </p:nvPr>
        </p:nvSpPr>
        <p:spPr>
          <a:xfrm>
            <a:off x="10666414" y="0"/>
            <a:ext cx="13716000" cy="13716000"/>
          </a:xfrm>
        </p:spPr>
        <p:txBody>
          <a:bodyPr tIns="5669280"/>
          <a:lstStyle>
            <a:lvl1pPr algn="ctr">
              <a:defRPr b="0"/>
            </a:lvl1pPr>
          </a:lstStyle>
          <a:p>
            <a:r>
              <a:rPr lang="en-GB" dirty="0"/>
              <a:t>Click icon to add picture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a:xfrm>
            <a:off x="2246314" y="936384"/>
            <a:ext cx="7656511"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4" y="1686568"/>
            <a:ext cx="7656511"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8">
            <a:extLst>
              <a:ext uri="{FF2B5EF4-FFF2-40B4-BE49-F238E27FC236}">
                <a16:creationId xmlns:a16="http://schemas.microsoft.com/office/drawing/2014/main" id="{847EF4F2-8463-C345-BD26-41417596A8BA}"/>
              </a:ext>
            </a:extLst>
          </p:cNvPr>
          <p:cNvSpPr>
            <a:spLocks noGrp="1"/>
          </p:cNvSpPr>
          <p:nvPr>
            <p:ph type="body" sz="quarter" idx="14" hasCustomPrompt="1"/>
          </p:nvPr>
        </p:nvSpPr>
        <p:spPr>
          <a:xfrm>
            <a:off x="2261761" y="3126481"/>
            <a:ext cx="6877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079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01215" y="-893"/>
            <a:ext cx="12966486" cy="13715107"/>
          </a:xfrm>
          <a:prstGeom prst="rect">
            <a:avLst/>
          </a:prstGeom>
        </p:spPr>
      </p:pic>
    </p:spTree>
    <p:extLst>
      <p:ext uri="{BB962C8B-B14F-4D97-AF65-F5344CB8AC3E}">
        <p14:creationId xmlns:p14="http://schemas.microsoft.com/office/powerpoint/2010/main" val="226479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0" name="Text Placeholder 9">
            <a:extLst>
              <a:ext uri="{FF2B5EF4-FFF2-40B4-BE49-F238E27FC236}">
                <a16:creationId xmlns:a16="http://schemas.microsoft.com/office/drawing/2014/main" id="{C1B5DE5E-701C-F94A-8940-19FE453292C7}"/>
              </a:ext>
            </a:extLst>
          </p:cNvPr>
          <p:cNvSpPr>
            <a:spLocks noGrp="1"/>
          </p:cNvSpPr>
          <p:nvPr>
            <p:ph type="body" sz="quarter" idx="14" hasCustomPrompt="1"/>
          </p:nvPr>
        </p:nvSpPr>
        <p:spPr>
          <a:xfrm>
            <a:off x="2270932" y="3115610"/>
            <a:ext cx="6109482" cy="345479"/>
          </a:xfrm>
        </p:spPr>
        <p:txBody>
          <a:bodyPr wrap="square">
            <a:spAutoFit/>
          </a:bodyPr>
          <a:lstStyle>
            <a:lvl1pPr marL="0">
              <a:lnSpc>
                <a:spcPct val="117000"/>
              </a:lnSpc>
              <a:spcAft>
                <a:spcPts val="1000"/>
              </a:spcAft>
              <a:defRPr sz="2000" b="0">
                <a:solidFill>
                  <a:schemeClr val="tx1"/>
                </a:solidFill>
              </a:defRPr>
            </a:lvl1pPr>
            <a:lvl2pPr marL="0">
              <a:lnSpc>
                <a:spcPct val="117000"/>
              </a:lnSpc>
              <a:spcAft>
                <a:spcPts val="1000"/>
              </a:spcAft>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1000"/>
              </a:spcAft>
              <a:buFont typeface="Arial" panose="020B0604020202020204" pitchFamily="34" charset="0"/>
              <a:buNone/>
              <a:tabLst/>
              <a:defRPr/>
            </a:lvl4pPr>
            <a:lvl5pPr marL="0" indent="0">
              <a:lnSpc>
                <a:spcPct val="117000"/>
              </a:lnSpc>
              <a:spcAft>
                <a:spcPts val="1000"/>
              </a:spcAft>
              <a:buFont typeface="Arial" panose="020B0604020202020204" pitchFamily="34" charset="0"/>
              <a:buNone/>
              <a:tabLst/>
              <a:defRPr/>
            </a:lvl5pPr>
          </a:lstStyle>
          <a:p>
            <a:pPr lvl="0"/>
            <a:r>
              <a:rPr lang="en-US" dirty="0"/>
              <a:t>Click to add text</a:t>
            </a:r>
          </a:p>
        </p:txBody>
      </p:sp>
      <p:sp>
        <p:nvSpPr>
          <p:cNvPr id="13" name="Text Placeholder 9">
            <a:extLst>
              <a:ext uri="{FF2B5EF4-FFF2-40B4-BE49-F238E27FC236}">
                <a16:creationId xmlns:a16="http://schemas.microsoft.com/office/drawing/2014/main" id="{B6F1B50A-A6CD-454A-BF8F-179FABBD814A}"/>
              </a:ext>
            </a:extLst>
          </p:cNvPr>
          <p:cNvSpPr>
            <a:spLocks noGrp="1"/>
          </p:cNvSpPr>
          <p:nvPr>
            <p:ph type="body" sz="quarter" idx="15" hasCustomPrompt="1"/>
          </p:nvPr>
        </p:nvSpPr>
        <p:spPr>
          <a:xfrm>
            <a:off x="2270932" y="554909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6" name="Text Placeholder 9">
            <a:extLst>
              <a:ext uri="{FF2B5EF4-FFF2-40B4-BE49-F238E27FC236}">
                <a16:creationId xmlns:a16="http://schemas.microsoft.com/office/drawing/2014/main" id="{92BB6A5F-4A27-3A45-A3A2-B24C0CFCE194}"/>
              </a:ext>
            </a:extLst>
          </p:cNvPr>
          <p:cNvSpPr>
            <a:spLocks noGrp="1"/>
          </p:cNvSpPr>
          <p:nvPr>
            <p:ph type="body" sz="quarter" idx="16" hasCustomPrompt="1"/>
          </p:nvPr>
        </p:nvSpPr>
        <p:spPr>
          <a:xfrm>
            <a:off x="2270932"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7" name="Text Placeholder 9">
            <a:extLst>
              <a:ext uri="{FF2B5EF4-FFF2-40B4-BE49-F238E27FC236}">
                <a16:creationId xmlns:a16="http://schemas.microsoft.com/office/drawing/2014/main" id="{F40F0EBB-2640-1C41-B3A1-4727F17E0E39}"/>
              </a:ext>
            </a:extLst>
          </p:cNvPr>
          <p:cNvSpPr>
            <a:spLocks noGrp="1"/>
          </p:cNvSpPr>
          <p:nvPr>
            <p:ph type="body" sz="quarter" idx="17" hasCustomPrompt="1"/>
          </p:nvPr>
        </p:nvSpPr>
        <p:spPr>
          <a:xfrm>
            <a:off x="2270932"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8" name="Text Placeholder 9">
            <a:extLst>
              <a:ext uri="{FF2B5EF4-FFF2-40B4-BE49-F238E27FC236}">
                <a16:creationId xmlns:a16="http://schemas.microsoft.com/office/drawing/2014/main" id="{1CE64662-D4B3-5249-ABA5-6779DB4C0A29}"/>
              </a:ext>
            </a:extLst>
          </p:cNvPr>
          <p:cNvSpPr>
            <a:spLocks noGrp="1"/>
          </p:cNvSpPr>
          <p:nvPr>
            <p:ph type="body" sz="quarter" idx="18" hasCustomPrompt="1"/>
          </p:nvPr>
        </p:nvSpPr>
        <p:spPr>
          <a:xfrm>
            <a:off x="6089558" y="5549094"/>
            <a:ext cx="3059893" cy="1425775"/>
          </a:xfrm>
        </p:spPr>
        <p:txBody>
          <a:bodyPr wrap="square">
            <a:spAutoFit/>
          </a:bodyPr>
          <a:lstStyle>
            <a:lvl1pPr marL="0">
              <a:lnSpc>
                <a:spcPct val="117000"/>
              </a:lnSpc>
              <a:spcBef>
                <a:spcPts val="8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9" name="Text Placeholder 9">
            <a:extLst>
              <a:ext uri="{FF2B5EF4-FFF2-40B4-BE49-F238E27FC236}">
                <a16:creationId xmlns:a16="http://schemas.microsoft.com/office/drawing/2014/main" id="{4A7D8163-732A-F54A-8B73-00C95459C7BD}"/>
              </a:ext>
            </a:extLst>
          </p:cNvPr>
          <p:cNvSpPr>
            <a:spLocks noGrp="1"/>
          </p:cNvSpPr>
          <p:nvPr>
            <p:ph type="body" sz="quarter" idx="19" hasCustomPrompt="1"/>
          </p:nvPr>
        </p:nvSpPr>
        <p:spPr>
          <a:xfrm>
            <a:off x="6089558"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0" name="Text Placeholder 9">
            <a:extLst>
              <a:ext uri="{FF2B5EF4-FFF2-40B4-BE49-F238E27FC236}">
                <a16:creationId xmlns:a16="http://schemas.microsoft.com/office/drawing/2014/main" id="{42D5C87C-08A5-3F42-8CC3-9D155CECEC9E}"/>
              </a:ext>
            </a:extLst>
          </p:cNvPr>
          <p:cNvSpPr>
            <a:spLocks noGrp="1"/>
          </p:cNvSpPr>
          <p:nvPr>
            <p:ph type="body" sz="quarter" idx="20" hasCustomPrompt="1"/>
          </p:nvPr>
        </p:nvSpPr>
        <p:spPr>
          <a:xfrm>
            <a:off x="6089558"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2" name="Text Placeholder 9">
            <a:extLst>
              <a:ext uri="{FF2B5EF4-FFF2-40B4-BE49-F238E27FC236}">
                <a16:creationId xmlns:a16="http://schemas.microsoft.com/office/drawing/2014/main" id="{833593CB-E635-AD44-BA7D-B4DB0B562D78}"/>
              </a:ext>
            </a:extLst>
          </p:cNvPr>
          <p:cNvSpPr>
            <a:spLocks noGrp="1"/>
          </p:cNvSpPr>
          <p:nvPr>
            <p:ph type="body" sz="quarter" idx="21" hasCustomPrompt="1"/>
          </p:nvPr>
        </p:nvSpPr>
        <p:spPr>
          <a:xfrm>
            <a:off x="9890712" y="3115610"/>
            <a:ext cx="6168815" cy="2197525"/>
          </a:xfrm>
        </p:spPr>
        <p:txBody>
          <a:bodyPr wrap="square">
            <a:spAutoFit/>
          </a:bodyPr>
          <a:lstStyle>
            <a:lvl1pPr marL="0">
              <a:lnSpc>
                <a:spcPct val="117000"/>
              </a:lnSpc>
              <a:spcBef>
                <a:spcPts val="0"/>
              </a:spcBef>
              <a:spcAft>
                <a:spcPts val="80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Bef>
                <a:spcPts val="1000"/>
              </a:spcBef>
              <a:spcAft>
                <a:spcPts val="500"/>
              </a:spcAft>
              <a:buFont typeface="Arial" panose="020B0604020202020204" pitchFamily="34" charset="0"/>
              <a:buNone/>
              <a:tabLst/>
              <a:defRPr sz="1000" b="1" i="0">
                <a:solidFill>
                  <a:schemeClr val="tx1"/>
                </a:solidFill>
                <a:latin typeface="Helvetica Now Text" panose="020B0504030202020204" pitchFamily="34" charset="77"/>
              </a:defRPr>
            </a:lvl3pPr>
            <a:lvl4pPr marL="0" indent="0">
              <a:lnSpc>
                <a:spcPct val="100000"/>
              </a:lnSpc>
              <a:spcAft>
                <a:spcPts val="500"/>
              </a:spcAft>
              <a:buFont typeface="Arial" panose="020B0604020202020204" pitchFamily="34" charset="0"/>
              <a:buNone/>
              <a:tabLst/>
              <a:defRPr sz="10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 Click to add small text bold Third level. Click to add small text Fourth level </a:t>
            </a:r>
          </a:p>
          <a:p>
            <a:pPr lvl="1"/>
            <a:r>
              <a:rPr lang="en-US" dirty="0"/>
              <a:t>Second level</a:t>
            </a:r>
          </a:p>
          <a:p>
            <a:pPr lvl="2"/>
            <a:r>
              <a:rPr lang="en-US" dirty="0"/>
              <a:t>Third level</a:t>
            </a:r>
          </a:p>
          <a:p>
            <a:pPr lvl="3"/>
            <a:r>
              <a:rPr lang="en-US" dirty="0"/>
              <a:t>Fourth level</a:t>
            </a:r>
          </a:p>
        </p:txBody>
      </p:sp>
      <p:sp>
        <p:nvSpPr>
          <p:cNvPr id="14" name="Title 4">
            <a:extLst>
              <a:ext uri="{FF2B5EF4-FFF2-40B4-BE49-F238E27FC236}">
                <a16:creationId xmlns:a16="http://schemas.microsoft.com/office/drawing/2014/main" id="{A616470C-5D44-1543-BC17-F6DB941BB05A}"/>
              </a:ext>
            </a:extLst>
          </p:cNvPr>
          <p:cNvSpPr>
            <a:spLocks noGrp="1"/>
          </p:cNvSpPr>
          <p:nvPr>
            <p:ph type="title" hasCustomPrompt="1"/>
          </p:nvPr>
        </p:nvSpPr>
        <p:spPr>
          <a:xfrm>
            <a:off x="2246313" y="936384"/>
            <a:ext cx="21372512" cy="800219"/>
          </a:xfrm>
        </p:spPr>
        <p:txBody>
          <a:bodyPr/>
          <a:lstStyle/>
          <a:p>
            <a:r>
              <a:rPr lang="en-US" dirty="0"/>
              <a:t>Contacts – click to add title</a:t>
            </a:r>
            <a:endParaRPr lang="en-GB" dirty="0"/>
          </a:p>
        </p:txBody>
      </p:sp>
      <p:sp>
        <p:nvSpPr>
          <p:cNvPr id="15" name="Subtitle 2">
            <a:extLst>
              <a:ext uri="{FF2B5EF4-FFF2-40B4-BE49-F238E27FC236}">
                <a16:creationId xmlns:a16="http://schemas.microsoft.com/office/drawing/2014/main" id="{56B70E86-3214-1440-AB9C-6ABFB8CFCF04}"/>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1925628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25" name="Text Placeholder 24">
            <a:extLst>
              <a:ext uri="{FF2B5EF4-FFF2-40B4-BE49-F238E27FC236}">
                <a16:creationId xmlns:a16="http://schemas.microsoft.com/office/drawing/2014/main" id="{4E910327-66FD-5940-AD7F-B69B8A244A9F}"/>
              </a:ext>
            </a:extLst>
          </p:cNvPr>
          <p:cNvSpPr>
            <a:spLocks noGrp="1"/>
          </p:cNvSpPr>
          <p:nvPr>
            <p:ph type="body" sz="quarter" idx="14" hasCustomPrompt="1"/>
          </p:nvPr>
        </p:nvSpPr>
        <p:spPr>
          <a:xfrm>
            <a:off x="2297239"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4">
            <a:extLst>
              <a:ext uri="{FF2B5EF4-FFF2-40B4-BE49-F238E27FC236}">
                <a16:creationId xmlns:a16="http://schemas.microsoft.com/office/drawing/2014/main" id="{72E2517E-1DD9-2A41-A8C4-BC4A9768F3B4}"/>
              </a:ext>
            </a:extLst>
          </p:cNvPr>
          <p:cNvSpPr>
            <a:spLocks noGrp="1"/>
          </p:cNvSpPr>
          <p:nvPr>
            <p:ph type="body" sz="quarter" idx="15" hasCustomPrompt="1"/>
          </p:nvPr>
        </p:nvSpPr>
        <p:spPr>
          <a:xfrm>
            <a:off x="7624826"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4">
            <a:extLst>
              <a:ext uri="{FF2B5EF4-FFF2-40B4-BE49-F238E27FC236}">
                <a16:creationId xmlns:a16="http://schemas.microsoft.com/office/drawing/2014/main" id="{0F228426-CF81-2046-8520-D8823BD034F9}"/>
              </a:ext>
            </a:extLst>
          </p:cNvPr>
          <p:cNvSpPr>
            <a:spLocks noGrp="1"/>
          </p:cNvSpPr>
          <p:nvPr>
            <p:ph type="body" sz="quarter" idx="16" hasCustomPrompt="1"/>
          </p:nvPr>
        </p:nvSpPr>
        <p:spPr>
          <a:xfrm>
            <a:off x="12952413"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24">
            <a:extLst>
              <a:ext uri="{FF2B5EF4-FFF2-40B4-BE49-F238E27FC236}">
                <a16:creationId xmlns:a16="http://schemas.microsoft.com/office/drawing/2014/main" id="{BE23F920-5C18-B34A-8211-35DA063D9C52}"/>
              </a:ext>
            </a:extLst>
          </p:cNvPr>
          <p:cNvSpPr>
            <a:spLocks noGrp="1"/>
          </p:cNvSpPr>
          <p:nvPr>
            <p:ph type="body" sz="quarter" idx="17"/>
          </p:nvPr>
        </p:nvSpPr>
        <p:spPr>
          <a:xfrm>
            <a:off x="18280000"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Title 2">
            <a:extLst>
              <a:ext uri="{FF2B5EF4-FFF2-40B4-BE49-F238E27FC236}">
                <a16:creationId xmlns:a16="http://schemas.microsoft.com/office/drawing/2014/main" id="{7B4A37B2-4A9E-0843-BCD6-4733431C4A9F}"/>
              </a:ext>
            </a:extLst>
          </p:cNvPr>
          <p:cNvSpPr>
            <a:spLocks noGrp="1"/>
          </p:cNvSpPr>
          <p:nvPr>
            <p:ph type="title" hasCustomPrompt="1"/>
          </p:nvPr>
        </p:nvSpPr>
        <p:spPr/>
        <p:txBody>
          <a:bodyPr/>
          <a:lstStyle/>
          <a:p>
            <a:r>
              <a:rPr lang="en-GB" dirty="0"/>
              <a:t>Click to add title</a:t>
            </a:r>
          </a:p>
        </p:txBody>
      </p:sp>
      <p:sp>
        <p:nvSpPr>
          <p:cNvPr id="12" name="Subtitle 2">
            <a:extLst>
              <a:ext uri="{FF2B5EF4-FFF2-40B4-BE49-F238E27FC236}">
                <a16:creationId xmlns:a16="http://schemas.microsoft.com/office/drawing/2014/main" id="{F5CCAC0F-B7AD-3249-877F-A0604EDE631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999620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1" y="0"/>
            <a:ext cx="24382413" cy="13716000"/>
          </a:xfrm>
          <a:solidFill>
            <a:schemeClr val="tx1"/>
          </a:solidFill>
        </p:spPr>
        <p:txBody>
          <a:bodyPr tIns="5486400"/>
          <a:lstStyle>
            <a:lvl1pPr algn="ctr">
              <a:defRPr>
                <a:solidFill>
                  <a:schemeClr val="bg1"/>
                </a:solidFill>
              </a:defRPr>
            </a:lvl1pPr>
          </a:lstStyle>
          <a:p>
            <a:r>
              <a:rPr lang="en-GB" dirty="0"/>
              <a:t>Click icon to add media</a:t>
            </a:r>
            <a:endParaRPr lang="en-US" dirty="0"/>
          </a:p>
        </p:txBody>
      </p:sp>
    </p:spTree>
    <p:extLst>
      <p:ext uri="{BB962C8B-B14F-4D97-AF65-F5344CB8AC3E}">
        <p14:creationId xmlns:p14="http://schemas.microsoft.com/office/powerpoint/2010/main" val="2603581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ank you/Question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a:xfrm>
            <a:off x="2252459" y="2975248"/>
            <a:ext cx="10598568" cy="1384995"/>
          </a:xfrm>
        </p:spPr>
        <p:txBody>
          <a:bodyPr/>
          <a:lstStyle>
            <a:lvl1pPr>
              <a:defRPr sz="9000">
                <a:solidFill>
                  <a:schemeClr val="bg1"/>
                </a:solidFill>
              </a:defRPr>
            </a:lvl1pPr>
          </a:lstStyle>
          <a:p>
            <a:r>
              <a:rPr lang="en-US" dirty="0"/>
              <a:t>Click add title</a:t>
            </a:r>
            <a:endParaRPr lang="en-GB" dirty="0"/>
          </a:p>
        </p:txBody>
      </p:sp>
    </p:spTree>
    <p:extLst>
      <p:ext uri="{BB962C8B-B14F-4D97-AF65-F5344CB8AC3E}">
        <p14:creationId xmlns:p14="http://schemas.microsoft.com/office/powerpoint/2010/main" val="1483525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5" name="Text Placeholder 4">
            <a:extLst>
              <a:ext uri="{FF2B5EF4-FFF2-40B4-BE49-F238E27FC236}">
                <a16:creationId xmlns:a16="http://schemas.microsoft.com/office/drawing/2014/main" id="{76B40883-779E-2041-96B2-246837E86362}"/>
              </a:ext>
            </a:extLst>
          </p:cNvPr>
          <p:cNvSpPr>
            <a:spLocks noGrp="1"/>
          </p:cNvSpPr>
          <p:nvPr>
            <p:ph type="body" sz="quarter" idx="13" hasCustomPrompt="1"/>
          </p:nvPr>
        </p:nvSpPr>
        <p:spPr>
          <a:xfrm>
            <a:off x="2268013" y="3122245"/>
            <a:ext cx="6112400" cy="7797800"/>
          </a:xfrm>
        </p:spPr>
        <p:txBody>
          <a:bodyPr/>
          <a:lstStyle>
            <a:lvl1pPr>
              <a:lnSpc>
                <a:spcPct val="115000"/>
              </a:lnSpc>
              <a:spcBef>
                <a:spcPts val="2500"/>
              </a:spcBef>
              <a:spcAft>
                <a:spcPts val="600"/>
              </a:spcAft>
              <a:defRPr sz="2000" b="1" i="0">
                <a:solidFill>
                  <a:schemeClr val="bg1"/>
                </a:solidFill>
                <a:latin typeface="Helvetica Now Text" panose="020B0504030202020204" pitchFamily="34" charset="77"/>
              </a:defRPr>
            </a:lvl1pPr>
            <a:lvl2pPr>
              <a:lnSpc>
                <a:spcPct val="100000"/>
              </a:lnSpc>
              <a:spcAft>
                <a:spcPts val="0"/>
              </a:spcAft>
              <a:defRPr sz="1800">
                <a:solidFill>
                  <a:schemeClr val="bg1"/>
                </a:solidFill>
              </a:defRPr>
            </a:lvl2pPr>
            <a:lvl3pPr marL="0" indent="0">
              <a:lnSpc>
                <a:spcPct val="115000"/>
              </a:lnSpc>
              <a:buNone/>
              <a:tabLst/>
              <a:defRPr sz="10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dirty="0"/>
              <a:t>Click to add bold text First Level. Click to add text Second level. Click to add small text Third level</a:t>
            </a:r>
          </a:p>
          <a:p>
            <a:pPr lvl="1"/>
            <a:r>
              <a:rPr lang="en-US" dirty="0"/>
              <a:t>Second level</a:t>
            </a:r>
          </a:p>
          <a:p>
            <a:pPr lvl="2"/>
            <a:r>
              <a:rPr lang="en-US" dirty="0"/>
              <a:t>Third level</a:t>
            </a:r>
          </a:p>
        </p:txBody>
      </p:sp>
    </p:spTree>
    <p:extLst>
      <p:ext uri="{BB962C8B-B14F-4D97-AF65-F5344CB8AC3E}">
        <p14:creationId xmlns:p14="http://schemas.microsoft.com/office/powerpoint/2010/main" val="674095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54" b="0" i="0">
                <a:solidFill>
                  <a:schemeClr val="tx1"/>
                </a:solidFill>
                <a:latin typeface="Helvetica Now Text"/>
                <a:cs typeface="Helvetica Now Tex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788" b="0" i="0">
                <a:solidFill>
                  <a:schemeClr val="tx1"/>
                </a:solidFill>
                <a:latin typeface="Helvetica Now Text"/>
                <a:cs typeface="Helvetica Now Text"/>
              </a:defRPr>
            </a:lvl1pPr>
          </a:lstStyle>
          <a:p>
            <a:r>
              <a:rPr lang="en-IN" dirty="0"/>
              <a:t>Aon Private Risk Management | Proprietary &amp; Confidential</a:t>
            </a:r>
          </a:p>
          <a:p>
            <a:r>
              <a:rPr lang="en-IN" dirty="0"/>
              <a:t>
Aon Private Risk Management | Proprietary &amp; Confidential</a:t>
            </a:r>
          </a:p>
          <a:p>
            <a:r>
              <a:rPr lang="en-IN" dirty="0"/>
              <a:t>
Aon Private Risk management | Proprietary &amp; Confidential </a:t>
            </a:r>
            <a:endParaRPr lang="en-IN" spc="6"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577" b="0" i="0">
                <a:solidFill>
                  <a:schemeClr val="tx1"/>
                </a:solidFill>
                <a:latin typeface="Helvetica Now Text"/>
                <a:cs typeface="Helvetica Now Text"/>
              </a:defRPr>
            </a:lvl1pPr>
          </a:lstStyle>
          <a:p>
            <a:pPr marL="46208">
              <a:spcBef>
                <a:spcPts val="321"/>
              </a:spcBef>
            </a:pPr>
            <a:fld id="{81D60167-4931-47E6-BA6A-407CBD079E47}" type="slidenum">
              <a:rPr lang="en-IN" spc="12" smtClean="0"/>
              <a:pPr marL="46208">
                <a:spcBef>
                  <a:spcPts val="321"/>
                </a:spcBef>
              </a:pPr>
              <a:t>‹#›</a:t>
            </a:fld>
            <a:endParaRPr lang="en-IN" spc="12" dirty="0"/>
          </a:p>
        </p:txBody>
      </p:sp>
    </p:spTree>
    <p:extLst>
      <p:ext uri="{BB962C8B-B14F-4D97-AF65-F5344CB8AC3E}">
        <p14:creationId xmlns:p14="http://schemas.microsoft.com/office/powerpoint/2010/main" val="260968051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b="0"/>
            </a:lvl1pPr>
          </a:lstStyle>
          <a:p>
            <a:r>
              <a:rPr lang="en-US"/>
              <a:t>Click icon to add picture</a:t>
            </a:r>
            <a:endParaRPr lang="en-GB" dirty="0"/>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1258467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16" name="Text Placeholder 4">
            <a:extLst>
              <a:ext uri="{FF2B5EF4-FFF2-40B4-BE49-F238E27FC236}">
                <a16:creationId xmlns:a16="http://schemas.microsoft.com/office/drawing/2014/main"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038456F-3E12-4DE0-8D61-3C910A6032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D6B64E5-2431-4AF8-9F50-C56A041F0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869101C5-430B-47D2-B860-13B2CFDFFB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pic>
        <p:nvPicPr>
          <p:cNvPr id="18" name="Picture Placeholder 10">
            <a:extLst>
              <a:ext uri="{FF2B5EF4-FFF2-40B4-BE49-F238E27FC236}">
                <a16:creationId xmlns:a16="http://schemas.microsoft.com/office/drawing/2014/main" id="{B2AE95DD-6549-F74E-B4A5-F644AEF2E16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01215" y="-893"/>
            <a:ext cx="12966486" cy="13715107"/>
          </a:xfrm>
          <a:prstGeom prst="rect">
            <a:avLst/>
          </a:prstGeom>
        </p:spPr>
      </p:pic>
    </p:spTree>
    <p:extLst>
      <p:ext uri="{BB962C8B-B14F-4D97-AF65-F5344CB8AC3E}">
        <p14:creationId xmlns:p14="http://schemas.microsoft.com/office/powerpoint/2010/main" val="4178498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10666413" y="0"/>
            <a:ext cx="13716000" cy="13715107"/>
          </a:xfrm>
          <a:solidFill>
            <a:schemeClr val="bg1">
              <a:lumMod val="95000"/>
            </a:schemeClr>
          </a:solidFill>
        </p:spPr>
        <p:txBody>
          <a:bodyPr tIns="5577840"/>
          <a:lstStyle>
            <a:lvl1pPr algn="ctr">
              <a:defRPr b="0"/>
            </a:lvl1pPr>
          </a:lstStyle>
          <a:p>
            <a:r>
              <a:rPr lang="en-US"/>
              <a:t>Click icon to add picture</a:t>
            </a:r>
            <a:endParaRPr lang="en-GB" dirty="0"/>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7253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3_image">
    <p:bg>
      <p:bgPr>
        <a:solidFill>
          <a:schemeClr val="bg1"/>
        </a:solidFill>
        <a:effectLst/>
      </p:bgPr>
    </p:bg>
    <p:spTree>
      <p:nvGrpSpPr>
        <p:cNvPr id="1" name=""/>
        <p:cNvGrpSpPr/>
        <p:nvPr/>
      </p:nvGrpSpPr>
      <p:grpSpPr>
        <a:xfrm>
          <a:off x="0" y="0"/>
          <a:ext cx="0" cy="0"/>
          <a:chOff x="0" y="0"/>
          <a:chExt cx="0" cy="0"/>
        </a:xfrm>
      </p:grpSpPr>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0"/>
          <a:stretch/>
        </p:blipFill>
        <p:spPr>
          <a:xfrm>
            <a:off x="10666413" y="0"/>
            <a:ext cx="13716000" cy="13715107"/>
          </a:xfrm>
          <a:prstGeom prst="rect">
            <a:avLst/>
          </a:prstGeom>
        </p:spPr>
      </p:pic>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388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Picture Placeholder 10">
            <a:extLst>
              <a:ext uri="{FF2B5EF4-FFF2-40B4-BE49-F238E27FC236}">
                <a16:creationId xmlns:a16="http://schemas.microsoft.com/office/drawing/2014/main" id="{6C3C968F-382E-D845-A447-BA8A7CEE9E68}"/>
              </a:ext>
            </a:extLst>
          </p:cNvPr>
          <p:cNvSpPr>
            <a:spLocks noGrp="1"/>
          </p:cNvSpPr>
          <p:nvPr>
            <p:ph type="pic" sz="quarter" idx="13"/>
          </p:nvPr>
        </p:nvSpPr>
        <p:spPr>
          <a:xfrm>
            <a:off x="10666413" y="0"/>
            <a:ext cx="13716000" cy="13715107"/>
          </a:xfrm>
          <a:solidFill>
            <a:schemeClr val="bg1">
              <a:lumMod val="95000"/>
            </a:schemeClr>
          </a:solidFill>
        </p:spPr>
        <p:txBody>
          <a:bodyPr tIns="5577840"/>
          <a:lstStyle>
            <a:lvl1pPr algn="ctr">
              <a:defRPr b="0"/>
            </a:lvl1pPr>
          </a:lstStyle>
          <a:p>
            <a:r>
              <a:rPr lang="en-GB" dirty="0"/>
              <a:t>Click icon to add picture</a:t>
            </a:r>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07333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4825" y="-1"/>
            <a:ext cx="12966486" cy="13715107"/>
          </a:xfrm>
          <a:prstGeom prst="rect">
            <a:avLst/>
          </a:prstGeom>
        </p:spPr>
      </p:pic>
    </p:spTree>
    <p:extLst>
      <p:ext uri="{BB962C8B-B14F-4D97-AF65-F5344CB8AC3E}">
        <p14:creationId xmlns:p14="http://schemas.microsoft.com/office/powerpoint/2010/main" val="3635002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62000" y="7006886"/>
            <a:ext cx="19048413" cy="1571225"/>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dirty="0"/>
              <a:t>Click to edit callout subhead</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p>
            <a:r>
              <a:rPr lang="en-IN"/>
              <a:t>Aon Private Risk Management | Personal Insurance Proposal | Proprietary &amp; Confidential</a:t>
            </a:r>
            <a:endParaRPr lang="en-GB" dirty="0"/>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762000" y="1752600"/>
            <a:ext cx="19048413" cy="4956514"/>
          </a:xfrm>
        </p:spPr>
        <p:txBody>
          <a:bodyPr wrap="square" anchor="b" anchorCtr="0">
            <a:noAutofit/>
          </a:bodyPr>
          <a:lstStyle>
            <a:lvl1pPr marL="0" indent="0" algn="l">
              <a:lnSpc>
                <a:spcPct val="100000"/>
              </a:lnSpc>
              <a:spcAft>
                <a:spcPts val="0"/>
              </a:spcAft>
              <a:buNone/>
              <a:defRPr sz="8800" b="0" i="0">
                <a:solidFill>
                  <a:schemeClr val="tx1"/>
                </a:solidFill>
                <a:latin typeface="+mj-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US" dirty="0"/>
              <a:t>Click to enter Callout</a:t>
            </a:r>
          </a:p>
        </p:txBody>
      </p:sp>
    </p:spTree>
    <p:extLst>
      <p:ext uri="{BB962C8B-B14F-4D97-AF65-F5344CB8AC3E}">
        <p14:creationId xmlns:p14="http://schemas.microsoft.com/office/powerpoint/2010/main" val="3519838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lvl1pPr>
              <a:defRPr>
                <a:latin typeface="+mj-lt"/>
              </a:defRPr>
            </a:lvl1p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mj-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21334412" cy="887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815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990679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C4727DAE-2E97-A443-B677-9D8220C5E4C4}"/>
              </a:ext>
            </a:extLst>
          </p:cNvPr>
          <p:cNvSpPr>
            <a:spLocks noGrp="1"/>
          </p:cNvSpPr>
          <p:nvPr>
            <p:ph sz="quarter" idx="15"/>
          </p:nvPr>
        </p:nvSpPr>
        <p:spPr>
          <a:xfrm>
            <a:off x="12952413" y="3124200"/>
            <a:ext cx="1066641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761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IN"/>
              <a:t>Aon Private Risk Management | Personal Insurance Proposal | Proprietary &amp; Confidential</a:t>
            </a:r>
            <a:endParaRPr lang="en-GB" dirty="0"/>
          </a:p>
        </p:txBody>
      </p:sp>
      <p:sp>
        <p:nvSpPr>
          <p:cNvPr id="5" name="Title 4">
            <a:extLst>
              <a:ext uri="{FF2B5EF4-FFF2-40B4-BE49-F238E27FC236}">
                <a16:creationId xmlns:a16="http://schemas.microsoft.com/office/drawing/2014/main"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id="{12088575-1D1D-854D-BCD8-AF60B4C07CF7}"/>
              </a:ext>
            </a:extLst>
          </p:cNvPr>
          <p:cNvSpPr>
            <a:spLocks noGrp="1"/>
          </p:cNvSpPr>
          <p:nvPr>
            <p:ph sz="quarter" idx="14"/>
          </p:nvPr>
        </p:nvSpPr>
        <p:spPr>
          <a:xfrm>
            <a:off x="228441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3D3C49DE-9CF0-D64E-B027-761F00728619}"/>
              </a:ext>
            </a:extLst>
          </p:cNvPr>
          <p:cNvSpPr>
            <a:spLocks noGrp="1"/>
          </p:cNvSpPr>
          <p:nvPr>
            <p:ph sz="quarter" idx="15"/>
          </p:nvPr>
        </p:nvSpPr>
        <p:spPr>
          <a:xfrm>
            <a:off x="991492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D748340F-E610-DD45-9760-F316BD6985AA}"/>
              </a:ext>
            </a:extLst>
          </p:cNvPr>
          <p:cNvSpPr>
            <a:spLocks noGrp="1"/>
          </p:cNvSpPr>
          <p:nvPr>
            <p:ph sz="quarter" idx="16"/>
          </p:nvPr>
        </p:nvSpPr>
        <p:spPr>
          <a:xfrm>
            <a:off x="17545434" y="3124200"/>
            <a:ext cx="6073391"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8868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_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78AE1F3-A300-D249-985E-B8178B030478}"/>
              </a:ext>
            </a:extLst>
          </p:cNvPr>
          <p:cNvSpPr>
            <a:spLocks noGrp="1"/>
          </p:cNvSpPr>
          <p:nvPr>
            <p:ph type="media" sz="quarter" idx="10"/>
          </p:nvPr>
        </p:nvSpPr>
        <p:spPr>
          <a:xfrm>
            <a:off x="-1" y="0"/>
            <a:ext cx="24382413" cy="13716000"/>
          </a:xfrm>
          <a:solidFill>
            <a:schemeClr val="tx1"/>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1551603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Subtitle - 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4DC0-A574-48E3-84FF-4DDA29F22F9B}"/>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F0C75ABA-F269-4F2B-8A19-7371DF4ADC0F}"/>
              </a:ext>
            </a:extLst>
          </p:cNvPr>
          <p:cNvSpPr>
            <a:spLocks noGrp="1"/>
          </p:cNvSpPr>
          <p:nvPr>
            <p:ph sz="quarter" idx="12"/>
          </p:nvPr>
        </p:nvSpPr>
        <p:spPr>
          <a:xfrm>
            <a:off x="812747" y="2514600"/>
            <a:ext cx="22756919" cy="982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9F574D09-131D-40B2-B224-4D9E64B9EFBC}"/>
              </a:ext>
            </a:extLst>
          </p:cNvPr>
          <p:cNvSpPr>
            <a:spLocks noGrp="1"/>
          </p:cNvSpPr>
          <p:nvPr>
            <p:ph type="body" sz="quarter" idx="13"/>
          </p:nvPr>
        </p:nvSpPr>
        <p:spPr>
          <a:xfrm>
            <a:off x="812747" y="1302592"/>
            <a:ext cx="22756919" cy="603504"/>
          </a:xfrm>
        </p:spPr>
        <p:txBody>
          <a:bodyPr/>
          <a:lstStyle>
            <a:lvl1pPr>
              <a:defRPr sz="3200" b="0"/>
            </a:lvl1pPr>
          </a:lstStyle>
          <a:p>
            <a:pPr lvl="0"/>
            <a:r>
              <a:rPr lang="en-US"/>
              <a:t>Click to edit Master text styles</a:t>
            </a:r>
          </a:p>
        </p:txBody>
      </p:sp>
      <p:sp>
        <p:nvSpPr>
          <p:cNvPr id="16" name="Slide Number Placeholder 15">
            <a:extLst>
              <a:ext uri="{FF2B5EF4-FFF2-40B4-BE49-F238E27FC236}">
                <a16:creationId xmlns:a16="http://schemas.microsoft.com/office/drawing/2014/main" id="{AD73F6EE-87B0-4E54-8EA0-FE9DAD7C2BFB}"/>
              </a:ext>
            </a:extLst>
          </p:cNvPr>
          <p:cNvSpPr>
            <a:spLocks noGrp="1"/>
          </p:cNvSpPr>
          <p:nvPr>
            <p:ph type="sldNum" sz="quarter" idx="15"/>
          </p:nvPr>
        </p:nvSpPr>
        <p:spPr/>
        <p:txBody>
          <a:bodyPr/>
          <a:lstStyle/>
          <a:p>
            <a:fld id="{D643D2FA-F08B-4DA0-9547-1C9AB3EF16DD}" type="slidenum">
              <a:rPr lang="en-US" smtClean="0"/>
              <a:pPr/>
              <a:t>‹#›</a:t>
            </a:fld>
            <a:endParaRPr lang="en-US" dirty="0"/>
          </a:p>
        </p:txBody>
      </p:sp>
    </p:spTree>
    <p:extLst>
      <p:ext uri="{BB962C8B-B14F-4D97-AF65-F5344CB8AC3E}">
        <p14:creationId xmlns:p14="http://schemas.microsoft.com/office/powerpoint/2010/main" val="3010108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 icon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B89F388-D35E-4C33-CDFD-A205E30C0B6C}"/>
              </a:ext>
            </a:extLst>
          </p:cNvPr>
          <p:cNvSpPr/>
          <p:nvPr userDrawn="1"/>
        </p:nvSpPr>
        <p:spPr>
          <a:xfrm>
            <a:off x="-1200" y="4216401"/>
            <a:ext cx="24384813" cy="94996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2" name="Title 1">
            <a:extLst>
              <a:ext uri="{FF2B5EF4-FFF2-40B4-BE49-F238E27FC236}">
                <a16:creationId xmlns:a16="http://schemas.microsoft.com/office/drawing/2014/main" id="{512DAD8A-A225-AD3F-2B9C-5D6605FC87C0}"/>
              </a:ext>
            </a:extLst>
          </p:cNvPr>
          <p:cNvSpPr>
            <a:spLocks noGrp="1"/>
          </p:cNvSpPr>
          <p:nvPr>
            <p:ph type="title" hasCustomPrompt="1"/>
          </p:nvPr>
        </p:nvSpPr>
        <p:spPr/>
        <p:txBody>
          <a:bodyPr/>
          <a:lstStyle/>
          <a:p>
            <a:r>
              <a:rPr lang="en-GB"/>
              <a:t>[4 icons]</a:t>
            </a:r>
          </a:p>
        </p:txBody>
      </p:sp>
      <p:sp>
        <p:nvSpPr>
          <p:cNvPr id="3" name="Date Placeholder 2">
            <a:extLst>
              <a:ext uri="{FF2B5EF4-FFF2-40B4-BE49-F238E27FC236}">
                <a16:creationId xmlns:a16="http://schemas.microsoft.com/office/drawing/2014/main" id="{18D6EF47-2CD3-63DE-CB8B-ECA28F38C9D4}"/>
              </a:ext>
            </a:extLst>
          </p:cNvPr>
          <p:cNvSpPr>
            <a:spLocks noGrp="1"/>
          </p:cNvSpPr>
          <p:nvPr>
            <p:ph type="dt" sz="half" idx="10"/>
          </p:nvPr>
        </p:nvSpPr>
        <p:spPr/>
        <p:txBody>
          <a:bodyPr/>
          <a:lstStyle/>
          <a:p>
            <a:fld id="{270240FA-3C78-604C-955A-767E0627130A}" type="datetime1">
              <a:rPr lang="en-GB" smtClean="0"/>
              <a:t>13/01/2026</a:t>
            </a:fld>
            <a:endParaRPr lang="en-GB"/>
          </a:p>
        </p:txBody>
      </p:sp>
      <p:sp>
        <p:nvSpPr>
          <p:cNvPr id="4" name="Footer Placeholder 3">
            <a:extLst>
              <a:ext uri="{FF2B5EF4-FFF2-40B4-BE49-F238E27FC236}">
                <a16:creationId xmlns:a16="http://schemas.microsoft.com/office/drawing/2014/main" id="{EAA12E35-9F51-9B6B-391F-68091570DE5A}"/>
              </a:ext>
            </a:extLst>
          </p:cNvPr>
          <p:cNvSpPr>
            <a:spLocks noGrp="1"/>
          </p:cNvSpPr>
          <p:nvPr>
            <p:ph type="ftr" sz="quarter" idx="11"/>
          </p:nvPr>
        </p:nvSpPr>
        <p:spPr/>
        <p:txBody>
          <a:bodyPr/>
          <a:lstStyle/>
          <a:p>
            <a:r>
              <a:rPr lang="en-GB"/>
              <a:t>2025</a:t>
            </a:r>
          </a:p>
        </p:txBody>
      </p:sp>
      <p:sp>
        <p:nvSpPr>
          <p:cNvPr id="5" name="Slide Number Placeholder 4">
            <a:extLst>
              <a:ext uri="{FF2B5EF4-FFF2-40B4-BE49-F238E27FC236}">
                <a16:creationId xmlns:a16="http://schemas.microsoft.com/office/drawing/2014/main" id="{CED3A1B0-BA9D-9A6A-EE0B-AFC61E62E2BD}"/>
              </a:ext>
            </a:extLst>
          </p:cNvPr>
          <p:cNvSpPr>
            <a:spLocks noGrp="1"/>
          </p:cNvSpPr>
          <p:nvPr>
            <p:ph type="sldNum" sz="quarter" idx="12"/>
          </p:nvPr>
        </p:nvSpPr>
        <p:spPr/>
        <p:txBody>
          <a:bodyPr/>
          <a:lstStyle>
            <a:lvl1pPr>
              <a:defRPr>
                <a:solidFill>
                  <a:schemeClr val="bg1"/>
                </a:solidFill>
              </a:defRPr>
            </a:lvl1pPr>
          </a:lstStyle>
          <a:p>
            <a:r>
              <a:rPr lang="en-GB"/>
              <a:t>P</a:t>
            </a:r>
            <a:fld id="{4A9586EF-C0F1-B148-8737-E0386246BC03}" type="slidenum">
              <a:rPr lang="en-GB" smtClean="0"/>
              <a:pPr/>
              <a:t>‹#›</a:t>
            </a:fld>
            <a:endParaRPr lang="en-GB"/>
          </a:p>
        </p:txBody>
      </p:sp>
      <p:sp>
        <p:nvSpPr>
          <p:cNvPr id="12" name="Text Placeholder 14">
            <a:extLst>
              <a:ext uri="{FF2B5EF4-FFF2-40B4-BE49-F238E27FC236}">
                <a16:creationId xmlns:a16="http://schemas.microsoft.com/office/drawing/2014/main" id="{F3DFDE60-DF05-D6CB-4B4C-89DC51DB3B4B}"/>
              </a:ext>
            </a:extLst>
          </p:cNvPr>
          <p:cNvSpPr>
            <a:spLocks noGrp="1"/>
          </p:cNvSpPr>
          <p:nvPr>
            <p:ph type="body" sz="quarter" idx="17" hasCustomPrompt="1"/>
          </p:nvPr>
        </p:nvSpPr>
        <p:spPr>
          <a:xfrm>
            <a:off x="1263568" y="7198075"/>
            <a:ext cx="3117033" cy="3590574"/>
          </a:xfrm>
        </p:spPr>
        <p:txBody>
          <a:bodyPr/>
          <a:lstStyle>
            <a:lvl1pPr>
              <a:spcAft>
                <a:spcPts val="1800"/>
              </a:spcAft>
              <a:defRPr sz="8000">
                <a:solidFill>
                  <a:schemeClr val="bg2"/>
                </a:solidFill>
              </a:defRPr>
            </a:lvl1pPr>
            <a:lvl2pPr marL="0" indent="0">
              <a:lnSpc>
                <a:spcPct val="110000"/>
              </a:lnSpc>
              <a:spcAft>
                <a:spcPts val="0"/>
              </a:spcAft>
              <a:buClr>
                <a:schemeClr val="bg2"/>
              </a:buClr>
              <a:buFont typeface="Arial" panose="020B0604020202020204" pitchFamily="34" charset="0"/>
              <a:buNone/>
              <a:defRPr sz="2000">
                <a:solidFill>
                  <a:schemeClr val="bg1"/>
                </a:solidFill>
                <a:latin typeface="+mn-lt"/>
              </a:defRPr>
            </a:lvl2pPr>
            <a:lvl3pPr marL="0" indent="0">
              <a:lnSpc>
                <a:spcPct val="110000"/>
              </a:lnSpc>
              <a:spcAft>
                <a:spcPts val="0"/>
              </a:spcAft>
              <a:buClr>
                <a:schemeClr val="bg2"/>
              </a:buClr>
              <a:buFont typeface="Arial" panose="020B0604020202020204" pitchFamily="34" charset="0"/>
              <a:buNone/>
              <a:defRPr sz="2000">
                <a:solidFill>
                  <a:schemeClr val="bg1"/>
                </a:solidFill>
                <a:latin typeface="+mn-lt"/>
              </a:defRPr>
            </a:lvl3pPr>
            <a:lvl4pPr marL="0" indent="0">
              <a:lnSpc>
                <a:spcPct val="110000"/>
              </a:lnSpc>
              <a:spcAft>
                <a:spcPts val="0"/>
              </a:spcAft>
              <a:buClr>
                <a:schemeClr val="bg2"/>
              </a:buClr>
              <a:buFont typeface="Arial" panose="020B0604020202020204" pitchFamily="34" charset="0"/>
              <a:buNone/>
              <a:defRPr sz="2000">
                <a:solidFill>
                  <a:schemeClr val="bg1"/>
                </a:solidFill>
                <a:latin typeface="+mn-lt"/>
              </a:defRPr>
            </a:lvl4pPr>
            <a:lvl5pPr marL="0" indent="0">
              <a:lnSpc>
                <a:spcPct val="110000"/>
              </a:lnSpc>
              <a:spcAft>
                <a:spcPts val="0"/>
              </a:spcAft>
              <a:buClr>
                <a:schemeClr val="bg2"/>
              </a:buClr>
              <a:buFont typeface="Arial" panose="020B0604020202020204" pitchFamily="34" charset="0"/>
              <a:buNone/>
              <a:defRPr sz="2000">
                <a:solidFill>
                  <a:schemeClr val="bg1"/>
                </a:solidFill>
                <a:latin typeface="+mn-lt"/>
              </a:defRPr>
            </a:lvl5pPr>
          </a:lstStyle>
          <a:p>
            <a:pPr lvl="0"/>
            <a:r>
              <a:rPr lang="en-GB"/>
              <a:t>L1 00</a:t>
            </a:r>
          </a:p>
          <a:p>
            <a:pPr lvl="1"/>
            <a:r>
              <a:rPr lang="en-GB"/>
              <a:t>Second level &lt;Text&gt;</a:t>
            </a:r>
          </a:p>
          <a:p>
            <a:pPr lvl="2"/>
            <a:r>
              <a:rPr lang="en-GB"/>
              <a:t>Third level</a:t>
            </a:r>
          </a:p>
          <a:p>
            <a:pPr lvl="3"/>
            <a:r>
              <a:rPr lang="en-GB"/>
              <a:t>Fourth level</a:t>
            </a:r>
          </a:p>
          <a:p>
            <a:pPr lvl="4"/>
            <a:r>
              <a:rPr lang="en-GB"/>
              <a:t>Fifth level</a:t>
            </a:r>
          </a:p>
        </p:txBody>
      </p:sp>
      <p:sp>
        <p:nvSpPr>
          <p:cNvPr id="13" name="Picture Placeholder 18">
            <a:extLst>
              <a:ext uri="{FF2B5EF4-FFF2-40B4-BE49-F238E27FC236}">
                <a16:creationId xmlns:a16="http://schemas.microsoft.com/office/drawing/2014/main" id="{3C29ADF1-5997-F5DF-A231-BC48210DCC31}"/>
              </a:ext>
            </a:extLst>
          </p:cNvPr>
          <p:cNvSpPr>
            <a:spLocks noGrp="1" noChangeAspect="1"/>
          </p:cNvSpPr>
          <p:nvPr>
            <p:ph type="pic" sz="quarter" idx="18" hasCustomPrompt="1"/>
          </p:nvPr>
        </p:nvSpPr>
        <p:spPr>
          <a:xfrm>
            <a:off x="1263568" y="6388920"/>
            <a:ext cx="619160" cy="619200"/>
          </a:xfrm>
        </p:spPr>
        <p:txBody>
          <a:bodyPr wrap="none"/>
          <a:lstStyle>
            <a:lvl1pPr algn="ctr">
              <a:defRPr sz="2400">
                <a:solidFill>
                  <a:schemeClr val="bg1"/>
                </a:solidFill>
              </a:defRPr>
            </a:lvl1pPr>
          </a:lstStyle>
          <a:p>
            <a:r>
              <a:rPr lang="en-GB"/>
              <a:t>Icon</a:t>
            </a:r>
          </a:p>
        </p:txBody>
      </p:sp>
      <p:pic>
        <p:nvPicPr>
          <p:cNvPr id="29" name="Graphic 28">
            <a:extLst>
              <a:ext uri="{FF2B5EF4-FFF2-40B4-BE49-F238E27FC236}">
                <a16:creationId xmlns:a16="http://schemas.microsoft.com/office/drawing/2014/main" id="{85502582-A166-2558-83E0-8DBC0E8F5C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63568" y="12198351"/>
            <a:ext cx="2516552" cy="260350"/>
          </a:xfrm>
          <a:prstGeom prst="rect">
            <a:avLst/>
          </a:prstGeom>
        </p:spPr>
      </p:pic>
      <p:sp>
        <p:nvSpPr>
          <p:cNvPr id="8" name="Text Placeholder 14">
            <a:extLst>
              <a:ext uri="{FF2B5EF4-FFF2-40B4-BE49-F238E27FC236}">
                <a16:creationId xmlns:a16="http://schemas.microsoft.com/office/drawing/2014/main" id="{5CA897F0-4BE2-BF69-F978-53F8318D834B}"/>
              </a:ext>
            </a:extLst>
          </p:cNvPr>
          <p:cNvSpPr>
            <a:spLocks noGrp="1"/>
          </p:cNvSpPr>
          <p:nvPr>
            <p:ph type="body" sz="quarter" idx="26" hasCustomPrompt="1"/>
          </p:nvPr>
        </p:nvSpPr>
        <p:spPr>
          <a:xfrm>
            <a:off x="6194436" y="7198075"/>
            <a:ext cx="3918519" cy="3590574"/>
          </a:xfrm>
        </p:spPr>
        <p:txBody>
          <a:bodyPr/>
          <a:lstStyle>
            <a:lvl1pPr>
              <a:spcAft>
                <a:spcPts val="1800"/>
              </a:spcAft>
              <a:defRPr sz="8000">
                <a:solidFill>
                  <a:schemeClr val="bg2"/>
                </a:solidFill>
              </a:defRPr>
            </a:lvl1pPr>
            <a:lvl2pPr marL="0" indent="0">
              <a:lnSpc>
                <a:spcPct val="110000"/>
              </a:lnSpc>
              <a:spcAft>
                <a:spcPts val="0"/>
              </a:spcAft>
              <a:buClr>
                <a:schemeClr val="bg2"/>
              </a:buClr>
              <a:buFont typeface="Arial" panose="020B0604020202020204" pitchFamily="34" charset="0"/>
              <a:buNone/>
              <a:defRPr sz="2000">
                <a:solidFill>
                  <a:schemeClr val="bg1"/>
                </a:solidFill>
                <a:latin typeface="+mn-lt"/>
              </a:defRPr>
            </a:lvl2pPr>
            <a:lvl3pPr marL="0" indent="0">
              <a:lnSpc>
                <a:spcPct val="110000"/>
              </a:lnSpc>
              <a:spcAft>
                <a:spcPts val="0"/>
              </a:spcAft>
              <a:buClr>
                <a:schemeClr val="bg2"/>
              </a:buClr>
              <a:buFont typeface="Arial" panose="020B0604020202020204" pitchFamily="34" charset="0"/>
              <a:buNone/>
              <a:defRPr sz="2000">
                <a:solidFill>
                  <a:schemeClr val="bg1"/>
                </a:solidFill>
                <a:latin typeface="+mn-lt"/>
              </a:defRPr>
            </a:lvl3pPr>
            <a:lvl4pPr marL="0" indent="0">
              <a:lnSpc>
                <a:spcPct val="110000"/>
              </a:lnSpc>
              <a:spcAft>
                <a:spcPts val="0"/>
              </a:spcAft>
              <a:buClr>
                <a:schemeClr val="bg2"/>
              </a:buClr>
              <a:buFont typeface="Arial" panose="020B0604020202020204" pitchFamily="34" charset="0"/>
              <a:buNone/>
              <a:defRPr sz="2000">
                <a:solidFill>
                  <a:schemeClr val="bg1"/>
                </a:solidFill>
                <a:latin typeface="+mn-lt"/>
              </a:defRPr>
            </a:lvl4pPr>
            <a:lvl5pPr marL="0" indent="0">
              <a:lnSpc>
                <a:spcPct val="110000"/>
              </a:lnSpc>
              <a:spcAft>
                <a:spcPts val="0"/>
              </a:spcAft>
              <a:buClr>
                <a:schemeClr val="bg2"/>
              </a:buClr>
              <a:buFont typeface="Arial" panose="020B0604020202020204" pitchFamily="34" charset="0"/>
              <a:buNone/>
              <a:defRPr sz="2000">
                <a:solidFill>
                  <a:schemeClr val="bg1"/>
                </a:solidFill>
                <a:latin typeface="+mn-lt"/>
              </a:defRPr>
            </a:lvl5pPr>
          </a:lstStyle>
          <a:p>
            <a:pPr lvl="0"/>
            <a:r>
              <a:rPr lang="en-GB"/>
              <a:t>L1 00</a:t>
            </a:r>
          </a:p>
          <a:p>
            <a:pPr lvl="1"/>
            <a:r>
              <a:rPr lang="en-GB"/>
              <a:t>Second level &lt;Text&gt;</a:t>
            </a:r>
          </a:p>
          <a:p>
            <a:pPr lvl="2"/>
            <a:r>
              <a:rPr lang="en-GB"/>
              <a:t>Third level</a:t>
            </a:r>
          </a:p>
          <a:p>
            <a:pPr lvl="3"/>
            <a:r>
              <a:rPr lang="en-GB"/>
              <a:t>Fourth level</a:t>
            </a:r>
          </a:p>
          <a:p>
            <a:pPr lvl="4"/>
            <a:r>
              <a:rPr lang="en-GB"/>
              <a:t>Fifth level</a:t>
            </a:r>
          </a:p>
        </p:txBody>
      </p:sp>
      <p:sp>
        <p:nvSpPr>
          <p:cNvPr id="9" name="Picture Placeholder 18">
            <a:extLst>
              <a:ext uri="{FF2B5EF4-FFF2-40B4-BE49-F238E27FC236}">
                <a16:creationId xmlns:a16="http://schemas.microsoft.com/office/drawing/2014/main" id="{2A75F888-528E-B9BD-9F30-2BC0D4D17E1B}"/>
              </a:ext>
            </a:extLst>
          </p:cNvPr>
          <p:cNvSpPr>
            <a:spLocks noGrp="1" noChangeAspect="1"/>
          </p:cNvSpPr>
          <p:nvPr>
            <p:ph type="pic" sz="quarter" idx="27" hasCustomPrompt="1"/>
          </p:nvPr>
        </p:nvSpPr>
        <p:spPr>
          <a:xfrm>
            <a:off x="6194437" y="6388920"/>
            <a:ext cx="619160" cy="619200"/>
          </a:xfrm>
        </p:spPr>
        <p:txBody>
          <a:bodyPr wrap="none"/>
          <a:lstStyle>
            <a:lvl1pPr algn="ctr">
              <a:defRPr sz="2400">
                <a:solidFill>
                  <a:schemeClr val="bg1"/>
                </a:solidFill>
              </a:defRPr>
            </a:lvl1pPr>
          </a:lstStyle>
          <a:p>
            <a:r>
              <a:rPr lang="en-GB"/>
              <a:t>Icon</a:t>
            </a:r>
          </a:p>
        </p:txBody>
      </p:sp>
      <p:sp>
        <p:nvSpPr>
          <p:cNvPr id="11" name="Text Placeholder 14">
            <a:extLst>
              <a:ext uri="{FF2B5EF4-FFF2-40B4-BE49-F238E27FC236}">
                <a16:creationId xmlns:a16="http://schemas.microsoft.com/office/drawing/2014/main" id="{259C4930-4DF4-56FB-19CF-6ABBD823A5C9}"/>
              </a:ext>
            </a:extLst>
          </p:cNvPr>
          <p:cNvSpPr>
            <a:spLocks noGrp="1"/>
          </p:cNvSpPr>
          <p:nvPr>
            <p:ph type="body" sz="quarter" idx="28" hasCustomPrompt="1"/>
          </p:nvPr>
        </p:nvSpPr>
        <p:spPr>
          <a:xfrm>
            <a:off x="11606492" y="7198075"/>
            <a:ext cx="6176768" cy="3590574"/>
          </a:xfrm>
        </p:spPr>
        <p:txBody>
          <a:bodyPr/>
          <a:lstStyle>
            <a:lvl1pPr>
              <a:spcAft>
                <a:spcPts val="1800"/>
              </a:spcAft>
              <a:defRPr sz="8000">
                <a:solidFill>
                  <a:schemeClr val="bg2"/>
                </a:solidFill>
              </a:defRPr>
            </a:lvl1pPr>
            <a:lvl2pPr marL="0" indent="0">
              <a:lnSpc>
                <a:spcPct val="110000"/>
              </a:lnSpc>
              <a:spcAft>
                <a:spcPts val="0"/>
              </a:spcAft>
              <a:buClr>
                <a:schemeClr val="bg2"/>
              </a:buClr>
              <a:buFont typeface="Arial" panose="020B0604020202020204" pitchFamily="34" charset="0"/>
              <a:buNone/>
              <a:defRPr sz="2000">
                <a:solidFill>
                  <a:schemeClr val="bg1"/>
                </a:solidFill>
                <a:latin typeface="+mn-lt"/>
              </a:defRPr>
            </a:lvl2pPr>
            <a:lvl3pPr marL="0" indent="0">
              <a:lnSpc>
                <a:spcPct val="110000"/>
              </a:lnSpc>
              <a:spcAft>
                <a:spcPts val="0"/>
              </a:spcAft>
              <a:buClr>
                <a:schemeClr val="bg2"/>
              </a:buClr>
              <a:buFont typeface="Arial" panose="020B0604020202020204" pitchFamily="34" charset="0"/>
              <a:buNone/>
              <a:defRPr sz="2000">
                <a:solidFill>
                  <a:schemeClr val="bg1"/>
                </a:solidFill>
                <a:latin typeface="+mn-lt"/>
              </a:defRPr>
            </a:lvl3pPr>
            <a:lvl4pPr marL="0" indent="0">
              <a:lnSpc>
                <a:spcPct val="110000"/>
              </a:lnSpc>
              <a:spcAft>
                <a:spcPts val="0"/>
              </a:spcAft>
              <a:buClr>
                <a:schemeClr val="bg2"/>
              </a:buClr>
              <a:buFont typeface="Arial" panose="020B0604020202020204" pitchFamily="34" charset="0"/>
              <a:buNone/>
              <a:defRPr sz="2000">
                <a:solidFill>
                  <a:schemeClr val="bg1"/>
                </a:solidFill>
                <a:latin typeface="+mn-lt"/>
              </a:defRPr>
            </a:lvl4pPr>
            <a:lvl5pPr marL="0" indent="0">
              <a:lnSpc>
                <a:spcPct val="110000"/>
              </a:lnSpc>
              <a:spcAft>
                <a:spcPts val="0"/>
              </a:spcAft>
              <a:buClr>
                <a:schemeClr val="bg2"/>
              </a:buClr>
              <a:buFont typeface="Arial" panose="020B0604020202020204" pitchFamily="34" charset="0"/>
              <a:buNone/>
              <a:defRPr sz="2000">
                <a:solidFill>
                  <a:schemeClr val="bg1"/>
                </a:solidFill>
                <a:latin typeface="+mn-lt"/>
              </a:defRPr>
            </a:lvl5pPr>
          </a:lstStyle>
          <a:p>
            <a:pPr lvl="0"/>
            <a:r>
              <a:rPr lang="en-GB"/>
              <a:t>L1 00</a:t>
            </a:r>
          </a:p>
          <a:p>
            <a:pPr lvl="1"/>
            <a:r>
              <a:rPr lang="en-GB"/>
              <a:t>Second level &lt;Text&gt;</a:t>
            </a:r>
          </a:p>
          <a:p>
            <a:pPr lvl="2"/>
            <a:r>
              <a:rPr lang="en-GB"/>
              <a:t>Third level</a:t>
            </a:r>
          </a:p>
          <a:p>
            <a:pPr lvl="3"/>
            <a:r>
              <a:rPr lang="en-GB"/>
              <a:t>Fourth level</a:t>
            </a:r>
          </a:p>
          <a:p>
            <a:pPr lvl="4"/>
            <a:r>
              <a:rPr lang="en-GB"/>
              <a:t>Fifth level</a:t>
            </a:r>
          </a:p>
        </p:txBody>
      </p:sp>
      <p:sp>
        <p:nvSpPr>
          <p:cNvPr id="14" name="Picture Placeholder 18">
            <a:extLst>
              <a:ext uri="{FF2B5EF4-FFF2-40B4-BE49-F238E27FC236}">
                <a16:creationId xmlns:a16="http://schemas.microsoft.com/office/drawing/2014/main" id="{6AAE304F-652E-F5E0-A55F-32EEF6BEFAC4}"/>
              </a:ext>
            </a:extLst>
          </p:cNvPr>
          <p:cNvSpPr>
            <a:spLocks noGrp="1" noChangeAspect="1"/>
          </p:cNvSpPr>
          <p:nvPr>
            <p:ph type="pic" sz="quarter" idx="29" hasCustomPrompt="1"/>
          </p:nvPr>
        </p:nvSpPr>
        <p:spPr>
          <a:xfrm>
            <a:off x="11606492" y="6388920"/>
            <a:ext cx="619160" cy="619200"/>
          </a:xfrm>
        </p:spPr>
        <p:txBody>
          <a:bodyPr wrap="none"/>
          <a:lstStyle>
            <a:lvl1pPr algn="ctr">
              <a:defRPr sz="2400">
                <a:solidFill>
                  <a:schemeClr val="bg1"/>
                </a:solidFill>
              </a:defRPr>
            </a:lvl1pPr>
          </a:lstStyle>
          <a:p>
            <a:r>
              <a:rPr lang="en-GB"/>
              <a:t>Icon</a:t>
            </a:r>
          </a:p>
        </p:txBody>
      </p:sp>
      <p:sp>
        <p:nvSpPr>
          <p:cNvPr id="21" name="Text Placeholder 14">
            <a:extLst>
              <a:ext uri="{FF2B5EF4-FFF2-40B4-BE49-F238E27FC236}">
                <a16:creationId xmlns:a16="http://schemas.microsoft.com/office/drawing/2014/main" id="{D65B2BEA-2281-B8C8-AE81-31919176B913}"/>
              </a:ext>
            </a:extLst>
          </p:cNvPr>
          <p:cNvSpPr>
            <a:spLocks noGrp="1"/>
          </p:cNvSpPr>
          <p:nvPr>
            <p:ph type="body" sz="quarter" idx="30" hasCustomPrompt="1"/>
          </p:nvPr>
        </p:nvSpPr>
        <p:spPr>
          <a:xfrm>
            <a:off x="19276793" y="7198075"/>
            <a:ext cx="3117033" cy="3590574"/>
          </a:xfrm>
        </p:spPr>
        <p:txBody>
          <a:bodyPr/>
          <a:lstStyle>
            <a:lvl1pPr>
              <a:spcAft>
                <a:spcPts val="1800"/>
              </a:spcAft>
              <a:defRPr sz="8000">
                <a:solidFill>
                  <a:schemeClr val="bg2"/>
                </a:solidFill>
              </a:defRPr>
            </a:lvl1pPr>
            <a:lvl2pPr marL="0" indent="0">
              <a:lnSpc>
                <a:spcPct val="110000"/>
              </a:lnSpc>
              <a:spcAft>
                <a:spcPts val="0"/>
              </a:spcAft>
              <a:buClr>
                <a:schemeClr val="bg2"/>
              </a:buClr>
              <a:buFont typeface="Arial" panose="020B0604020202020204" pitchFamily="34" charset="0"/>
              <a:buNone/>
              <a:defRPr sz="2000">
                <a:solidFill>
                  <a:schemeClr val="bg1"/>
                </a:solidFill>
                <a:latin typeface="+mn-lt"/>
              </a:defRPr>
            </a:lvl2pPr>
            <a:lvl3pPr marL="0" indent="0">
              <a:lnSpc>
                <a:spcPct val="110000"/>
              </a:lnSpc>
              <a:spcAft>
                <a:spcPts val="0"/>
              </a:spcAft>
              <a:buClr>
                <a:schemeClr val="bg2"/>
              </a:buClr>
              <a:buFont typeface="Arial" panose="020B0604020202020204" pitchFamily="34" charset="0"/>
              <a:buNone/>
              <a:defRPr sz="2000">
                <a:solidFill>
                  <a:schemeClr val="bg1"/>
                </a:solidFill>
                <a:latin typeface="+mn-lt"/>
              </a:defRPr>
            </a:lvl3pPr>
            <a:lvl4pPr marL="0" indent="0">
              <a:lnSpc>
                <a:spcPct val="110000"/>
              </a:lnSpc>
              <a:spcAft>
                <a:spcPts val="0"/>
              </a:spcAft>
              <a:buClr>
                <a:schemeClr val="bg2"/>
              </a:buClr>
              <a:buFont typeface="Arial" panose="020B0604020202020204" pitchFamily="34" charset="0"/>
              <a:buNone/>
              <a:defRPr sz="2000">
                <a:solidFill>
                  <a:schemeClr val="bg1"/>
                </a:solidFill>
                <a:latin typeface="+mn-lt"/>
              </a:defRPr>
            </a:lvl4pPr>
            <a:lvl5pPr marL="0" indent="0">
              <a:lnSpc>
                <a:spcPct val="110000"/>
              </a:lnSpc>
              <a:spcAft>
                <a:spcPts val="0"/>
              </a:spcAft>
              <a:buClr>
                <a:schemeClr val="bg2"/>
              </a:buClr>
              <a:buFont typeface="Arial" panose="020B0604020202020204" pitchFamily="34" charset="0"/>
              <a:buNone/>
              <a:defRPr sz="2000">
                <a:solidFill>
                  <a:schemeClr val="bg1"/>
                </a:solidFill>
                <a:latin typeface="+mn-lt"/>
              </a:defRPr>
            </a:lvl5pPr>
          </a:lstStyle>
          <a:p>
            <a:pPr lvl="0"/>
            <a:r>
              <a:rPr lang="en-GB"/>
              <a:t>L1 00</a:t>
            </a:r>
          </a:p>
          <a:p>
            <a:pPr lvl="1"/>
            <a:r>
              <a:rPr lang="en-GB"/>
              <a:t>Second level &lt;Text&gt;</a:t>
            </a:r>
          </a:p>
          <a:p>
            <a:pPr lvl="2"/>
            <a:r>
              <a:rPr lang="en-GB"/>
              <a:t>Third level</a:t>
            </a:r>
          </a:p>
          <a:p>
            <a:pPr lvl="3"/>
            <a:r>
              <a:rPr lang="en-GB"/>
              <a:t>Fourth level</a:t>
            </a:r>
          </a:p>
          <a:p>
            <a:pPr lvl="4"/>
            <a:r>
              <a:rPr lang="en-GB"/>
              <a:t>Fifth level</a:t>
            </a:r>
          </a:p>
        </p:txBody>
      </p:sp>
      <p:sp>
        <p:nvSpPr>
          <p:cNvPr id="22" name="Picture Placeholder 18">
            <a:extLst>
              <a:ext uri="{FF2B5EF4-FFF2-40B4-BE49-F238E27FC236}">
                <a16:creationId xmlns:a16="http://schemas.microsoft.com/office/drawing/2014/main" id="{1CADF2A3-063C-8F98-9D03-50EEB2C9BC74}"/>
              </a:ext>
            </a:extLst>
          </p:cNvPr>
          <p:cNvSpPr>
            <a:spLocks noGrp="1" noChangeAspect="1"/>
          </p:cNvSpPr>
          <p:nvPr>
            <p:ph type="pic" sz="quarter" idx="31" hasCustomPrompt="1"/>
          </p:nvPr>
        </p:nvSpPr>
        <p:spPr>
          <a:xfrm>
            <a:off x="19276793" y="6388920"/>
            <a:ext cx="619160" cy="619200"/>
          </a:xfrm>
        </p:spPr>
        <p:txBody>
          <a:bodyPr wrap="none"/>
          <a:lstStyle>
            <a:lvl1pPr algn="ctr">
              <a:defRPr sz="2400">
                <a:solidFill>
                  <a:schemeClr val="bg1"/>
                </a:solidFill>
              </a:defRPr>
            </a:lvl1pPr>
          </a:lstStyle>
          <a:p>
            <a:r>
              <a:rPr lang="en-GB"/>
              <a:t>Icon</a:t>
            </a:r>
          </a:p>
        </p:txBody>
      </p:sp>
      <p:cxnSp>
        <p:nvCxnSpPr>
          <p:cNvPr id="30" name="Straight Connector 29">
            <a:extLst>
              <a:ext uri="{FF2B5EF4-FFF2-40B4-BE49-F238E27FC236}">
                <a16:creationId xmlns:a16="http://schemas.microsoft.com/office/drawing/2014/main" id="{ED976AB5-3B17-C58F-05FB-67962E7DB746}"/>
              </a:ext>
            </a:extLst>
          </p:cNvPr>
          <p:cNvCxnSpPr>
            <a:cxnSpLocks/>
          </p:cNvCxnSpPr>
          <p:nvPr userDrawn="1"/>
        </p:nvCxnSpPr>
        <p:spPr>
          <a:xfrm>
            <a:off x="1288966" y="1263651"/>
            <a:ext cx="0" cy="1403350"/>
          </a:xfrm>
          <a:prstGeom prst="line">
            <a:avLst/>
          </a:prstGeom>
          <a:ln w="25400">
            <a:solidFill>
              <a:schemeClr val="bg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9154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iabil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F63F1-3A3C-CC29-C356-CD4918677798}"/>
              </a:ext>
            </a:extLst>
          </p:cNvPr>
          <p:cNvSpPr>
            <a:spLocks noGrp="1"/>
          </p:cNvSpPr>
          <p:nvPr>
            <p:ph type="title" hasCustomPrompt="1"/>
          </p:nvPr>
        </p:nvSpPr>
        <p:spPr>
          <a:xfrm>
            <a:off x="1282616" y="1966913"/>
            <a:ext cx="13047047" cy="726417"/>
          </a:xfrm>
        </p:spPr>
        <p:txBody>
          <a:bodyPr/>
          <a:lstStyle/>
          <a:p>
            <a:pPr marL="0" marR="0" lvl="0" indent="0" algn="l" defTabSz="1828709" rtl="0" eaLnBrk="1" fontAlgn="auto" latinLnBrk="0" hangingPunct="1">
              <a:lnSpc>
                <a:spcPct val="90000"/>
              </a:lnSpc>
              <a:spcBef>
                <a:spcPct val="0"/>
              </a:spcBef>
              <a:spcAft>
                <a:spcPts val="0"/>
              </a:spcAft>
              <a:buClrTx/>
              <a:buSzTx/>
              <a:buFontTx/>
              <a:buNone/>
              <a:tabLst/>
              <a:defRPr/>
            </a:pPr>
            <a:r>
              <a:rPr lang="en-GB"/>
              <a:t>[</a:t>
            </a:r>
            <a:r>
              <a:rPr lang="en-GB">
                <a:effectLst/>
                <a:latin typeface="Georgia" panose="02040502050405020303" pitchFamily="18" charset="0"/>
              </a:rPr>
              <a:t>Liability]</a:t>
            </a:r>
            <a:endParaRPr lang="en-GB"/>
          </a:p>
        </p:txBody>
      </p:sp>
      <p:sp>
        <p:nvSpPr>
          <p:cNvPr id="4" name="Footer Placeholder 3">
            <a:extLst>
              <a:ext uri="{FF2B5EF4-FFF2-40B4-BE49-F238E27FC236}">
                <a16:creationId xmlns:a16="http://schemas.microsoft.com/office/drawing/2014/main" id="{8D50839E-06E6-53DE-86B9-94D4BE74A1D0}"/>
              </a:ext>
            </a:extLst>
          </p:cNvPr>
          <p:cNvSpPr>
            <a:spLocks noGrp="1"/>
          </p:cNvSpPr>
          <p:nvPr>
            <p:ph type="ftr" sz="quarter" idx="11"/>
          </p:nvPr>
        </p:nvSpPr>
        <p:spPr/>
        <p:txBody>
          <a:bodyPr/>
          <a:lstStyle/>
          <a:p>
            <a:r>
              <a:rPr lang="en-GB"/>
              <a:t>Confidential and Proprietary Information of Chubb Personal Risk Services. Do Not Distribute   |   P</a:t>
            </a:r>
          </a:p>
        </p:txBody>
      </p:sp>
      <p:sp>
        <p:nvSpPr>
          <p:cNvPr id="5" name="Slide Number Placeholder 4">
            <a:extLst>
              <a:ext uri="{FF2B5EF4-FFF2-40B4-BE49-F238E27FC236}">
                <a16:creationId xmlns:a16="http://schemas.microsoft.com/office/drawing/2014/main" id="{D968A643-5FF5-C4F7-D95F-8E5184AD7174}"/>
              </a:ext>
            </a:extLst>
          </p:cNvPr>
          <p:cNvSpPr>
            <a:spLocks noGrp="1"/>
          </p:cNvSpPr>
          <p:nvPr>
            <p:ph type="sldNum" sz="quarter" idx="12"/>
          </p:nvPr>
        </p:nvSpPr>
        <p:spPr/>
        <p:txBody>
          <a:bodyPr/>
          <a:lstStyle/>
          <a:p>
            <a:fld id="{4A9586EF-C0F1-B148-8737-E0386246BC03}" type="slidenum">
              <a:rPr lang="en-GB" smtClean="0"/>
              <a:pPr/>
              <a:t>‹#›</a:t>
            </a:fld>
            <a:endParaRPr lang="en-GB"/>
          </a:p>
        </p:txBody>
      </p:sp>
      <p:sp>
        <p:nvSpPr>
          <p:cNvPr id="6" name="Rectangle 5">
            <a:extLst>
              <a:ext uri="{FF2B5EF4-FFF2-40B4-BE49-F238E27FC236}">
                <a16:creationId xmlns:a16="http://schemas.microsoft.com/office/drawing/2014/main" id="{60E128A0-2282-EB2E-BCBE-A0DCE0A2F3E6}"/>
              </a:ext>
            </a:extLst>
          </p:cNvPr>
          <p:cNvSpPr/>
          <p:nvPr userDrawn="1"/>
        </p:nvSpPr>
        <p:spPr>
          <a:xfrm>
            <a:off x="914340" y="2076450"/>
            <a:ext cx="50397" cy="295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7" name="Text Placeholder 9">
            <a:extLst>
              <a:ext uri="{FF2B5EF4-FFF2-40B4-BE49-F238E27FC236}">
                <a16:creationId xmlns:a16="http://schemas.microsoft.com/office/drawing/2014/main" id="{6652D07B-813A-89A8-2F18-A6B67FFD2BA3}"/>
              </a:ext>
            </a:extLst>
          </p:cNvPr>
          <p:cNvSpPr>
            <a:spLocks noGrp="1"/>
          </p:cNvSpPr>
          <p:nvPr>
            <p:ph type="body" sz="quarter" idx="15" hasCustomPrompt="1"/>
          </p:nvPr>
        </p:nvSpPr>
        <p:spPr>
          <a:xfrm>
            <a:off x="914337" y="1243015"/>
            <a:ext cx="13415325" cy="484186"/>
          </a:xfrm>
        </p:spPr>
        <p:txBody>
          <a:bodyPr/>
          <a:lstStyle>
            <a:lvl1pPr>
              <a:defRPr sz="2000" cap="all" spc="18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&lt;Heading&gt;</a:t>
            </a:r>
          </a:p>
        </p:txBody>
      </p:sp>
      <p:sp>
        <p:nvSpPr>
          <p:cNvPr id="10" name="Text Placeholder 9">
            <a:extLst>
              <a:ext uri="{FF2B5EF4-FFF2-40B4-BE49-F238E27FC236}">
                <a16:creationId xmlns:a16="http://schemas.microsoft.com/office/drawing/2014/main" id="{8CF27321-BEEB-BD6B-E68D-6F89504E9CD7}"/>
              </a:ext>
            </a:extLst>
          </p:cNvPr>
          <p:cNvSpPr>
            <a:spLocks noGrp="1"/>
          </p:cNvSpPr>
          <p:nvPr>
            <p:ph type="body" sz="quarter" idx="16"/>
          </p:nvPr>
        </p:nvSpPr>
        <p:spPr>
          <a:xfrm>
            <a:off x="8501758" y="7287242"/>
            <a:ext cx="5162554" cy="1304308"/>
          </a:xfrm>
        </p:spPr>
        <p:txBody>
          <a:bodyPr/>
          <a:lstStyle>
            <a:lvl1pPr>
              <a:defRPr sz="2600">
                <a:solidFill>
                  <a:schemeClr val="tx1"/>
                </a:solidFill>
                <a:latin typeface="+mj-lt"/>
              </a:defRPr>
            </a:lvl1pPr>
            <a:lvl2pPr>
              <a:defRPr sz="2600">
                <a:solidFill>
                  <a:schemeClr val="tx1"/>
                </a:solidFill>
                <a:latin typeface="+mj-lt"/>
              </a:defRPr>
            </a:lvl2pPr>
            <a:lvl3pPr>
              <a:defRPr sz="2600">
                <a:solidFill>
                  <a:schemeClr val="bg1"/>
                </a:solidFill>
                <a:latin typeface="+mj-lt"/>
              </a:defRPr>
            </a:lvl3pPr>
            <a:lvl4pPr>
              <a:defRPr sz="2600">
                <a:solidFill>
                  <a:schemeClr val="bg1"/>
                </a:solidFill>
                <a:latin typeface="+mj-lt"/>
              </a:defRPr>
            </a:lvl4pPr>
            <a:lvl5pPr>
              <a:defRPr sz="2600">
                <a:solidFill>
                  <a:schemeClr val="bg1"/>
                </a:solidFill>
                <a:latin typeface="+mj-lt"/>
              </a:defRPr>
            </a:lvl5pPr>
          </a:lstStyle>
          <a:p>
            <a:pPr lvl="0"/>
            <a:r>
              <a:rPr lang="en-GB"/>
              <a:t>Click to edit Master text styles</a:t>
            </a:r>
          </a:p>
          <a:p>
            <a:pPr lvl="1"/>
            <a:r>
              <a:rPr lang="en-GB"/>
              <a:t>Second level</a:t>
            </a:r>
          </a:p>
        </p:txBody>
      </p:sp>
      <p:sp>
        <p:nvSpPr>
          <p:cNvPr id="11" name="Text Placeholder 9">
            <a:extLst>
              <a:ext uri="{FF2B5EF4-FFF2-40B4-BE49-F238E27FC236}">
                <a16:creationId xmlns:a16="http://schemas.microsoft.com/office/drawing/2014/main" id="{FCB2B5C9-4FE1-1001-2EF8-AB4D5D6A8B4B}"/>
              </a:ext>
            </a:extLst>
          </p:cNvPr>
          <p:cNvSpPr>
            <a:spLocks noGrp="1"/>
          </p:cNvSpPr>
          <p:nvPr>
            <p:ph type="body" sz="quarter" idx="17" hasCustomPrompt="1"/>
          </p:nvPr>
        </p:nvSpPr>
        <p:spPr>
          <a:xfrm>
            <a:off x="8794701" y="5670275"/>
            <a:ext cx="3816648" cy="1559494"/>
          </a:xfrm>
        </p:spPr>
        <p:txBody>
          <a:bodyPr/>
          <a:lstStyle>
            <a:lvl1pPr>
              <a:defRPr sz="10000">
                <a:solidFill>
                  <a:schemeClr val="tx1"/>
                </a:solidFill>
                <a:latin typeface="+mj-lt"/>
              </a:defRPr>
            </a:lvl1pPr>
            <a:lvl2pPr>
              <a:defRPr sz="2600">
                <a:solidFill>
                  <a:schemeClr val="bg1"/>
                </a:solidFill>
                <a:latin typeface="+mj-lt"/>
              </a:defRPr>
            </a:lvl2pPr>
            <a:lvl3pPr>
              <a:defRPr sz="2600">
                <a:solidFill>
                  <a:schemeClr val="bg1"/>
                </a:solidFill>
                <a:latin typeface="+mj-lt"/>
              </a:defRPr>
            </a:lvl3pPr>
            <a:lvl4pPr>
              <a:defRPr sz="2600">
                <a:solidFill>
                  <a:schemeClr val="bg1"/>
                </a:solidFill>
                <a:latin typeface="+mj-lt"/>
              </a:defRPr>
            </a:lvl4pPr>
            <a:lvl5pPr>
              <a:defRPr sz="2600">
                <a:solidFill>
                  <a:schemeClr val="bg1"/>
                </a:solidFill>
                <a:latin typeface="+mj-lt"/>
              </a:defRPr>
            </a:lvl5pPr>
          </a:lstStyle>
          <a:p>
            <a:pPr lvl="0"/>
            <a:r>
              <a:rPr lang="en-GB"/>
              <a:t>0</a:t>
            </a:r>
          </a:p>
        </p:txBody>
      </p:sp>
      <p:sp>
        <p:nvSpPr>
          <p:cNvPr id="12" name="Rectangle 11">
            <a:extLst>
              <a:ext uri="{FF2B5EF4-FFF2-40B4-BE49-F238E27FC236}">
                <a16:creationId xmlns:a16="http://schemas.microsoft.com/office/drawing/2014/main" id="{A53C33C3-EDC3-62D9-75E3-ED75ACE3F0B6}"/>
              </a:ext>
            </a:extLst>
          </p:cNvPr>
          <p:cNvSpPr/>
          <p:nvPr userDrawn="1"/>
        </p:nvSpPr>
        <p:spPr>
          <a:xfrm>
            <a:off x="8501757" y="6206362"/>
            <a:ext cx="57596" cy="90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200"/>
          </a:p>
        </p:txBody>
      </p:sp>
      <p:sp>
        <p:nvSpPr>
          <p:cNvPr id="13" name="Text Placeholder 9">
            <a:extLst>
              <a:ext uri="{FF2B5EF4-FFF2-40B4-BE49-F238E27FC236}">
                <a16:creationId xmlns:a16="http://schemas.microsoft.com/office/drawing/2014/main" id="{BD5DE8F8-D29F-8912-B070-DC9418C9D7F9}"/>
              </a:ext>
            </a:extLst>
          </p:cNvPr>
          <p:cNvSpPr>
            <a:spLocks noGrp="1"/>
          </p:cNvSpPr>
          <p:nvPr>
            <p:ph type="body" sz="quarter" idx="18"/>
          </p:nvPr>
        </p:nvSpPr>
        <p:spPr>
          <a:xfrm>
            <a:off x="914339" y="6142065"/>
            <a:ext cx="6984637" cy="5497486"/>
          </a:xfrm>
        </p:spPr>
        <p:txBody>
          <a:bodyPr/>
          <a:lstStyle>
            <a:lvl1pPr marL="287986" indent="-287986">
              <a:spcAft>
                <a:spcPts val="2600"/>
              </a:spcAft>
              <a:buFont typeface="Arial" panose="020B0604020202020204" pitchFamily="34" charset="0"/>
              <a:buChar char="•"/>
              <a:defRPr/>
            </a:lvl1pPr>
            <a:lvl2pPr marL="287986" indent="-287986">
              <a:spcAft>
                <a:spcPts val="2600"/>
              </a:spcAft>
              <a:buFont typeface="Arial" panose="020B0604020202020204" pitchFamily="34" charset="0"/>
              <a:buChar char="•"/>
              <a:defRPr/>
            </a:lvl2pPr>
            <a:lvl3pPr marL="287986" indent="-287986">
              <a:spcAft>
                <a:spcPts val="2600"/>
              </a:spcAft>
              <a:buFont typeface="Arial" panose="020B0604020202020204" pitchFamily="34" charset="0"/>
              <a:buChar char="•"/>
              <a:defRPr/>
            </a:lvl3pPr>
            <a:lvl4pPr marL="287986" indent="-287986">
              <a:spcAft>
                <a:spcPts val="2600"/>
              </a:spcAft>
              <a:buFont typeface="Arial" panose="020B0604020202020204" pitchFamily="34" charset="0"/>
              <a:buChar char="•"/>
              <a:defRPr/>
            </a:lvl4pPr>
            <a:lvl5pPr marL="287986" indent="-287986">
              <a:spcAft>
                <a:spcPts val="2600"/>
              </a:spcAft>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9">
            <a:extLst>
              <a:ext uri="{FF2B5EF4-FFF2-40B4-BE49-F238E27FC236}">
                <a16:creationId xmlns:a16="http://schemas.microsoft.com/office/drawing/2014/main" id="{964675EF-6157-D3A5-A488-4E5A975E46F3}"/>
              </a:ext>
            </a:extLst>
          </p:cNvPr>
          <p:cNvSpPr>
            <a:spLocks noGrp="1"/>
          </p:cNvSpPr>
          <p:nvPr>
            <p:ph type="body" sz="quarter" idx="19"/>
          </p:nvPr>
        </p:nvSpPr>
        <p:spPr>
          <a:xfrm>
            <a:off x="8501758" y="10043142"/>
            <a:ext cx="5162554" cy="1304308"/>
          </a:xfrm>
        </p:spPr>
        <p:txBody>
          <a:bodyPr/>
          <a:lstStyle>
            <a:lvl1pPr>
              <a:defRPr sz="2600">
                <a:solidFill>
                  <a:schemeClr val="tx1"/>
                </a:solidFill>
                <a:latin typeface="+mj-lt"/>
              </a:defRPr>
            </a:lvl1pPr>
            <a:lvl2pPr>
              <a:defRPr sz="2600">
                <a:solidFill>
                  <a:schemeClr val="tx1"/>
                </a:solidFill>
                <a:latin typeface="+mj-lt"/>
              </a:defRPr>
            </a:lvl2pPr>
            <a:lvl3pPr>
              <a:defRPr sz="2600">
                <a:solidFill>
                  <a:schemeClr val="bg1"/>
                </a:solidFill>
                <a:latin typeface="+mj-lt"/>
              </a:defRPr>
            </a:lvl3pPr>
            <a:lvl4pPr>
              <a:defRPr sz="2600">
                <a:solidFill>
                  <a:schemeClr val="bg1"/>
                </a:solidFill>
                <a:latin typeface="+mj-lt"/>
              </a:defRPr>
            </a:lvl4pPr>
            <a:lvl5pPr>
              <a:defRPr sz="2600">
                <a:solidFill>
                  <a:schemeClr val="bg1"/>
                </a:solidFill>
                <a:latin typeface="+mj-lt"/>
              </a:defRPr>
            </a:lvl5pPr>
          </a:lstStyle>
          <a:p>
            <a:pPr lvl="0"/>
            <a:r>
              <a:rPr lang="en-GB"/>
              <a:t>Click to edit Master text styles</a:t>
            </a:r>
          </a:p>
          <a:p>
            <a:pPr lvl="1"/>
            <a:r>
              <a:rPr lang="en-GB"/>
              <a:t>Second level</a:t>
            </a:r>
          </a:p>
        </p:txBody>
      </p:sp>
      <p:sp>
        <p:nvSpPr>
          <p:cNvPr id="15" name="Text Placeholder 9">
            <a:extLst>
              <a:ext uri="{FF2B5EF4-FFF2-40B4-BE49-F238E27FC236}">
                <a16:creationId xmlns:a16="http://schemas.microsoft.com/office/drawing/2014/main" id="{44255D65-5106-CDEA-D321-6CA4CDE9192C}"/>
              </a:ext>
            </a:extLst>
          </p:cNvPr>
          <p:cNvSpPr>
            <a:spLocks noGrp="1"/>
          </p:cNvSpPr>
          <p:nvPr>
            <p:ph type="body" sz="quarter" idx="20" hasCustomPrompt="1"/>
          </p:nvPr>
        </p:nvSpPr>
        <p:spPr>
          <a:xfrm>
            <a:off x="8794701" y="8584925"/>
            <a:ext cx="3816648" cy="1559494"/>
          </a:xfrm>
        </p:spPr>
        <p:txBody>
          <a:bodyPr/>
          <a:lstStyle>
            <a:lvl1pPr>
              <a:defRPr sz="10000">
                <a:solidFill>
                  <a:schemeClr val="tx1"/>
                </a:solidFill>
                <a:latin typeface="+mj-lt"/>
              </a:defRPr>
            </a:lvl1pPr>
            <a:lvl2pPr>
              <a:defRPr sz="2600">
                <a:solidFill>
                  <a:schemeClr val="bg1"/>
                </a:solidFill>
                <a:latin typeface="+mj-lt"/>
              </a:defRPr>
            </a:lvl2pPr>
            <a:lvl3pPr>
              <a:defRPr sz="2600">
                <a:solidFill>
                  <a:schemeClr val="bg1"/>
                </a:solidFill>
                <a:latin typeface="+mj-lt"/>
              </a:defRPr>
            </a:lvl3pPr>
            <a:lvl4pPr>
              <a:defRPr sz="2600">
                <a:solidFill>
                  <a:schemeClr val="bg1"/>
                </a:solidFill>
                <a:latin typeface="+mj-lt"/>
              </a:defRPr>
            </a:lvl4pPr>
            <a:lvl5pPr>
              <a:defRPr sz="2600">
                <a:solidFill>
                  <a:schemeClr val="bg1"/>
                </a:solidFill>
                <a:latin typeface="+mj-lt"/>
              </a:defRPr>
            </a:lvl5pPr>
          </a:lstStyle>
          <a:p>
            <a:pPr lvl="0"/>
            <a:r>
              <a:rPr lang="en-GB"/>
              <a:t>0</a:t>
            </a:r>
          </a:p>
        </p:txBody>
      </p:sp>
      <p:sp>
        <p:nvSpPr>
          <p:cNvPr id="16" name="Rectangle 15">
            <a:extLst>
              <a:ext uri="{FF2B5EF4-FFF2-40B4-BE49-F238E27FC236}">
                <a16:creationId xmlns:a16="http://schemas.microsoft.com/office/drawing/2014/main" id="{A600A336-1538-6FB6-D777-AB3BBA410388}"/>
              </a:ext>
            </a:extLst>
          </p:cNvPr>
          <p:cNvSpPr/>
          <p:nvPr userDrawn="1"/>
        </p:nvSpPr>
        <p:spPr>
          <a:xfrm>
            <a:off x="8501757" y="8949562"/>
            <a:ext cx="57596" cy="90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200"/>
          </a:p>
        </p:txBody>
      </p:sp>
    </p:spTree>
    <p:extLst>
      <p:ext uri="{BB962C8B-B14F-4D97-AF65-F5344CB8AC3E}">
        <p14:creationId xmlns:p14="http://schemas.microsoft.com/office/powerpoint/2010/main" val="1564891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9909932" y="-1024500"/>
            <a:ext cx="4639006" cy="2489200"/>
          </a:xfrm>
          <a:prstGeom prst="rect">
            <a:avLst/>
          </a:prstGeom>
        </p:spPr>
        <p:txBody>
          <a:bodyPr wrap="square" lIns="0" tIns="0" rIns="0" bIns="0">
            <a:spAutoFit/>
          </a:bodyPr>
          <a:lstStyle>
            <a:lvl1pPr>
              <a:defRPr sz="15999" b="0" i="0">
                <a:solidFill>
                  <a:srgbClr val="F4F4F4"/>
                </a:solidFill>
                <a:latin typeface="Georgia"/>
                <a:cs typeface="Georgia"/>
              </a:defRPr>
            </a:lvl1pPr>
          </a:lstStyle>
          <a:p>
            <a:endParaRPr/>
          </a:p>
        </p:txBody>
      </p:sp>
      <p:sp>
        <p:nvSpPr>
          <p:cNvPr id="3" name="Holder 3"/>
          <p:cNvSpPr>
            <a:spLocks noGrp="1"/>
          </p:cNvSpPr>
          <p:nvPr>
            <p:ph type="subTitle" idx="4"/>
          </p:nvPr>
        </p:nvSpPr>
        <p:spPr>
          <a:xfrm>
            <a:off x="1824882" y="6866998"/>
            <a:ext cx="10930179" cy="4616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6" name="Holder 6"/>
          <p:cNvSpPr>
            <a:spLocks noGrp="1"/>
          </p:cNvSpPr>
          <p:nvPr>
            <p:ph type="sldNum" sz="quarter" idx="7"/>
          </p:nvPr>
        </p:nvSpPr>
        <p:spPr/>
        <p:txBody>
          <a:bodyPr lIns="0" tIns="0" rIns="0" bIns="0"/>
          <a:lstStyle>
            <a:lvl1pPr>
              <a:defRPr sz="1100" b="0" i="0">
                <a:solidFill>
                  <a:schemeClr val="bg1"/>
                </a:solidFill>
                <a:latin typeface="Verdana"/>
                <a:cs typeface="Verdana"/>
              </a:defRPr>
            </a:lvl1pPr>
          </a:lstStyle>
          <a:p>
            <a:pPr marL="118104">
              <a:spcBef>
                <a:spcPts val="260"/>
              </a:spcBef>
            </a:pPr>
            <a:r>
              <a:rPr lang="en-US" spc="-50"/>
              <a:t>P</a:t>
            </a:r>
            <a:fld id="{81D60167-4931-47E6-BA6A-407CBD079E47}" type="slidenum">
              <a:rPr spc="-50" smtClean="0"/>
              <a:pPr marL="118104">
                <a:spcBef>
                  <a:spcPts val="260"/>
                </a:spcBef>
              </a:pPr>
              <a:t>‹#›</a:t>
            </a:fld>
            <a:endParaRPr spc="-50"/>
          </a:p>
        </p:txBody>
      </p:sp>
    </p:spTree>
    <p:extLst>
      <p:ext uri="{BB962C8B-B14F-4D97-AF65-F5344CB8AC3E}">
        <p14:creationId xmlns:p14="http://schemas.microsoft.com/office/powerpoint/2010/main" val="76738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2D04E61-2D3B-9343-8D58-063CF0CCE7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ooter Placeholder 3">
            <a:extLst>
              <a:ext uri="{FF2B5EF4-FFF2-40B4-BE49-F238E27FC236}">
                <a16:creationId xmlns:a16="http://schemas.microsoft.com/office/drawing/2014/main"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8" name="Text Placeholder 4">
            <a:extLst>
              <a:ext uri="{FF2B5EF4-FFF2-40B4-BE49-F238E27FC236}">
                <a16:creationId xmlns:a16="http://schemas.microsoft.com/office/drawing/2014/main"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Placeholder 36">
            <a:extLst>
              <a:ext uri="{FF2B5EF4-FFF2-40B4-BE49-F238E27FC236}">
                <a16:creationId xmlns:a16="http://schemas.microsoft.com/office/drawing/2014/main" id="{A8B9D7FD-619E-2340-849E-CBE5236E20E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10"/>
          <a:stretch/>
        </p:blipFill>
        <p:spPr>
          <a:xfrm>
            <a:off x="10666413" y="0"/>
            <a:ext cx="13716000" cy="13715107"/>
          </a:xfrm>
          <a:prstGeom prst="rect">
            <a:avLst/>
          </a:prstGeom>
        </p:spPr>
      </p:pic>
    </p:spTree>
    <p:extLst>
      <p:ext uri="{BB962C8B-B14F-4D97-AF65-F5344CB8AC3E}">
        <p14:creationId xmlns:p14="http://schemas.microsoft.com/office/powerpoint/2010/main" val="114529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a:lvl1pPr>
          </a:lstStyle>
          <a:p>
            <a:r>
              <a:rPr lang="en-GB" dirty="0"/>
              <a:t>Click icon to add picture</a:t>
            </a:r>
          </a:p>
        </p:txBody>
      </p:sp>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82437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1BD47D-8051-FF49-996A-97F39DAA8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12" name="Text Placeholder 4">
            <a:extLst>
              <a:ext uri="{FF2B5EF4-FFF2-40B4-BE49-F238E27FC236}">
                <a16:creationId xmlns:a16="http://schemas.microsoft.com/office/drawing/2014/main"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id="{49E251BA-D576-4F2D-A8CA-DDB830A0D185}"/>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id="{89E63ECD-EC64-4F43-A0E7-73EE81CABFD7}"/>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id="{993F7E65-547E-4AF2-918B-72EBCE47627E}"/>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762000" y="761999"/>
            <a:ext cx="1522235" cy="575981"/>
          </a:xfrm>
          <a:prstGeom prst="rect">
            <a:avLst/>
          </a:prstGeom>
        </p:spPr>
      </p:pic>
      <p:pic>
        <p:nvPicPr>
          <p:cNvPr id="14" name="Picture Placeholder 9">
            <a:extLst>
              <a:ext uri="{FF2B5EF4-FFF2-40B4-BE49-F238E27FC236}">
                <a16:creationId xmlns:a16="http://schemas.microsoft.com/office/drawing/2014/main" id="{B7999D87-449E-B548-A4B0-E7455602C6A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44825" y="-1"/>
            <a:ext cx="12966486" cy="13715107"/>
          </a:xfrm>
          <a:prstGeom prst="rect">
            <a:avLst/>
          </a:prstGeom>
        </p:spPr>
      </p:pic>
    </p:spTree>
    <p:extLst>
      <p:ext uri="{BB962C8B-B14F-4D97-AF65-F5344CB8AC3E}">
        <p14:creationId xmlns:p14="http://schemas.microsoft.com/office/powerpoint/2010/main" val="19584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5BB202A0-3E3B-F343-940D-EC8DA58AFD3D}"/>
              </a:ext>
            </a:extLst>
          </p:cNvPr>
          <p:cNvSpPr>
            <a:spLocks noGrp="1"/>
          </p:cNvSpPr>
          <p:nvPr>
            <p:ph type="pic" sz="quarter" idx="14"/>
          </p:nvPr>
        </p:nvSpPr>
        <p:spPr>
          <a:xfrm>
            <a:off x="9902825" y="0"/>
            <a:ext cx="14479588" cy="13715107"/>
          </a:xfrm>
          <a:noFill/>
        </p:spPr>
        <p:txBody>
          <a:bodyPr tIns="5669280"/>
          <a:lstStyle>
            <a:lvl1pPr algn="ctr">
              <a:defRPr/>
            </a:lvl1pPr>
          </a:lstStyle>
          <a:p>
            <a:r>
              <a:rPr lang="en-GB" dirty="0"/>
              <a:t>Click icon to add picture</a:t>
            </a:r>
          </a:p>
        </p:txBody>
      </p:sp>
      <p:sp>
        <p:nvSpPr>
          <p:cNvPr id="2" name="Title 1">
            <a:extLst>
              <a:ext uri="{FF2B5EF4-FFF2-40B4-BE49-F238E27FC236}">
                <a16:creationId xmlns:a16="http://schemas.microsoft.com/office/drawing/2014/main" id="{B7F3DFE6-CF7F-6941-BD95-6D8F3550836E}"/>
              </a:ext>
            </a:extLst>
          </p:cNvPr>
          <p:cNvSpPr>
            <a:spLocks noGrp="1"/>
          </p:cNvSpPr>
          <p:nvPr>
            <p:ph type="title" hasCustomPrompt="1"/>
          </p:nvPr>
        </p:nvSpPr>
        <p:spPr>
          <a:xfrm>
            <a:off x="721920" y="5141571"/>
            <a:ext cx="8409890" cy="1868998"/>
          </a:xfrm>
        </p:spPr>
        <p:txBody>
          <a:bodyPr anchor="t">
            <a:noAutofit/>
          </a:bodyPr>
          <a:lstStyle>
            <a:lvl1pPr algn="l">
              <a:lnSpc>
                <a:spcPct val="100000"/>
              </a:lnSpc>
              <a:defRPr sz="5000" b="0" i="0">
                <a:solidFill>
                  <a:schemeClr val="tx1"/>
                </a:solidFill>
                <a:latin typeface="Helvetica Now Text" panose="020B0504030202020204" pitchFamily="34" charset="77"/>
              </a:defRPr>
            </a:lvl1pPr>
          </a:lstStyle>
          <a:p>
            <a:r>
              <a:rPr lang="en-GB" dirty="0"/>
              <a:t>Click to edit </a:t>
            </a:r>
            <a:br>
              <a:rPr lang="en-GB" dirty="0"/>
            </a:br>
            <a:r>
              <a:rPr lang="en-GB" dirty="0"/>
              <a:t>Divider title</a:t>
            </a:r>
          </a:p>
        </p:txBody>
      </p:sp>
      <p:sp>
        <p:nvSpPr>
          <p:cNvPr id="3" name="Slide Number Placeholder 2">
            <a:extLst>
              <a:ext uri="{FF2B5EF4-FFF2-40B4-BE49-F238E27FC236}">
                <a16:creationId xmlns:a16="http://schemas.microsoft.com/office/drawing/2014/main"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id="{3F7AED66-6F74-7547-9E21-115ADD7A8E24}"/>
              </a:ext>
            </a:extLst>
          </p:cNvPr>
          <p:cNvSpPr>
            <a:spLocks noGrp="1"/>
          </p:cNvSpPr>
          <p:nvPr>
            <p:ph type="ftr" sz="quarter" idx="11"/>
          </p:nvPr>
        </p:nvSpPr>
        <p:spPr/>
        <p:txBody>
          <a:bodyPr/>
          <a:lstStyle>
            <a:lvl1pPr>
              <a:defRPr>
                <a:solidFill>
                  <a:schemeClr val="bg1"/>
                </a:solidFill>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7" name="Subtitle 2">
            <a:extLst>
              <a:ext uri="{FF2B5EF4-FFF2-40B4-BE49-F238E27FC236}">
                <a16:creationId xmlns:a16="http://schemas.microsoft.com/office/drawing/2014/main" id="{71AC1B24-C527-8C44-89B1-BA739F2AB5F4}"/>
              </a:ext>
            </a:extLst>
          </p:cNvPr>
          <p:cNvSpPr>
            <a:spLocks noGrp="1"/>
          </p:cNvSpPr>
          <p:nvPr>
            <p:ph type="subTitle" idx="13" hasCustomPrompt="1"/>
          </p:nvPr>
        </p:nvSpPr>
        <p:spPr>
          <a:xfrm>
            <a:off x="465310" y="1049902"/>
            <a:ext cx="8569128" cy="4091669"/>
          </a:xfrm>
        </p:spPr>
        <p:txBody>
          <a:bodyPr wrap="square">
            <a:noAutofit/>
          </a:bodyPr>
          <a:lstStyle>
            <a:lvl1pPr marL="0" indent="0" algn="l">
              <a:spcAft>
                <a:spcPts val="0"/>
              </a:spcAft>
              <a:buNone/>
              <a:defRPr sz="30800" b="0" i="0">
                <a:solidFill>
                  <a:schemeClr val="accent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0</a:t>
            </a:r>
            <a:endParaRPr lang="en-US" dirty="0"/>
          </a:p>
        </p:txBody>
      </p:sp>
    </p:spTree>
    <p:extLst>
      <p:ext uri="{BB962C8B-B14F-4D97-AF65-F5344CB8AC3E}">
        <p14:creationId xmlns:p14="http://schemas.microsoft.com/office/powerpoint/2010/main" val="342116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Subtitle 2">
            <a:extLst>
              <a:ext uri="{FF2B5EF4-FFF2-40B4-BE49-F238E27FC236}">
                <a16:creationId xmlns:a16="http://schemas.microsoft.com/office/drawing/2014/main"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bg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Aon Private Risk Management | Proprietary &amp; Confidential</a:t>
            </a:r>
          </a:p>
          <a:p>
            <a:r>
              <a:rPr lang="en-GB" dirty="0"/>
              <a:t>
Aon Private Risk Management | Proprietary &amp; Confidential</a:t>
            </a:r>
          </a:p>
          <a:p>
            <a:r>
              <a:rPr lang="en-GB" dirty="0"/>
              <a:t>
Aon Private Risk management | Proprietary &amp; Confidential </a:t>
            </a:r>
          </a:p>
        </p:txBody>
      </p:sp>
      <p:sp>
        <p:nvSpPr>
          <p:cNvPr id="9" name="Text Placeholder 8">
            <a:extLst>
              <a:ext uri="{FF2B5EF4-FFF2-40B4-BE49-F238E27FC236}">
                <a16:creationId xmlns:a16="http://schemas.microsoft.com/office/drawing/2014/main" id="{0DD1AB83-01DE-0A49-98C3-4736CB7E9B49}"/>
              </a:ext>
            </a:extLst>
          </p:cNvPr>
          <p:cNvSpPr>
            <a:spLocks noGrp="1"/>
          </p:cNvSpPr>
          <p:nvPr>
            <p:ph type="body" sz="quarter" idx="14" hasCustomPrompt="1"/>
          </p:nvPr>
        </p:nvSpPr>
        <p:spPr>
          <a:xfrm>
            <a:off x="2269609"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2" name="Text Placeholder 8">
            <a:extLst>
              <a:ext uri="{FF2B5EF4-FFF2-40B4-BE49-F238E27FC236}">
                <a16:creationId xmlns:a16="http://schemas.microsoft.com/office/drawing/2014/main" id="{FE7811F0-B8DA-4A4B-AB9D-AC55F824C77B}"/>
              </a:ext>
            </a:extLst>
          </p:cNvPr>
          <p:cNvSpPr>
            <a:spLocks noGrp="1"/>
          </p:cNvSpPr>
          <p:nvPr>
            <p:ph type="body" sz="quarter" idx="15" hasCustomPrompt="1"/>
          </p:nvPr>
        </p:nvSpPr>
        <p:spPr>
          <a:xfrm>
            <a:off x="7622052"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3" name="Title 12">
            <a:extLst>
              <a:ext uri="{FF2B5EF4-FFF2-40B4-BE49-F238E27FC236}">
                <a16:creationId xmlns:a16="http://schemas.microsoft.com/office/drawing/2014/main" id="{513CAF65-B379-374D-A4D7-0FDEC13CB190}"/>
              </a:ext>
            </a:extLst>
          </p:cNvPr>
          <p:cNvSpPr>
            <a:spLocks noGrp="1"/>
          </p:cNvSpPr>
          <p:nvPr>
            <p:ph type="title" hasCustomPrompt="1"/>
          </p:nvPr>
        </p:nvSpPr>
        <p:spPr/>
        <p:txBody>
          <a:bodyPr/>
          <a:lstStyle>
            <a:lvl1pPr>
              <a:defRPr>
                <a:solidFill>
                  <a:schemeClr val="bg1"/>
                </a:solidFill>
              </a:defRPr>
            </a:lvl1pPr>
          </a:lstStyle>
          <a:p>
            <a:r>
              <a:rPr lang="en-GB" dirty="0"/>
              <a:t>Contents – click to add title</a:t>
            </a:r>
          </a:p>
        </p:txBody>
      </p:sp>
    </p:spTree>
    <p:extLst>
      <p:ext uri="{BB962C8B-B14F-4D97-AF65-F5344CB8AC3E}">
        <p14:creationId xmlns:p14="http://schemas.microsoft.com/office/powerpoint/2010/main" val="3716290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4413" y="936384"/>
            <a:ext cx="21334412" cy="800219"/>
          </a:xfrm>
          <a:prstGeom prst="rect">
            <a:avLst/>
          </a:prstGeom>
        </p:spPr>
        <p:txBody>
          <a:bodyPr vert="horz" wrap="square" lIns="0" tIns="0" rIns="0" bIns="0" rtlCol="0" anchor="t">
            <a:spAutoFit/>
          </a:bodyPr>
          <a:lstStyle/>
          <a:p>
            <a:r>
              <a:rPr lang="en-GB" dirty="0"/>
              <a:t>Click to edit Master title style</a:t>
            </a:r>
            <a:endParaRPr lang="en-US" dirty="0"/>
          </a:p>
        </p:txBody>
      </p:sp>
      <p:sp>
        <p:nvSpPr>
          <p:cNvPr id="3" name="Text Placeholder 2"/>
          <p:cNvSpPr>
            <a:spLocks noGrp="1"/>
          </p:cNvSpPr>
          <p:nvPr>
            <p:ph type="body" idx="1"/>
          </p:nvPr>
        </p:nvSpPr>
        <p:spPr>
          <a:xfrm>
            <a:off x="2284413" y="3123964"/>
            <a:ext cx="21334412" cy="887914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22817394" y="12522200"/>
            <a:ext cx="807577" cy="730250"/>
          </a:xfrm>
          <a:prstGeom prst="rect">
            <a:avLst/>
          </a:prstGeom>
        </p:spPr>
        <p:txBody>
          <a:bodyPr vert="horz" lIns="0" tIns="0" rIns="0" bIns="0" rtlCol="0" anchor="ctr">
            <a:noAutofit/>
          </a:bodyPr>
          <a:lstStyle>
            <a:lvl1pPr algn="r">
              <a:defRPr sz="1600" b="0" i="0">
                <a:solidFill>
                  <a:schemeClr val="tx1"/>
                </a:solidFill>
                <a:latin typeface="Helvetica Now Text" panose="020B0504030202020204" pitchFamily="34" charset="77"/>
              </a:defRPr>
            </a:lvl1pPr>
          </a:lstStyle>
          <a:p>
            <a:fld id="{91D568E7-61F5-D04E-995D-81EF41C01A2A}" type="slidenum">
              <a:rPr lang="en-GB" smtClean="0"/>
              <a:pPr/>
              <a:t>‹#›</a:t>
            </a:fld>
            <a:endParaRPr lang="en-GB" dirty="0"/>
          </a:p>
        </p:txBody>
      </p:sp>
      <p:pic>
        <p:nvPicPr>
          <p:cNvPr id="11" name="Graphic 10">
            <a:extLst>
              <a:ext uri="{FF2B5EF4-FFF2-40B4-BE49-F238E27FC236}">
                <a16:creationId xmlns:a16="http://schemas.microsoft.com/office/drawing/2014/main" id="{557DFC23-30F6-2F4F-B859-0F55E0D7550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58328" y="12483997"/>
            <a:ext cx="1265103" cy="478688"/>
          </a:xfrm>
          <a:prstGeom prst="rect">
            <a:avLst/>
          </a:prstGeom>
        </p:spPr>
      </p:pic>
      <p:sp>
        <p:nvSpPr>
          <p:cNvPr id="4" name="Footer Placeholder 3">
            <a:extLst>
              <a:ext uri="{FF2B5EF4-FFF2-40B4-BE49-F238E27FC236}">
                <a16:creationId xmlns:a16="http://schemas.microsoft.com/office/drawing/2014/main" id="{669AB973-A2B1-A840-82A8-D85DCE1A2D0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Aon Private Risk Management | Proprietary &amp; Confidential</a:t>
            </a:r>
          </a:p>
          <a:p>
            <a:endParaRPr lang="en-GB" dirty="0"/>
          </a:p>
        </p:txBody>
      </p:sp>
      <p:pic>
        <p:nvPicPr>
          <p:cNvPr id="7" name="Graphic 6">
            <a:extLst>
              <a:ext uri="{FF2B5EF4-FFF2-40B4-BE49-F238E27FC236}">
                <a16:creationId xmlns:a16="http://schemas.microsoft.com/office/drawing/2014/main" id="{790E6EBC-7759-48E5-82ED-7C1B773BFAA3}"/>
              </a:ext>
            </a:extLst>
          </p:cNvPr>
          <p:cNvPicPr>
            <a:picLocks noChangeAspect="1"/>
          </p:cNvPicPr>
          <p:nvPr/>
        </p:nvPicPr>
        <p:blipFill>
          <a:blip r:embed="rId51">
            <a:extLst>
              <a:ext uri="{96DAC541-7B7A-43D3-8B79-37D633B846F1}">
                <asvg:svgBlip xmlns:asvg="http://schemas.microsoft.com/office/drawing/2016/SVG/main" r:embed="rId53"/>
              </a:ext>
            </a:extLst>
          </a:blip>
          <a:stretch>
            <a:fillRect/>
          </a:stretch>
        </p:blipFill>
        <p:spPr>
          <a:xfrm>
            <a:off x="758328" y="12483997"/>
            <a:ext cx="1265103" cy="478688"/>
          </a:xfrm>
          <a:prstGeom prst="rect">
            <a:avLst/>
          </a:prstGeom>
        </p:spPr>
      </p:pic>
      <p:pic>
        <p:nvPicPr>
          <p:cNvPr id="8" name="Graphic 7">
            <a:extLst>
              <a:ext uri="{FF2B5EF4-FFF2-40B4-BE49-F238E27FC236}">
                <a16:creationId xmlns:a16="http://schemas.microsoft.com/office/drawing/2014/main" id="{867E754D-C158-4209-A383-3E65F7D7D1C2}"/>
              </a:ext>
            </a:extLst>
          </p:cNvPr>
          <p:cNvPicPr>
            <a:picLocks noChangeAspect="1"/>
          </p:cNvPicPr>
          <p:nvPr/>
        </p:nvPicPr>
        <p:blipFill>
          <a:blip r:embed="rId51">
            <a:extLst>
              <a:ext uri="{96DAC541-7B7A-43D3-8B79-37D633B846F1}">
                <asvg:svgBlip xmlns:asvg="http://schemas.microsoft.com/office/drawing/2016/SVG/main" r:embed="rId53"/>
              </a:ext>
            </a:extLst>
          </a:blip>
          <a:stretch>
            <a:fillRect/>
          </a:stretch>
        </p:blipFill>
        <p:spPr>
          <a:xfrm>
            <a:off x="758328" y="12483997"/>
            <a:ext cx="1265103" cy="478688"/>
          </a:xfrm>
          <a:prstGeom prst="rect">
            <a:avLst/>
          </a:prstGeom>
        </p:spPr>
      </p:pic>
      <p:pic>
        <p:nvPicPr>
          <p:cNvPr id="9" name="Graphic 8">
            <a:extLst>
              <a:ext uri="{FF2B5EF4-FFF2-40B4-BE49-F238E27FC236}">
                <a16:creationId xmlns:a16="http://schemas.microsoft.com/office/drawing/2014/main" id="{A6E678AC-A5A0-4B8B-B473-0FD963208D2D}"/>
              </a:ext>
            </a:extLst>
          </p:cNvPr>
          <p:cNvPicPr>
            <a:picLocks noChangeAspect="1"/>
          </p:cNvPicPr>
          <p:nvPr userDrawn="1"/>
        </p:nvPicPr>
        <p:blipFill>
          <a:blip r:embed="rId51">
            <a:extLst>
              <a:ext uri="{96DAC541-7B7A-43D3-8B79-37D633B846F1}">
                <asvg:svgBlip xmlns:asvg="http://schemas.microsoft.com/office/drawing/2016/SVG/main" r:embed="rId53"/>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2424699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75" r:id="rId3"/>
    <p:sldLayoutId id="2147483747" r:id="rId4"/>
    <p:sldLayoutId id="2147483776" r:id="rId5"/>
    <p:sldLayoutId id="2147483748" r:id="rId6"/>
    <p:sldLayoutId id="2147483777" r:id="rId7"/>
    <p:sldLayoutId id="2147483749" r:id="rId8"/>
    <p:sldLayoutId id="2147483750" r:id="rId9"/>
    <p:sldLayoutId id="2147483751" r:id="rId10"/>
    <p:sldLayoutId id="2147483752" r:id="rId11"/>
    <p:sldLayoutId id="2147483774" r:id="rId12"/>
    <p:sldLayoutId id="2147483770" r:id="rId13"/>
    <p:sldLayoutId id="2147483771" r:id="rId14"/>
    <p:sldLayoutId id="2147483772" r:id="rId15"/>
    <p:sldLayoutId id="2147483753" r:id="rId16"/>
    <p:sldLayoutId id="2147483754" r:id="rId17"/>
    <p:sldLayoutId id="2147483755" r:id="rId18"/>
    <p:sldLayoutId id="2147483779"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73" r:id="rId32"/>
    <p:sldLayoutId id="2147483768" r:id="rId33"/>
    <p:sldLayoutId id="2147483769" r:id="rId34"/>
    <p:sldLayoutId id="2147483778" r:id="rId35"/>
    <p:sldLayoutId id="2147483782" r:id="rId36"/>
    <p:sldLayoutId id="2147483783" r:id="rId37"/>
    <p:sldLayoutId id="2147483784" r:id="rId38"/>
    <p:sldLayoutId id="2147483785" r:id="rId39"/>
    <p:sldLayoutId id="2147483787" r:id="rId40"/>
    <p:sldLayoutId id="2147483792" r:id="rId41"/>
    <p:sldLayoutId id="2147483793" r:id="rId42"/>
    <p:sldLayoutId id="2147483794" r:id="rId43"/>
    <p:sldLayoutId id="2147483795" r:id="rId44"/>
    <p:sldLayoutId id="2147483811" r:id="rId45"/>
    <p:sldLayoutId id="2147483812" r:id="rId46"/>
    <p:sldLayoutId id="2147483813" r:id="rId47"/>
    <p:sldLayoutId id="2147483814" r:id="rId48"/>
    <p:sldLayoutId id="2147483815" r:id="rId49"/>
  </p:sldLayoutIdLst>
  <p:hf hdr="0" dt="0"/>
  <p:txStyles>
    <p:titleStyle>
      <a:lvl1pPr algn="l" defTabSz="1828709" rtl="0" eaLnBrk="1" latinLnBrk="0" hangingPunct="1">
        <a:lnSpc>
          <a:spcPct val="100000"/>
        </a:lnSpc>
        <a:spcBef>
          <a:spcPct val="0"/>
        </a:spcBef>
        <a:buNone/>
        <a:defRPr sz="5200" b="1" i="0" kern="1200" spc="-30" baseline="0">
          <a:solidFill>
            <a:schemeClr val="tx1"/>
          </a:solidFill>
          <a:latin typeface="Helvetica Now Text" panose="020B0504030202020204" pitchFamily="34" charset="77"/>
          <a:ea typeface="+mj-ea"/>
          <a:cs typeface="+mj-cs"/>
        </a:defRPr>
      </a:lvl1pPr>
    </p:titleStyle>
    <p:body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userDrawn="1">
          <p15:clr>
            <a:srgbClr val="F26B43"/>
          </p15:clr>
        </p15:guide>
        <p15:guide id="104" pos="480" userDrawn="1">
          <p15:clr>
            <a:srgbClr val="F26B43"/>
          </p15:clr>
        </p15:guide>
        <p15:guide id="105" pos="959" userDrawn="1">
          <p15:clr>
            <a:srgbClr val="F26B43"/>
          </p15:clr>
        </p15:guide>
        <p15:guide id="106" pos="1439" userDrawn="1">
          <p15:clr>
            <a:srgbClr val="F26B43"/>
          </p15:clr>
        </p15:guide>
        <p15:guide id="107" pos="1917" userDrawn="1">
          <p15:clr>
            <a:srgbClr val="F26B43"/>
          </p15:clr>
        </p15:guide>
        <p15:guide id="108" pos="2398" userDrawn="1">
          <p15:clr>
            <a:srgbClr val="F26B43"/>
          </p15:clr>
        </p15:guide>
        <p15:guide id="109" pos="2877" userDrawn="1">
          <p15:clr>
            <a:srgbClr val="F26B43"/>
          </p15:clr>
        </p15:guide>
        <p15:guide id="110" pos="3358" userDrawn="1">
          <p15:clr>
            <a:srgbClr val="F26B43"/>
          </p15:clr>
        </p15:guide>
        <p15:guide id="111" pos="4317" userDrawn="1">
          <p15:clr>
            <a:srgbClr val="F26B43"/>
          </p15:clr>
        </p15:guide>
        <p15:guide id="112" pos="3839" userDrawn="1">
          <p15:clr>
            <a:srgbClr val="F26B43"/>
          </p15:clr>
        </p15:guide>
        <p15:guide id="113" pos="4798" userDrawn="1">
          <p15:clr>
            <a:srgbClr val="F26B43"/>
          </p15:clr>
        </p15:guide>
        <p15:guide id="114" pos="5279" userDrawn="1">
          <p15:clr>
            <a:srgbClr val="F26B43"/>
          </p15:clr>
        </p15:guide>
        <p15:guide id="115" pos="5757" userDrawn="1">
          <p15:clr>
            <a:srgbClr val="F26B43"/>
          </p15:clr>
        </p15:guide>
        <p15:guide id="116" pos="6238" userDrawn="1">
          <p15:clr>
            <a:srgbClr val="F26B43"/>
          </p15:clr>
        </p15:guide>
        <p15:guide id="117" pos="6719" userDrawn="1">
          <p15:clr>
            <a:srgbClr val="F26B43"/>
          </p15:clr>
        </p15:guide>
        <p15:guide id="118" pos="7197" userDrawn="1">
          <p15:clr>
            <a:srgbClr val="F26B43"/>
          </p15:clr>
        </p15:guide>
        <p15:guide id="119" pos="7678" userDrawn="1">
          <p15:clr>
            <a:srgbClr val="F26B43"/>
          </p15:clr>
        </p15:guide>
        <p15:guide id="120" pos="8159" userDrawn="1">
          <p15:clr>
            <a:srgbClr val="F26B43"/>
          </p15:clr>
        </p15:guide>
        <p15:guide id="121" pos="8637" userDrawn="1">
          <p15:clr>
            <a:srgbClr val="F26B43"/>
          </p15:clr>
        </p15:guide>
        <p15:guide id="122" pos="9118" userDrawn="1">
          <p15:clr>
            <a:srgbClr val="F26B43"/>
          </p15:clr>
        </p15:guide>
        <p15:guide id="123" pos="9599" userDrawn="1">
          <p15:clr>
            <a:srgbClr val="F26B43"/>
          </p15:clr>
        </p15:guide>
        <p15:guide id="124" pos="10077" userDrawn="1">
          <p15:clr>
            <a:srgbClr val="F26B43"/>
          </p15:clr>
        </p15:guide>
        <p15:guide id="125" pos="10558" userDrawn="1">
          <p15:clr>
            <a:srgbClr val="F26B43"/>
          </p15:clr>
        </p15:guide>
        <p15:guide id="126" pos="11037" userDrawn="1">
          <p15:clr>
            <a:srgbClr val="F26B43"/>
          </p15:clr>
        </p15:guide>
        <p15:guide id="127" pos="11517" userDrawn="1">
          <p15:clr>
            <a:srgbClr val="F26B43"/>
          </p15:clr>
        </p15:guide>
        <p15:guide id="128" pos="11998" userDrawn="1">
          <p15:clr>
            <a:srgbClr val="F26B43"/>
          </p15:clr>
        </p15:guide>
        <p15:guide id="129" pos="12479" userDrawn="1">
          <p15:clr>
            <a:srgbClr val="F26B43"/>
          </p15:clr>
        </p15:guide>
        <p15:guide id="130" pos="12957" userDrawn="1">
          <p15:clr>
            <a:srgbClr val="F26B43"/>
          </p15:clr>
        </p15:guide>
        <p15:guide id="131" pos="13438" userDrawn="1">
          <p15:clr>
            <a:srgbClr val="F26B43"/>
          </p15:clr>
        </p15:guide>
        <p15:guide id="132" pos="13919" userDrawn="1">
          <p15:clr>
            <a:srgbClr val="F26B43"/>
          </p15:clr>
        </p15:guide>
        <p15:guide id="133" pos="14397" userDrawn="1">
          <p15:clr>
            <a:srgbClr val="F26B43"/>
          </p15:clr>
        </p15:guide>
        <p15:guide id="134" pos="14878" userDrawn="1">
          <p15:clr>
            <a:srgbClr val="F26B43"/>
          </p15:clr>
        </p15:guide>
        <p15:guide id="135" orient="horz" pos="576" userDrawn="1">
          <p15:clr>
            <a:srgbClr val="F26B43"/>
          </p15:clr>
        </p15:guide>
        <p15:guide id="136" orient="horz" pos="8158" userDrawn="1">
          <p15:clr>
            <a:srgbClr val="F26B43"/>
          </p15:clr>
        </p15:guide>
        <p15:guide id="137" orient="horz" pos="1968" userDrawn="1">
          <p15:clr>
            <a:srgbClr val="F26B43"/>
          </p15:clr>
        </p15:guide>
        <p15:guide id="138" orient="horz" pos="1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hyperlink" Target="https://zillow.mediaroom.com/2024-07-31-Luxury-home-values-are-rising-faster-than-typical-homes-for-the-first-time-in-years" TargetMode="External"/><Relationship Id="rId3" Type="http://schemas.openxmlformats.org/officeDocument/2006/relationships/image" Target="../media/image60.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hyperlink" Target="https://www.redfin.com/news/million-dollar-homes-increasing/" TargetMode="External"/><Relationship Id="rId4" Type="http://schemas.openxmlformats.org/officeDocument/2006/relationships/image" Target="../media/image46.png"/><Relationship Id="rId9" Type="http://schemas.openxmlformats.org/officeDocument/2006/relationships/hyperlink" Target="https://www.redfin.com/news/q2-2024-luxury-report/"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yeonhousing.org/2024/11/residential-building-wages-grow-at-unprecedented-rate/" TargetMode="External"/><Relationship Id="rId3" Type="http://schemas.openxmlformats.org/officeDocument/2006/relationships/image" Target="../media/image61.jp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2.jpg"/><Relationship Id="rId7" Type="http://schemas.openxmlformats.org/officeDocument/2006/relationships/image" Target="../media/image47.png"/><Relationship Id="rId12" Type="http://schemas.openxmlformats.org/officeDocument/2006/relationships/hyperlink" Target="https://www.nahb.org/news-and-economics/press-releases/2024/07/costly-energy-codes-and-rent-caps-will-harm-housing-affordability-nahb-tells-congress"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6.png"/><Relationship Id="rId11" Type="http://schemas.openxmlformats.org/officeDocument/2006/relationships/hyperlink" Target="https://eyeonhousing.org/2024/08/single-family-build-time-continues-to-trend-upward-for-2023/" TargetMode="External"/><Relationship Id="rId5" Type="http://schemas.openxmlformats.org/officeDocument/2006/relationships/image" Target="../media/image64.png"/><Relationship Id="rId10" Type="http://schemas.openxmlformats.org/officeDocument/2006/relationships/hyperlink" Target="ttps://www.nahb.org/advocacy/top-priorities/material-costs" TargetMode="External"/><Relationship Id="rId4" Type="http://schemas.openxmlformats.org/officeDocument/2006/relationships/image" Target="../media/image63.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18/10/relationships/comments" Target="../comments/modernComment_139_0.xml"/><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69.svg"/><Relationship Id="rId11" Type="http://schemas.openxmlformats.org/officeDocument/2006/relationships/hyperlink" Target="https://www.latimes.com/business/story/2025-01-16/trumps-tariff-plans-add-to-worries-of-rising-rebuilding-costs-in-wake-of-fires-lumber-prices" TargetMode="External"/><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78.jp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18.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3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2.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hyperlink" Target="mailto:jason.ott@aon.com" TargetMode="Externa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hyperlink" Target="mailto:Tim.weyerich@aon.com" TargetMode="Externa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C_9B0B69C1.xml"/><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hyperlink" Target="https://www.ncei.noaa.gov/access/billions/" TargetMode="External"/><Relationship Id="rId3" Type="http://schemas.openxmlformats.org/officeDocument/2006/relationships/image" Target="../media/image9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https://www.doi.org/10.25921/stkw-7w73"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esilience.iii.org/disasters/floods/#3.5/38.88/-98" TargetMode="External"/><Relationship Id="rId3" Type="http://schemas.openxmlformats.org/officeDocument/2006/relationships/image" Target="../media/image96.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https://disasterphilanthropy.org/disasters/2024-us-flood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3.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2.jp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4E9038-0C3B-2DCB-55B4-62CB7769DD66}"/>
              </a:ext>
            </a:extLst>
          </p:cNvPr>
          <p:cNvSpPr/>
          <p:nvPr/>
        </p:nvSpPr>
        <p:spPr>
          <a:xfrm>
            <a:off x="0" y="0"/>
            <a:ext cx="8375363" cy="13883951"/>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IN" sz="3000" b="0" i="0" u="none" strike="noStrike" kern="1200" cap="none" spc="0" normalizeH="0" baseline="0" noProof="0" dirty="0">
              <a:ln>
                <a:noFill/>
              </a:ln>
              <a:solidFill>
                <a:srgbClr val="5D6D78"/>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249C239-87B9-4479-8396-4976FC11CEFA}"/>
              </a:ext>
            </a:extLst>
          </p:cNvPr>
          <p:cNvSpPr/>
          <p:nvPr/>
        </p:nvSpPr>
        <p:spPr>
          <a:xfrm>
            <a:off x="9879496" y="1"/>
            <a:ext cx="1450291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D6D78"/>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80F60DB1-D42C-A1C8-FF81-86BEA948F430}"/>
              </a:ext>
            </a:extLst>
          </p:cNvPr>
          <p:cNvPicPr>
            <a:picLocks noGrp="1" noChangeAspect="1"/>
          </p:cNvPicPr>
          <p:nvPr>
            <p:ph type="pic" sz="quarter" idx="13"/>
            <p:custDataLst>
              <p:tags r:id="rId1"/>
            </p:custDataLst>
          </p:nvPr>
        </p:nvPicPr>
        <p:blipFill>
          <a:blip r:embed="rId4" cstate="email">
            <a:extLst>
              <a:ext uri="{28A0092B-C50C-407E-A947-70E740481C1C}">
                <a14:useLocalDpi xmlns:a14="http://schemas.microsoft.com/office/drawing/2010/main"/>
              </a:ext>
            </a:extLst>
          </a:blip>
          <a:srcRect/>
          <a:stretch/>
        </p:blipFill>
        <p:spPr/>
      </p:pic>
      <p:sp>
        <p:nvSpPr>
          <p:cNvPr id="2" name="Footer Placeholder 4">
            <a:extLst>
              <a:ext uri="{FF2B5EF4-FFF2-40B4-BE49-F238E27FC236}">
                <a16:creationId xmlns:a16="http://schemas.microsoft.com/office/drawing/2014/main" id="{DC11E4BF-BFF1-4BB2-1F4C-5029E76E4BAD}"/>
              </a:ext>
            </a:extLst>
          </p:cNvPr>
          <p:cNvSpPr>
            <a:spLocks noGrp="1"/>
          </p:cNvSpPr>
          <p:nvPr>
            <p:ph type="ftr" sz="quarter" idx="3"/>
          </p:nvPr>
        </p:nvSpPr>
        <p:spPr>
          <a:xfrm>
            <a:off x="732916" y="12554568"/>
            <a:ext cx="7642447" cy="730250"/>
          </a:xfrm>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Proprietary and Confidential</a:t>
            </a:r>
            <a:endParaRPr kumimoji="0" lang="en-GB" sz="8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pic>
        <p:nvPicPr>
          <p:cNvPr id="5" name="Graphic 4">
            <a:extLst>
              <a:ext uri="{FF2B5EF4-FFF2-40B4-BE49-F238E27FC236}">
                <a16:creationId xmlns:a16="http://schemas.microsoft.com/office/drawing/2014/main" id="{451E0182-F6EE-720E-D629-ABF2A04A79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000" y="761999"/>
            <a:ext cx="1522235" cy="575981"/>
          </a:xfrm>
          <a:prstGeom prst="rect">
            <a:avLst/>
          </a:prstGeom>
        </p:spPr>
      </p:pic>
      <p:sp>
        <p:nvSpPr>
          <p:cNvPr id="9" name="Text Placeholder 8">
            <a:extLst>
              <a:ext uri="{FF2B5EF4-FFF2-40B4-BE49-F238E27FC236}">
                <a16:creationId xmlns:a16="http://schemas.microsoft.com/office/drawing/2014/main" id="{A49CA812-6286-CD5E-D0AC-1D5ECB152BA7}"/>
              </a:ext>
            </a:extLst>
          </p:cNvPr>
          <p:cNvSpPr>
            <a:spLocks noGrp="1"/>
          </p:cNvSpPr>
          <p:nvPr>
            <p:ph type="body" sz="quarter" idx="16"/>
          </p:nvPr>
        </p:nvSpPr>
        <p:spPr>
          <a:xfrm>
            <a:off x="732916" y="3124201"/>
            <a:ext cx="6883910" cy="5494506"/>
          </a:xfrm>
        </p:spPr>
        <p:txBody>
          <a:body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kumimoji="0" lang="en-IN" sz="3600" b="0" i="0" u="none" strike="noStrike" kern="1200" cap="none" spc="-15" normalizeH="0" baseline="0" noProof="0" dirty="0">
                <a:ln>
                  <a:noFill/>
                </a:ln>
                <a:solidFill>
                  <a:srgbClr val="FFFFFF"/>
                </a:solidFill>
                <a:effectLst/>
                <a:uLnTx/>
                <a:uFillTx/>
                <a:latin typeface="Helvetica Now Text"/>
                <a:ea typeface="+mn-ea"/>
                <a:cs typeface="Helvetica Now Text"/>
              </a:rPr>
              <a:t>Aon</a:t>
            </a:r>
            <a:r>
              <a:rPr kumimoji="0" lang="en-IN" sz="3600" b="0" i="0" u="none" strike="noStrike" kern="1200" cap="none" spc="-85" normalizeH="0" baseline="0" noProof="0" dirty="0">
                <a:ln>
                  <a:noFill/>
                </a:ln>
                <a:solidFill>
                  <a:srgbClr val="FFFFFF"/>
                </a:solidFill>
                <a:effectLst/>
                <a:uLnTx/>
                <a:uFillTx/>
                <a:latin typeface="Helvetica Now Text"/>
                <a:ea typeface="+mn-ea"/>
                <a:cs typeface="Helvetica Now Text"/>
              </a:rPr>
              <a:t> </a:t>
            </a:r>
            <a:r>
              <a:rPr kumimoji="0" lang="en-IN" sz="3600" b="0" i="0" u="none" strike="noStrike" kern="1200" cap="none" spc="5" normalizeH="0" baseline="0" noProof="0" dirty="0">
                <a:ln>
                  <a:noFill/>
                </a:ln>
                <a:solidFill>
                  <a:srgbClr val="FFFFFF"/>
                </a:solidFill>
                <a:effectLst/>
                <a:uLnTx/>
                <a:uFillTx/>
                <a:latin typeface="Helvetica Now Text"/>
                <a:ea typeface="+mn-ea"/>
                <a:cs typeface="Helvetica Now Text"/>
              </a:rPr>
              <a:t>Private</a:t>
            </a:r>
            <a:r>
              <a:rPr kumimoji="0" lang="en-IN" sz="3600" b="0" i="0" u="none" strike="noStrike" kern="1200" cap="none" spc="0" normalizeH="0" baseline="0" noProof="0" dirty="0">
                <a:ln>
                  <a:noFill/>
                </a:ln>
                <a:solidFill>
                  <a:srgbClr val="FFFFFF"/>
                </a:solidFill>
                <a:effectLst/>
                <a:uLnTx/>
                <a:uFillTx/>
                <a:latin typeface="Helvetica Now Text"/>
                <a:ea typeface="+mn-ea"/>
                <a:cs typeface="Helvetica Now Text"/>
              </a:rPr>
              <a:t> </a:t>
            </a:r>
            <a:r>
              <a:rPr kumimoji="0" lang="en-IN" sz="3600" b="0" i="0" u="none" strike="noStrike" kern="1200" cap="none" spc="10" normalizeH="0" baseline="0" noProof="0" dirty="0">
                <a:ln>
                  <a:noFill/>
                </a:ln>
                <a:solidFill>
                  <a:srgbClr val="FFFFFF"/>
                </a:solidFill>
                <a:effectLst/>
                <a:uLnTx/>
                <a:uFillTx/>
                <a:latin typeface="Helvetica Now Text"/>
                <a:ea typeface="+mn-ea"/>
                <a:cs typeface="Helvetica Now Text"/>
              </a:rPr>
              <a:t>Risk</a:t>
            </a:r>
            <a:r>
              <a:rPr kumimoji="0" lang="en-IN" sz="3600" b="0" i="0" u="none" strike="noStrike" kern="1200" cap="none" spc="-120" normalizeH="0" baseline="0" noProof="0" dirty="0">
                <a:ln>
                  <a:noFill/>
                </a:ln>
                <a:solidFill>
                  <a:srgbClr val="FFFFFF"/>
                </a:solidFill>
                <a:effectLst/>
                <a:uLnTx/>
                <a:uFillTx/>
                <a:latin typeface="Helvetica Now Text"/>
                <a:ea typeface="+mn-ea"/>
                <a:cs typeface="Helvetica Now Text"/>
              </a:rPr>
              <a:t> </a:t>
            </a:r>
            <a:r>
              <a:rPr kumimoji="0" lang="en-IN" sz="3600" b="0" i="0" u="none" strike="noStrike" kern="1200" cap="none" spc="-5" normalizeH="0" baseline="0" noProof="0" dirty="0">
                <a:ln>
                  <a:noFill/>
                </a:ln>
                <a:solidFill>
                  <a:srgbClr val="FFFFFF"/>
                </a:solidFill>
                <a:effectLst/>
                <a:uLnTx/>
                <a:uFillTx/>
                <a:latin typeface="Helvetica Now Text"/>
                <a:ea typeface="+mn-ea"/>
                <a:cs typeface="Helvetica Now Text"/>
              </a:rPr>
              <a:t>Management</a:t>
            </a:r>
            <a:endParaRPr kumimoji="0" lang="en-IN" sz="3600" b="0" i="0" u="none" strike="noStrike" kern="1200" cap="none" spc="0" normalizeH="0" baseline="0" noProof="0" dirty="0">
              <a:ln>
                <a:noFill/>
              </a:ln>
              <a:solidFill>
                <a:srgbClr val="FFFFFF"/>
              </a:solidFill>
              <a:effectLst/>
              <a:uLnTx/>
              <a:uFillTx/>
              <a:latin typeface="Helvetica Now Text"/>
              <a:ea typeface="+mn-ea"/>
              <a:cs typeface="Helvetica Now Text"/>
            </a:endParaRPr>
          </a:p>
          <a:p>
            <a:pPr marL="0" marR="5080" lvl="0" indent="0" algn="l" defTabSz="1828709" rtl="0" eaLnBrk="1" fontAlgn="auto" latinLnBrk="0" hangingPunct="1">
              <a:lnSpc>
                <a:spcPct val="100000"/>
              </a:lnSpc>
              <a:spcBef>
                <a:spcPts val="3600"/>
              </a:spcBef>
              <a:spcAft>
                <a:spcPts val="1400"/>
              </a:spcAft>
              <a:buClrTx/>
              <a:buSzTx/>
              <a:buFont typeface="Arial" panose="020B0604020202020204" pitchFamily="34" charset="0"/>
              <a:buNone/>
              <a:tabLst/>
              <a:defRPr/>
            </a:pPr>
            <a:r>
              <a:rPr kumimoji="0" lang="en-IN" sz="6000" b="0" i="0" u="none" strike="noStrike" kern="1200" cap="none" spc="0" normalizeH="0" baseline="0" noProof="0" dirty="0">
                <a:ln>
                  <a:noFill/>
                </a:ln>
                <a:solidFill>
                  <a:srgbClr val="FFFFFF"/>
                </a:solidFill>
                <a:effectLst/>
                <a:uLnTx/>
                <a:uFillTx/>
                <a:latin typeface="Helvetica Now Text"/>
                <a:ea typeface="+mn-ea"/>
                <a:cs typeface="Helvetica Now Text"/>
              </a:rPr>
              <a:t>Exceptional</a:t>
            </a:r>
            <a:r>
              <a:rPr kumimoji="0" lang="en-IN" sz="6000" b="1" i="0" u="none" strike="noStrike" kern="1200" cap="none" spc="-130" normalizeH="0" baseline="0" noProof="0" dirty="0">
                <a:ln>
                  <a:noFill/>
                </a:ln>
                <a:solidFill>
                  <a:srgbClr val="FFFFFF"/>
                </a:solidFill>
                <a:effectLst/>
                <a:uLnTx/>
                <a:uFillTx/>
                <a:latin typeface="Helvetica Now Text"/>
                <a:ea typeface="+mn-ea"/>
                <a:cs typeface="Helvetica Now Text"/>
              </a:rPr>
              <a:t> </a:t>
            </a:r>
            <a:r>
              <a:rPr kumimoji="0" lang="en-IN" sz="6600" b="1" i="0" u="none" strike="noStrike" kern="1200" cap="none" spc="-10" normalizeH="0" baseline="0" noProof="0" dirty="0">
                <a:ln>
                  <a:noFill/>
                </a:ln>
                <a:solidFill>
                  <a:srgbClr val="FFFFFF"/>
                </a:solidFill>
                <a:effectLst/>
                <a:uLnTx/>
                <a:uFillTx/>
                <a:latin typeface="Helvetica Now Text"/>
                <a:ea typeface="+mn-ea"/>
                <a:cs typeface="Helvetica Now Text"/>
              </a:rPr>
              <a:t>strategies</a:t>
            </a:r>
            <a:r>
              <a:rPr kumimoji="0" lang="en-IN" sz="6000" b="1" i="0" u="none" strike="noStrike" kern="1200" cap="none" spc="-10" normalizeH="0" baseline="0" noProof="0" dirty="0">
                <a:ln>
                  <a:noFill/>
                </a:ln>
                <a:solidFill>
                  <a:srgbClr val="FFFFFF"/>
                </a:solidFill>
                <a:effectLst/>
                <a:uLnTx/>
                <a:uFillTx/>
                <a:latin typeface="Helvetica Now Text"/>
                <a:ea typeface="+mn-ea"/>
                <a:cs typeface="Helvetica Now Text"/>
              </a:rPr>
              <a:t> </a:t>
            </a:r>
            <a:r>
              <a:rPr kumimoji="0" lang="en-IN" sz="6000" b="1" i="0" u="none" strike="noStrike" kern="1200" cap="none" spc="-1325" normalizeH="0" baseline="0" noProof="0" dirty="0">
                <a:ln>
                  <a:noFill/>
                </a:ln>
                <a:solidFill>
                  <a:srgbClr val="FFFFFF"/>
                </a:solidFill>
                <a:effectLst/>
                <a:uLnTx/>
                <a:uFillTx/>
                <a:latin typeface="Helvetica Now Text"/>
                <a:ea typeface="+mn-ea"/>
                <a:cs typeface="Helvetica Now Text"/>
              </a:rPr>
              <a:t> </a:t>
            </a:r>
            <a:r>
              <a:rPr kumimoji="0" lang="en-IN" sz="6000" b="0" i="0" u="none" strike="noStrike" kern="1200" cap="none" spc="0" normalizeH="0" baseline="0" noProof="0" dirty="0">
                <a:ln>
                  <a:noFill/>
                </a:ln>
                <a:solidFill>
                  <a:srgbClr val="FFFFFF"/>
                </a:solidFill>
                <a:effectLst/>
                <a:uLnTx/>
                <a:uFillTx/>
                <a:latin typeface="Helvetica Now Text"/>
                <a:ea typeface="+mn-ea"/>
                <a:cs typeface="Helvetica Now Text"/>
              </a:rPr>
              <a:t>for</a:t>
            </a:r>
            <a:r>
              <a:rPr kumimoji="0" lang="en-IN" sz="6000" b="0" i="0" u="none" strike="noStrike" kern="1200" cap="none" spc="5" normalizeH="0" baseline="0" noProof="0" dirty="0">
                <a:ln>
                  <a:noFill/>
                </a:ln>
                <a:solidFill>
                  <a:srgbClr val="FFFFFF"/>
                </a:solidFill>
                <a:effectLst/>
                <a:uLnTx/>
                <a:uFillTx/>
                <a:latin typeface="Helvetica Now Text"/>
                <a:ea typeface="+mn-ea"/>
                <a:cs typeface="Helvetica Now Text"/>
              </a:rPr>
              <a:t> </a:t>
            </a:r>
            <a:r>
              <a:rPr kumimoji="0" lang="en-IN" sz="6000" b="0" i="0" u="none" strike="noStrike" kern="1200" cap="none" spc="-5" normalizeH="0" baseline="0" noProof="0" dirty="0">
                <a:ln>
                  <a:noFill/>
                </a:ln>
                <a:solidFill>
                  <a:srgbClr val="FFFFFF"/>
                </a:solidFill>
                <a:effectLst/>
                <a:uLnTx/>
                <a:uFillTx/>
                <a:latin typeface="Helvetica Now Text"/>
                <a:ea typeface="+mn-ea"/>
                <a:cs typeface="Helvetica Now Text"/>
              </a:rPr>
              <a:t>exceptional </a:t>
            </a:r>
            <a:r>
              <a:rPr kumimoji="0" lang="en-IN" sz="6000" b="0" i="0" u="none" strike="noStrike" kern="1200" cap="none" spc="0" normalizeH="0" baseline="0" noProof="0" dirty="0">
                <a:ln>
                  <a:noFill/>
                </a:ln>
                <a:solidFill>
                  <a:srgbClr val="FFFFFF"/>
                </a:solidFill>
                <a:effectLst/>
                <a:uLnTx/>
                <a:uFillTx/>
                <a:latin typeface="Helvetica Now Text"/>
                <a:ea typeface="+mn-ea"/>
                <a:cs typeface="Helvetica Now Text"/>
              </a:rPr>
              <a:t> </a:t>
            </a:r>
            <a:r>
              <a:rPr kumimoji="0" lang="en-IN" sz="6600" b="1" i="0" u="none" strike="noStrike" kern="1200" cap="none" spc="0" normalizeH="0" baseline="0" noProof="0" dirty="0">
                <a:ln>
                  <a:noFill/>
                </a:ln>
                <a:solidFill>
                  <a:srgbClr val="FFFFFF"/>
                </a:solidFill>
                <a:effectLst/>
                <a:uLnTx/>
                <a:uFillTx/>
                <a:latin typeface="Helvetica Now Text"/>
                <a:ea typeface="+mn-ea"/>
                <a:cs typeface="Helvetica Now Text"/>
              </a:rPr>
              <a:t>achievements</a:t>
            </a:r>
            <a:endParaRPr kumimoji="0" lang="en-IN" sz="6000" b="1" i="0" u="none" strike="noStrike" kern="1200" cap="none" spc="0" normalizeH="0" baseline="0" noProof="0" dirty="0">
              <a:ln>
                <a:noFill/>
              </a:ln>
              <a:solidFill>
                <a:srgbClr val="FFFFFF"/>
              </a:solidFill>
              <a:effectLst/>
              <a:uLnTx/>
              <a:uFillTx/>
              <a:latin typeface="Helvetica Now Text"/>
              <a:ea typeface="+mn-ea"/>
              <a:cs typeface="Helvetica Now Text"/>
            </a:endParaRPr>
          </a:p>
          <a:p>
            <a:endParaRPr lang="en-US" dirty="0"/>
          </a:p>
        </p:txBody>
      </p:sp>
      <p:sp>
        <p:nvSpPr>
          <p:cNvPr id="10" name="TextBox 9">
            <a:extLst>
              <a:ext uri="{FF2B5EF4-FFF2-40B4-BE49-F238E27FC236}">
                <a16:creationId xmlns:a16="http://schemas.microsoft.com/office/drawing/2014/main" id="{EA5412D5-4041-2199-0C74-972DC09BBC7E}"/>
              </a:ext>
            </a:extLst>
          </p:cNvPr>
          <p:cNvSpPr txBox="1"/>
          <p:nvPr/>
        </p:nvSpPr>
        <p:spPr>
          <a:xfrm>
            <a:off x="564204" y="10233498"/>
            <a:ext cx="7052622" cy="1264596"/>
          </a:xfrm>
          <a:prstGeom prst="rect">
            <a:avLst/>
          </a:prstGeom>
          <a:noFill/>
        </p:spPr>
        <p:txBody>
          <a:bodyPr wrap="square" lIns="0" tIns="0" rIns="0" bIns="0" rtlCol="0">
            <a:noAutofit/>
          </a:bodyPr>
          <a:lstStyle/>
          <a:p>
            <a:pPr marL="0" algn="l">
              <a:lnSpc>
                <a:spcPct val="117000"/>
              </a:lnSpc>
              <a:spcAft>
                <a:spcPts val="1000"/>
              </a:spcAft>
            </a:pPr>
            <a:r>
              <a:rPr lang="en-US" sz="2800" dirty="0">
                <a:solidFill>
                  <a:schemeClr val="bg1"/>
                </a:solidFill>
              </a:rPr>
              <a:t>Presentation to RIMS</a:t>
            </a:r>
          </a:p>
        </p:txBody>
      </p:sp>
    </p:spTree>
    <p:extLst>
      <p:ext uri="{BB962C8B-B14F-4D97-AF65-F5344CB8AC3E}">
        <p14:creationId xmlns:p14="http://schemas.microsoft.com/office/powerpoint/2010/main" val="73370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389D-24D9-0D4F-A1F7-126CC7BCA96F}"/>
            </a:ext>
          </a:extLst>
        </p:cNvPr>
        <p:cNvGrpSpPr/>
        <p:nvPr/>
      </p:nvGrpSpPr>
      <p:grpSpPr>
        <a:xfrm>
          <a:off x="0" y="0"/>
          <a:ext cx="0" cy="0"/>
          <a:chOff x="0" y="0"/>
          <a:chExt cx="0" cy="0"/>
        </a:xfrm>
      </p:grpSpPr>
      <p:pic>
        <p:nvPicPr>
          <p:cNvPr id="19" name="Picture 18" descr="A forest with trees and bushes&#10;&#10;AI-generated content may be incorrect.">
            <a:extLst>
              <a:ext uri="{FF2B5EF4-FFF2-40B4-BE49-F238E27FC236}">
                <a16:creationId xmlns:a16="http://schemas.microsoft.com/office/drawing/2014/main" id="{616473FE-6C3D-83B0-F374-D2A0BB73472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666413" y="0"/>
            <a:ext cx="13711237" cy="13716000"/>
          </a:xfrm>
          <a:prstGeom prst="rect">
            <a:avLst/>
          </a:prstGeom>
        </p:spPr>
      </p:pic>
      <p:sp>
        <p:nvSpPr>
          <p:cNvPr id="10" name="Title 9">
            <a:extLst>
              <a:ext uri="{FF2B5EF4-FFF2-40B4-BE49-F238E27FC236}">
                <a16:creationId xmlns:a16="http://schemas.microsoft.com/office/drawing/2014/main" id="{E7ADEADF-574E-C968-2EE4-AF9CE3C2A871}"/>
              </a:ext>
            </a:extLst>
          </p:cNvPr>
          <p:cNvSpPr>
            <a:spLocks noGrp="1"/>
          </p:cNvSpPr>
          <p:nvPr>
            <p:ph type="title"/>
          </p:nvPr>
        </p:nvSpPr>
        <p:spPr>
          <a:xfrm>
            <a:off x="2284413" y="936384"/>
            <a:ext cx="7618412" cy="800219"/>
          </a:xfrm>
        </p:spPr>
        <p:txBody>
          <a:bodyPr/>
          <a:lstStyle/>
          <a:p>
            <a:pPr marR="0"/>
            <a:r>
              <a:rPr lang="en-IN" dirty="0"/>
              <a:t>Lack of Adequate Liability Coverage</a:t>
            </a:r>
            <a:endParaRPr lang="en-US" dirty="0"/>
          </a:p>
        </p:txBody>
      </p:sp>
      <p:sp>
        <p:nvSpPr>
          <p:cNvPr id="11" name="Rectangle 10">
            <a:extLst>
              <a:ext uri="{FF2B5EF4-FFF2-40B4-BE49-F238E27FC236}">
                <a16:creationId xmlns:a16="http://schemas.microsoft.com/office/drawing/2014/main" id="{D66ACEF6-F4F7-EAC1-C6DB-ED702C907F25}"/>
              </a:ext>
            </a:extLst>
          </p:cNvPr>
          <p:cNvSpPr/>
          <p:nvPr/>
        </p:nvSpPr>
        <p:spPr>
          <a:xfrm>
            <a:off x="2284414" y="3124200"/>
            <a:ext cx="7618412" cy="14532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2" name="TextBox 11">
            <a:extLst>
              <a:ext uri="{FF2B5EF4-FFF2-40B4-BE49-F238E27FC236}">
                <a16:creationId xmlns:a16="http://schemas.microsoft.com/office/drawing/2014/main" id="{FF2D886C-D862-1BF8-2286-8075E4228CC0}"/>
              </a:ext>
            </a:extLst>
          </p:cNvPr>
          <p:cNvSpPr txBox="1"/>
          <p:nvPr/>
        </p:nvSpPr>
        <p:spPr>
          <a:xfrm>
            <a:off x="3043238" y="3394525"/>
            <a:ext cx="6859587" cy="886205"/>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Individuals often overlook liability coverage in their homeowner’s insurance policies.</a:t>
            </a:r>
          </a:p>
        </p:txBody>
      </p:sp>
      <p:sp>
        <p:nvSpPr>
          <p:cNvPr id="13" name="Rectangle 12">
            <a:extLst>
              <a:ext uri="{FF2B5EF4-FFF2-40B4-BE49-F238E27FC236}">
                <a16:creationId xmlns:a16="http://schemas.microsoft.com/office/drawing/2014/main" id="{C950C503-B7C4-C9B6-C44C-5CBC3864E1FE}"/>
              </a:ext>
            </a:extLst>
          </p:cNvPr>
          <p:cNvSpPr/>
          <p:nvPr/>
        </p:nvSpPr>
        <p:spPr>
          <a:xfrm>
            <a:off x="2284414" y="4896001"/>
            <a:ext cx="7618412" cy="2348861"/>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4" name="TextBox 13">
            <a:extLst>
              <a:ext uri="{FF2B5EF4-FFF2-40B4-BE49-F238E27FC236}">
                <a16:creationId xmlns:a16="http://schemas.microsoft.com/office/drawing/2014/main" id="{83ADBFD9-A272-08B4-35C1-F1D224311E64}"/>
              </a:ext>
            </a:extLst>
          </p:cNvPr>
          <p:cNvSpPr txBox="1"/>
          <p:nvPr/>
        </p:nvSpPr>
        <p:spPr>
          <a:xfrm>
            <a:off x="3043239" y="5237251"/>
            <a:ext cx="6096000" cy="1698735"/>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In the aftermath of wildfires, claims can arise from injuries sustained on properties affected by fires or from smoke damage affecting neighbouring properties.</a:t>
            </a:r>
          </a:p>
        </p:txBody>
      </p:sp>
      <p:sp>
        <p:nvSpPr>
          <p:cNvPr id="15" name="Rectangle 14">
            <a:extLst>
              <a:ext uri="{FF2B5EF4-FFF2-40B4-BE49-F238E27FC236}">
                <a16:creationId xmlns:a16="http://schemas.microsoft.com/office/drawing/2014/main" id="{0E61ABDF-083D-4DD9-C9AD-CB4823380AA9}"/>
              </a:ext>
            </a:extLst>
          </p:cNvPr>
          <p:cNvSpPr/>
          <p:nvPr/>
        </p:nvSpPr>
        <p:spPr>
          <a:xfrm>
            <a:off x="2284414" y="7563389"/>
            <a:ext cx="7618412" cy="17473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6" name="TextBox 15">
            <a:extLst>
              <a:ext uri="{FF2B5EF4-FFF2-40B4-BE49-F238E27FC236}">
                <a16:creationId xmlns:a16="http://schemas.microsoft.com/office/drawing/2014/main" id="{94EAB288-C068-8EE4-9B6A-30BC8197B8B0}"/>
              </a:ext>
            </a:extLst>
          </p:cNvPr>
          <p:cNvSpPr txBox="1"/>
          <p:nvPr/>
        </p:nvSpPr>
        <p:spPr>
          <a:xfrm>
            <a:off x="3043238" y="7790817"/>
            <a:ext cx="6096001" cy="1292470"/>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Insufficient liability coverage can leave policyholders vulnerable to lawsuits and significant out-of-pocket expenses.</a:t>
            </a:r>
          </a:p>
        </p:txBody>
      </p:sp>
      <p:sp>
        <p:nvSpPr>
          <p:cNvPr id="22" name="Rectangle 21">
            <a:extLst>
              <a:ext uri="{FF2B5EF4-FFF2-40B4-BE49-F238E27FC236}">
                <a16:creationId xmlns:a16="http://schemas.microsoft.com/office/drawing/2014/main" id="{4CF580AC-C4CD-04F6-EC23-690EA79821A6}"/>
              </a:ext>
            </a:extLst>
          </p:cNvPr>
          <p:cNvSpPr/>
          <p:nvPr>
            <p:custDataLst>
              <p:tags r:id="rId1"/>
            </p:custDataLst>
          </p:nvPr>
        </p:nvSpPr>
        <p:spPr>
          <a:xfrm>
            <a:off x="10666413" y="0"/>
            <a:ext cx="3092304" cy="13729045"/>
          </a:xfrm>
          <a:prstGeom prst="rect">
            <a:avLst/>
          </a:prstGeom>
          <a:solidFill>
            <a:srgbClr val="EEF6F7">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23" name="Slide Number Placeholder 5">
            <a:extLst>
              <a:ext uri="{FF2B5EF4-FFF2-40B4-BE49-F238E27FC236}">
                <a16:creationId xmlns:a16="http://schemas.microsoft.com/office/drawing/2014/main" id="{7CF92907-7252-5A17-0528-18A354CB5DD8}"/>
              </a:ext>
            </a:extLst>
          </p:cNvPr>
          <p:cNvSpPr txBox="1">
            <a:spLocks/>
          </p:cNvSpPr>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solidFill>
                  <a:schemeClr val="bg1"/>
                </a:solidFill>
              </a:rPr>
              <a:pPr/>
              <a:t>10</a:t>
            </a:fld>
            <a:endParaRPr lang="en-GB" dirty="0">
              <a:solidFill>
                <a:schemeClr val="bg1"/>
              </a:solidFill>
            </a:endParaRPr>
          </a:p>
        </p:txBody>
      </p:sp>
      <p:sp>
        <p:nvSpPr>
          <p:cNvPr id="25" name="Footer Placeholder 3">
            <a:extLst>
              <a:ext uri="{FF2B5EF4-FFF2-40B4-BE49-F238E27FC236}">
                <a16:creationId xmlns:a16="http://schemas.microsoft.com/office/drawing/2014/main" id="{AE0142B9-4B28-4935-BAA8-FE5D5A8E78A6}"/>
              </a:ext>
            </a:extLst>
          </p:cNvPr>
          <p:cNvSpPr txBox="1">
            <a:spLocks/>
          </p:cNvSpPr>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dirty="0">
                <a:solidFill>
                  <a:schemeClr val="bg1"/>
                </a:solidFill>
              </a:rPr>
              <a:t>Aon Private Risk Management | Proprietary &amp; Confidential</a:t>
            </a:r>
          </a:p>
          <a:p>
            <a:endParaRPr lang="en-GB" dirty="0">
              <a:solidFill>
                <a:schemeClr val="bg1"/>
              </a:solidFill>
            </a:endParaRPr>
          </a:p>
        </p:txBody>
      </p:sp>
    </p:spTree>
    <p:extLst>
      <p:ext uri="{BB962C8B-B14F-4D97-AF65-F5344CB8AC3E}">
        <p14:creationId xmlns:p14="http://schemas.microsoft.com/office/powerpoint/2010/main" val="132185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B016-A2B3-6742-08F9-B37EAC0EF0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8E6F17-4461-28C4-B941-91B8498BC7FC}"/>
              </a:ext>
            </a:extLst>
          </p:cNvPr>
          <p:cNvSpPr>
            <a:spLocks noGrp="1"/>
          </p:cNvSpPr>
          <p:nvPr>
            <p:ph type="title"/>
          </p:nvPr>
        </p:nvSpPr>
        <p:spPr>
          <a:xfrm>
            <a:off x="2284413" y="936384"/>
            <a:ext cx="7618412" cy="800219"/>
          </a:xfrm>
        </p:spPr>
        <p:txBody>
          <a:bodyPr/>
          <a:lstStyle/>
          <a:p>
            <a:r>
              <a:rPr lang="en-IN" dirty="0"/>
              <a:t>Delayed Claims Processing / Access to Rebuild</a:t>
            </a:r>
            <a:endParaRPr lang="en-US" dirty="0"/>
          </a:p>
        </p:txBody>
      </p:sp>
      <p:sp>
        <p:nvSpPr>
          <p:cNvPr id="4" name="Rectangle 3">
            <a:extLst>
              <a:ext uri="{FF2B5EF4-FFF2-40B4-BE49-F238E27FC236}">
                <a16:creationId xmlns:a16="http://schemas.microsoft.com/office/drawing/2014/main" id="{602B9F18-6154-0A25-EE7D-4141761F72EA}"/>
              </a:ext>
            </a:extLst>
          </p:cNvPr>
          <p:cNvSpPr txBox="1">
            <a:spLocks noChangeArrowheads="1"/>
          </p:cNvSpPr>
          <p:nvPr>
            <p:custDataLst>
              <p:tags r:id="rId1"/>
            </p:custDataLst>
          </p:nvPr>
        </p:nvSpPr>
        <p:spPr bwMode="auto">
          <a:xfrm>
            <a:off x="2284414" y="4132385"/>
            <a:ext cx="7618412" cy="315936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8600" indent="-228600" algn="l" rtl="0" eaLnBrk="0" fontAlgn="base" hangingPunct="0">
              <a:spcBef>
                <a:spcPct val="25000"/>
              </a:spcBef>
              <a:spcAft>
                <a:spcPct val="0"/>
              </a:spcAft>
              <a:buClr>
                <a:schemeClr val="tx1"/>
              </a:buClr>
              <a:buFont typeface="Wingdings" pitchFamily="2" charset="2"/>
              <a:buChar char="§"/>
              <a:defRPr sz="1400">
                <a:solidFill>
                  <a:schemeClr val="tx1"/>
                </a:solidFill>
                <a:latin typeface="+mn-lt"/>
                <a:ea typeface="+mn-ea"/>
                <a:cs typeface="ＭＳ Ｐゴシック"/>
              </a:defRPr>
            </a:lvl1pPr>
            <a:lvl2pPr marL="571500" indent="-228600" algn="l" rtl="0" eaLnBrk="0" fontAlgn="base" hangingPunct="0">
              <a:spcBef>
                <a:spcPct val="25000"/>
              </a:spcBef>
              <a:spcAft>
                <a:spcPct val="0"/>
              </a:spcAft>
              <a:buClr>
                <a:schemeClr val="tx1"/>
              </a:buClr>
              <a:buChar char="–"/>
              <a:defRPr sz="1400">
                <a:solidFill>
                  <a:schemeClr val="tx1"/>
                </a:solidFill>
                <a:latin typeface="+mn-lt"/>
                <a:ea typeface="+mn-ea"/>
                <a:cs typeface="ＭＳ Ｐゴシック"/>
              </a:defRPr>
            </a:lvl2pPr>
            <a:lvl3pPr marL="914400" indent="-228600" algn="l" rtl="0" eaLnBrk="0" fontAlgn="base" hangingPunct="0">
              <a:spcBef>
                <a:spcPct val="25000"/>
              </a:spcBef>
              <a:spcAft>
                <a:spcPct val="0"/>
              </a:spcAft>
              <a:buClr>
                <a:schemeClr val="tx1"/>
              </a:buClr>
              <a:buChar char="•"/>
              <a:defRPr sz="1400">
                <a:solidFill>
                  <a:schemeClr val="tx1"/>
                </a:solidFill>
                <a:latin typeface="+mn-lt"/>
                <a:ea typeface="+mn-ea"/>
                <a:cs typeface="ＭＳ Ｐゴシック"/>
              </a:defRPr>
            </a:lvl3pPr>
            <a:lvl4pPr marL="1254125" indent="-225425" algn="l" rtl="0" eaLnBrk="0" fontAlgn="base" hangingPunct="0">
              <a:spcBef>
                <a:spcPct val="25000"/>
              </a:spcBef>
              <a:spcAft>
                <a:spcPct val="0"/>
              </a:spcAft>
              <a:buClr>
                <a:schemeClr val="tx1"/>
              </a:buClr>
              <a:buFont typeface="Wingdings" pitchFamily="2" charset="2"/>
              <a:buChar char=""/>
              <a:defRPr sz="1400">
                <a:solidFill>
                  <a:schemeClr val="tx1"/>
                </a:solidFill>
                <a:latin typeface="+mn-lt"/>
                <a:ea typeface="+mn-ea"/>
                <a:cs typeface="ＭＳ Ｐゴシック"/>
              </a:defRPr>
            </a:lvl4pPr>
            <a:lvl5pPr marL="1600200" indent="-231775" algn="l" rtl="0" eaLnBrk="0" fontAlgn="base" hangingPunct="0">
              <a:spcBef>
                <a:spcPct val="25000"/>
              </a:spcBef>
              <a:spcAft>
                <a:spcPct val="0"/>
              </a:spcAft>
              <a:buClr>
                <a:schemeClr val="tx1"/>
              </a:buClr>
              <a:buFont typeface="Arial" charset="0"/>
              <a:buChar char="-"/>
              <a:defRPr sz="1400">
                <a:solidFill>
                  <a:schemeClr val="tx1"/>
                </a:solidFill>
                <a:latin typeface="+mn-lt"/>
                <a:ea typeface="+mn-ea"/>
                <a:cs typeface="ＭＳ Ｐゴシック"/>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342900" marR="0" lvl="1" indent="-342900" defTabSz="1828619">
              <a:lnSpc>
                <a:spcPct val="120000"/>
              </a:lnSpc>
              <a:spcBef>
                <a:spcPts val="0"/>
              </a:spcBef>
              <a:spcAft>
                <a:spcPts val="1800"/>
              </a:spcAft>
              <a:buClr>
                <a:srgbClr val="000000"/>
              </a:buClr>
              <a:buFont typeface="Arial" panose="020B0604020202020204" pitchFamily="34" charset="0"/>
              <a:buChar char="•"/>
            </a:pPr>
            <a:r>
              <a:rPr lang="en-IN" sz="2400" dirty="0">
                <a:solidFill>
                  <a:srgbClr val="46535E"/>
                </a:solidFill>
                <a:latin typeface="Helvetica Now Text" panose="020B0504030202020204" pitchFamily="34" charset="0"/>
                <a:cs typeface="Arial" panose="020B0604020202020204" pitchFamily="34" charset="0"/>
              </a:rPr>
              <a:t>After disasters like wildfires, insurers may face an overwhelming number of claims, leading to delays in processing and payouts. </a:t>
            </a:r>
          </a:p>
          <a:p>
            <a:pPr marL="342900" marR="0" lvl="1" indent="-342900" defTabSz="1828619">
              <a:lnSpc>
                <a:spcPct val="120000"/>
              </a:lnSpc>
              <a:spcBef>
                <a:spcPts val="0"/>
              </a:spcBef>
              <a:spcAft>
                <a:spcPts val="1800"/>
              </a:spcAft>
              <a:buClr>
                <a:srgbClr val="000000"/>
              </a:buClr>
              <a:buFont typeface="Arial" panose="020B0604020202020204" pitchFamily="34" charset="0"/>
              <a:buChar char="•"/>
            </a:pPr>
            <a:r>
              <a:rPr lang="en-IN" sz="2400" dirty="0">
                <a:solidFill>
                  <a:srgbClr val="46535E"/>
                </a:solidFill>
                <a:latin typeface="Helvetica Now Text" panose="020B0504030202020204" pitchFamily="34" charset="0"/>
                <a:cs typeface="Arial" panose="020B0604020202020204" pitchFamily="34" charset="0"/>
              </a:rPr>
              <a:t>Policyholders who do not have adequate temporary living expenses coverage may struggle financially while waiting for claims to be settled.</a:t>
            </a:r>
          </a:p>
          <a:p>
            <a:pPr marL="342900" marR="0" lvl="1" indent="-342900" defTabSz="1828619">
              <a:lnSpc>
                <a:spcPct val="120000"/>
              </a:lnSpc>
              <a:spcBef>
                <a:spcPts val="0"/>
              </a:spcBef>
              <a:spcAft>
                <a:spcPts val="1800"/>
              </a:spcAft>
              <a:buClr>
                <a:srgbClr val="000000"/>
              </a:buClr>
              <a:buFont typeface="Arial" panose="020B0604020202020204" pitchFamily="34" charset="0"/>
              <a:buChar char="•"/>
            </a:pPr>
            <a:r>
              <a:rPr lang="en-IN" sz="2400" dirty="0">
                <a:solidFill>
                  <a:srgbClr val="46535E"/>
                </a:solidFill>
                <a:latin typeface="Helvetica Now Text" panose="020B0504030202020204" pitchFamily="34" charset="0"/>
                <a:cs typeface="Arial" panose="020B0604020202020204" pitchFamily="34" charset="0"/>
              </a:rPr>
              <a:t>Having access to mitigation firms is an important first step to rebuilding.</a:t>
            </a:r>
          </a:p>
          <a:p>
            <a:pPr marL="342900" marR="0" lvl="1" indent="-342900" defTabSz="1828619">
              <a:lnSpc>
                <a:spcPct val="120000"/>
              </a:lnSpc>
              <a:spcBef>
                <a:spcPts val="0"/>
              </a:spcBef>
              <a:spcAft>
                <a:spcPts val="1800"/>
              </a:spcAft>
              <a:buClr>
                <a:srgbClr val="000000"/>
              </a:buClr>
              <a:buFont typeface="Arial" panose="020B0604020202020204" pitchFamily="34" charset="0"/>
              <a:buChar char="•"/>
            </a:pPr>
            <a:r>
              <a:rPr lang="en-IN" sz="2400" dirty="0">
                <a:solidFill>
                  <a:srgbClr val="46535E"/>
                </a:solidFill>
                <a:latin typeface="Helvetica Now Text" panose="020B0504030202020204" pitchFamily="34" charset="0"/>
                <a:cs typeface="Arial" panose="020B0604020202020204" pitchFamily="34" charset="0"/>
              </a:rPr>
              <a:t>Having a broker who can offer assistance or guidance is key in situations like these.</a:t>
            </a:r>
          </a:p>
        </p:txBody>
      </p:sp>
      <p:pic>
        <p:nvPicPr>
          <p:cNvPr id="6" name="Picture 5">
            <a:extLst>
              <a:ext uri="{FF2B5EF4-FFF2-40B4-BE49-F238E27FC236}">
                <a16:creationId xmlns:a16="http://schemas.microsoft.com/office/drawing/2014/main" id="{259B2125-E3F7-0A44-11FD-DC5EA22D53FD}"/>
              </a:ext>
            </a:extLst>
          </p:cNvPr>
          <p:cNvPicPr>
            <a:picLocks noChangeAspect="1"/>
          </p:cNvPicPr>
          <p:nvPr/>
        </p:nvPicPr>
        <p:blipFill rotWithShape="1">
          <a:blip r:embed="rId5"/>
          <a:srcRect l="27250" r="6053"/>
          <a:stretch/>
        </p:blipFill>
        <p:spPr>
          <a:xfrm>
            <a:off x="10666413" y="0"/>
            <a:ext cx="13712825" cy="13716000"/>
          </a:xfrm>
          <a:prstGeom prst="rect">
            <a:avLst/>
          </a:prstGeom>
        </p:spPr>
      </p:pic>
      <p:sp>
        <p:nvSpPr>
          <p:cNvPr id="7" name="Rectangle 6">
            <a:extLst>
              <a:ext uri="{FF2B5EF4-FFF2-40B4-BE49-F238E27FC236}">
                <a16:creationId xmlns:a16="http://schemas.microsoft.com/office/drawing/2014/main" id="{C14B6B3B-008A-63B9-59C6-4CD2DA3F8CAE}"/>
              </a:ext>
            </a:extLst>
          </p:cNvPr>
          <p:cNvSpPr/>
          <p:nvPr>
            <p:custDataLst>
              <p:tags r:id="rId2"/>
            </p:custDataLst>
          </p:nvPr>
        </p:nvSpPr>
        <p:spPr>
          <a:xfrm>
            <a:off x="10666413" y="0"/>
            <a:ext cx="3092304" cy="13729045"/>
          </a:xfrm>
          <a:prstGeom prst="rect">
            <a:avLst/>
          </a:prstGeom>
          <a:solidFill>
            <a:srgbClr val="EEF6F7">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8" name="Slide Number Placeholder 5">
            <a:extLst>
              <a:ext uri="{FF2B5EF4-FFF2-40B4-BE49-F238E27FC236}">
                <a16:creationId xmlns:a16="http://schemas.microsoft.com/office/drawing/2014/main" id="{83A34782-6090-6577-E6E6-B46E00DAC99F}"/>
              </a:ext>
            </a:extLst>
          </p:cNvPr>
          <p:cNvSpPr txBox="1">
            <a:spLocks/>
          </p:cNvSpPr>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solidFill>
                  <a:schemeClr val="bg1"/>
                </a:solidFill>
              </a:rPr>
              <a:pPr/>
              <a:t>11</a:t>
            </a:fld>
            <a:endParaRPr lang="en-GB" dirty="0">
              <a:solidFill>
                <a:schemeClr val="bg1"/>
              </a:solidFill>
            </a:endParaRPr>
          </a:p>
        </p:txBody>
      </p:sp>
      <p:sp>
        <p:nvSpPr>
          <p:cNvPr id="9" name="Footer Placeholder 3">
            <a:extLst>
              <a:ext uri="{FF2B5EF4-FFF2-40B4-BE49-F238E27FC236}">
                <a16:creationId xmlns:a16="http://schemas.microsoft.com/office/drawing/2014/main" id="{888DFDFC-9FAD-C62A-86E6-026D9D0E2F28}"/>
              </a:ext>
            </a:extLst>
          </p:cNvPr>
          <p:cNvSpPr txBox="1">
            <a:spLocks/>
          </p:cNvSpPr>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dirty="0">
                <a:solidFill>
                  <a:schemeClr val="bg1"/>
                </a:solidFill>
              </a:rPr>
              <a:t>Aon Private Risk Management | Proprietary &amp; Confidential</a:t>
            </a:r>
          </a:p>
          <a:p>
            <a:endParaRPr lang="en-GB" dirty="0">
              <a:solidFill>
                <a:schemeClr val="bg1"/>
              </a:solidFill>
            </a:endParaRPr>
          </a:p>
        </p:txBody>
      </p:sp>
    </p:spTree>
    <p:extLst>
      <p:ext uri="{BB962C8B-B14F-4D97-AF65-F5344CB8AC3E}">
        <p14:creationId xmlns:p14="http://schemas.microsoft.com/office/powerpoint/2010/main" val="4063635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7A64-63AE-818B-8010-76108E25DAE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EA893B4-3945-28E9-3EF3-F7CAA06FBB24}"/>
              </a:ext>
            </a:extLst>
          </p:cNvPr>
          <p:cNvSpPr/>
          <p:nvPr/>
        </p:nvSpPr>
        <p:spPr>
          <a:xfrm>
            <a:off x="2284414" y="3124200"/>
            <a:ext cx="4054518" cy="47771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4" name="Rectangle 13">
            <a:extLst>
              <a:ext uri="{FF2B5EF4-FFF2-40B4-BE49-F238E27FC236}">
                <a16:creationId xmlns:a16="http://schemas.microsoft.com/office/drawing/2014/main" id="{5E29D384-C146-E15E-3353-F99FFFEDC3EE}"/>
              </a:ext>
            </a:extLst>
          </p:cNvPr>
          <p:cNvSpPr/>
          <p:nvPr/>
        </p:nvSpPr>
        <p:spPr>
          <a:xfrm>
            <a:off x="6612024" y="3124200"/>
            <a:ext cx="4054518" cy="4777154"/>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6" name="Rectangle 15">
            <a:extLst>
              <a:ext uri="{FF2B5EF4-FFF2-40B4-BE49-F238E27FC236}">
                <a16:creationId xmlns:a16="http://schemas.microsoft.com/office/drawing/2014/main" id="{07D6C8C1-97BB-D051-E581-016E294A99B2}"/>
              </a:ext>
            </a:extLst>
          </p:cNvPr>
          <p:cNvSpPr/>
          <p:nvPr/>
        </p:nvSpPr>
        <p:spPr>
          <a:xfrm>
            <a:off x="10942644" y="3124200"/>
            <a:ext cx="4054518" cy="47771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8" name="Rectangle 17">
            <a:extLst>
              <a:ext uri="{FF2B5EF4-FFF2-40B4-BE49-F238E27FC236}">
                <a16:creationId xmlns:a16="http://schemas.microsoft.com/office/drawing/2014/main" id="{66E67603-5345-9675-6E11-EF4236A52068}"/>
              </a:ext>
            </a:extLst>
          </p:cNvPr>
          <p:cNvSpPr/>
          <p:nvPr/>
        </p:nvSpPr>
        <p:spPr>
          <a:xfrm>
            <a:off x="15273263" y="3124200"/>
            <a:ext cx="4054518" cy="4777154"/>
          </a:xfrm>
          <a:prstGeom prst="rect">
            <a:avLst/>
          </a:prstGeom>
          <a:solidFill>
            <a:srgbClr val="CDD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22" name="Rectangle 21">
            <a:extLst>
              <a:ext uri="{FF2B5EF4-FFF2-40B4-BE49-F238E27FC236}">
                <a16:creationId xmlns:a16="http://schemas.microsoft.com/office/drawing/2014/main" id="{DC9D9775-0AE6-A4C6-831C-2F4500BA6014}"/>
              </a:ext>
            </a:extLst>
          </p:cNvPr>
          <p:cNvSpPr/>
          <p:nvPr/>
        </p:nvSpPr>
        <p:spPr>
          <a:xfrm>
            <a:off x="19564307" y="3124200"/>
            <a:ext cx="4054518" cy="47771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5" name="Title 4">
            <a:extLst>
              <a:ext uri="{FF2B5EF4-FFF2-40B4-BE49-F238E27FC236}">
                <a16:creationId xmlns:a16="http://schemas.microsoft.com/office/drawing/2014/main" id="{14F2B967-E5EB-F917-BFAE-10B292194049}"/>
              </a:ext>
            </a:extLst>
          </p:cNvPr>
          <p:cNvSpPr>
            <a:spLocks noGrp="1"/>
          </p:cNvSpPr>
          <p:nvPr>
            <p:ph type="title"/>
          </p:nvPr>
        </p:nvSpPr>
        <p:spPr>
          <a:xfrm>
            <a:off x="2284413" y="936384"/>
            <a:ext cx="21334412" cy="800219"/>
          </a:xfrm>
        </p:spPr>
        <p:txBody>
          <a:bodyPr/>
          <a:lstStyle/>
          <a:p>
            <a:r>
              <a:rPr lang="en-IN" dirty="0"/>
              <a:t>Key Coverages to Consider</a:t>
            </a:r>
            <a:endParaRPr lang="en-US" dirty="0"/>
          </a:p>
        </p:txBody>
      </p:sp>
      <p:sp>
        <p:nvSpPr>
          <p:cNvPr id="13" name="TextBox 12">
            <a:extLst>
              <a:ext uri="{FF2B5EF4-FFF2-40B4-BE49-F238E27FC236}">
                <a16:creationId xmlns:a16="http://schemas.microsoft.com/office/drawing/2014/main" id="{B1C7E16E-2010-90D4-AE8E-962755F1FFDD}"/>
              </a:ext>
            </a:extLst>
          </p:cNvPr>
          <p:cNvSpPr txBox="1"/>
          <p:nvPr/>
        </p:nvSpPr>
        <p:spPr>
          <a:xfrm>
            <a:off x="2574315" y="5630233"/>
            <a:ext cx="3216885" cy="1030539"/>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600" dirty="0">
                <a:solidFill>
                  <a:srgbClr val="46535E"/>
                </a:solidFill>
                <a:latin typeface="Helvetica Now Text" panose="020B0504030202020204" pitchFamily="34" charset="0"/>
                <a:cs typeface="Arial" panose="020B0604020202020204" pitchFamily="34" charset="0"/>
              </a:rPr>
              <a:t>Replacement Cost Coverage</a:t>
            </a:r>
            <a:endParaRPr lang="en-US" sz="2600" dirty="0">
              <a:solidFill>
                <a:srgbClr val="46535E"/>
              </a:solidFill>
              <a:latin typeface="Helvetica Now Text" panose="020B050403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7E152AE-ED5D-375C-E653-52095E617904}"/>
              </a:ext>
            </a:extLst>
          </p:cNvPr>
          <p:cNvSpPr txBox="1"/>
          <p:nvPr/>
        </p:nvSpPr>
        <p:spPr>
          <a:xfrm>
            <a:off x="7072801" y="5630233"/>
            <a:ext cx="3216885" cy="1510670"/>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600" dirty="0">
                <a:solidFill>
                  <a:srgbClr val="46535E"/>
                </a:solidFill>
                <a:latin typeface="Helvetica Now Text" panose="020B0504030202020204" pitchFamily="34" charset="0"/>
                <a:cs typeface="Arial" panose="020B0604020202020204" pitchFamily="34" charset="0"/>
              </a:rPr>
              <a:t>Extended Replacement Cost Endorsements</a:t>
            </a:r>
            <a:endParaRPr lang="en-US" sz="2600" dirty="0">
              <a:solidFill>
                <a:srgbClr val="46535E"/>
              </a:solidFill>
              <a:latin typeface="Helvetica Now Text" panose="020B050403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B438FC5-B74C-45A7-40A7-AD92BD9C84BD}"/>
              </a:ext>
            </a:extLst>
          </p:cNvPr>
          <p:cNvSpPr txBox="1"/>
          <p:nvPr/>
        </p:nvSpPr>
        <p:spPr>
          <a:xfrm>
            <a:off x="11114088" y="5630233"/>
            <a:ext cx="3216885" cy="1030539"/>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600" dirty="0">
                <a:solidFill>
                  <a:srgbClr val="46535E"/>
                </a:solidFill>
                <a:latin typeface="Helvetica Now Text" panose="020B0504030202020204" pitchFamily="34" charset="0"/>
                <a:cs typeface="Arial" panose="020B0604020202020204" pitchFamily="34" charset="0"/>
              </a:rPr>
              <a:t>Wildfire-Specific Coverage</a:t>
            </a:r>
            <a:endParaRPr lang="en-US" sz="2600" dirty="0">
              <a:solidFill>
                <a:srgbClr val="46535E"/>
              </a:solidFill>
              <a:latin typeface="Helvetica Now Text" panose="020B050403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981AFB9-ABD3-65F4-5B59-C012AA0865DE}"/>
              </a:ext>
            </a:extLst>
          </p:cNvPr>
          <p:cNvSpPr txBox="1"/>
          <p:nvPr/>
        </p:nvSpPr>
        <p:spPr>
          <a:xfrm>
            <a:off x="15518259" y="5630233"/>
            <a:ext cx="3216885" cy="1510670"/>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600" dirty="0">
                <a:solidFill>
                  <a:srgbClr val="46535E"/>
                </a:solidFill>
                <a:latin typeface="Helvetica Now Text" panose="020B0504030202020204" pitchFamily="34" charset="0"/>
                <a:cs typeface="Arial" panose="020B0604020202020204" pitchFamily="34" charset="0"/>
              </a:rPr>
              <a:t>Increased Living Expenses / Loss of Use Coverage</a:t>
            </a:r>
            <a:endParaRPr lang="en-US" sz="2600" dirty="0">
              <a:solidFill>
                <a:srgbClr val="46535E"/>
              </a:solidFill>
              <a:latin typeface="Helvetica Now Text" panose="020B050403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57A9480-C769-0EBB-CFA4-5A07F2458DA5}"/>
              </a:ext>
            </a:extLst>
          </p:cNvPr>
          <p:cNvSpPr txBox="1"/>
          <p:nvPr/>
        </p:nvSpPr>
        <p:spPr>
          <a:xfrm>
            <a:off x="19810413" y="5630233"/>
            <a:ext cx="3216885" cy="1030539"/>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600" dirty="0">
                <a:solidFill>
                  <a:srgbClr val="46535E"/>
                </a:solidFill>
                <a:latin typeface="Helvetica Now Text" panose="020B0504030202020204" pitchFamily="34" charset="0"/>
                <a:cs typeface="Arial" panose="020B0604020202020204" pitchFamily="34" charset="0"/>
              </a:rPr>
              <a:t>Comprehensive Liability Coverage</a:t>
            </a:r>
            <a:endParaRPr lang="en-US" sz="2600" dirty="0">
              <a:solidFill>
                <a:srgbClr val="46535E"/>
              </a:solidFill>
              <a:latin typeface="Helvetica Now Text" panose="020B0504030202020204" pitchFamily="34" charset="0"/>
              <a:cs typeface="Arial" panose="020B0604020202020204" pitchFamily="34" charset="0"/>
            </a:endParaRPr>
          </a:p>
        </p:txBody>
      </p:sp>
      <p:pic>
        <p:nvPicPr>
          <p:cNvPr id="26" name="Picture 25" descr="A black circle with a dollar sign&#10;&#10;AI-generated content may be incorrect.">
            <a:extLst>
              <a:ext uri="{FF2B5EF4-FFF2-40B4-BE49-F238E27FC236}">
                <a16:creationId xmlns:a16="http://schemas.microsoft.com/office/drawing/2014/main" id="{4B67CD5D-9C02-D698-52B7-A747D8701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9395" y="3732856"/>
            <a:ext cx="1147430" cy="1147430"/>
          </a:xfrm>
          <a:prstGeom prst="rect">
            <a:avLst/>
          </a:prstGeom>
        </p:spPr>
      </p:pic>
      <p:pic>
        <p:nvPicPr>
          <p:cNvPr id="28" name="Picture 27" descr="A black and grey dollar sign&#10;&#10;AI-generated content may be incorrect.">
            <a:extLst>
              <a:ext uri="{FF2B5EF4-FFF2-40B4-BE49-F238E27FC236}">
                <a16:creationId xmlns:a16="http://schemas.microsoft.com/office/drawing/2014/main" id="{827223AE-5B61-0372-BF79-5E0FEEEF82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2801" y="3699234"/>
            <a:ext cx="1634648" cy="1030539"/>
          </a:xfrm>
          <a:prstGeom prst="rect">
            <a:avLst/>
          </a:prstGeom>
        </p:spPr>
      </p:pic>
      <p:pic>
        <p:nvPicPr>
          <p:cNvPr id="30" name="Picture 29" descr="A black triangle with a fire in the middle&#10;&#10;AI-generated content may be incorrect.">
            <a:extLst>
              <a:ext uri="{FF2B5EF4-FFF2-40B4-BE49-F238E27FC236}">
                <a16:creationId xmlns:a16="http://schemas.microsoft.com/office/drawing/2014/main" id="{01AC68C9-77FB-2C02-2D22-CA2C64F4623B}"/>
              </a:ext>
            </a:extLst>
          </p:cNvPr>
          <p:cNvPicPr>
            <a:picLocks noChangeAspect="1"/>
          </p:cNvPicPr>
          <p:nvPr/>
        </p:nvPicPr>
        <p:blipFill>
          <a:blip r:embed="rId5"/>
          <a:stretch>
            <a:fillRect/>
          </a:stretch>
        </p:blipFill>
        <p:spPr>
          <a:xfrm>
            <a:off x="11425238" y="3651222"/>
            <a:ext cx="1044392" cy="1407659"/>
          </a:xfrm>
          <a:prstGeom prst="rect">
            <a:avLst/>
          </a:prstGeom>
        </p:spPr>
      </p:pic>
      <p:pic>
        <p:nvPicPr>
          <p:cNvPr id="32" name="Picture 31" descr="A black circle with a arrow&#10;&#10;AI-generated content may be incorrect.">
            <a:extLst>
              <a:ext uri="{FF2B5EF4-FFF2-40B4-BE49-F238E27FC236}">
                <a16:creationId xmlns:a16="http://schemas.microsoft.com/office/drawing/2014/main" id="{80F38164-21C6-E1E9-9ABC-64EA27B0CFFF}"/>
              </a:ext>
            </a:extLst>
          </p:cNvPr>
          <p:cNvPicPr>
            <a:picLocks noChangeAspect="1"/>
          </p:cNvPicPr>
          <p:nvPr/>
        </p:nvPicPr>
        <p:blipFill>
          <a:blip r:embed="rId6"/>
          <a:stretch>
            <a:fillRect/>
          </a:stretch>
        </p:blipFill>
        <p:spPr>
          <a:xfrm>
            <a:off x="15735551" y="3794866"/>
            <a:ext cx="1564971" cy="1264015"/>
          </a:xfrm>
          <a:prstGeom prst="rect">
            <a:avLst/>
          </a:prstGeom>
        </p:spPr>
      </p:pic>
      <p:pic>
        <p:nvPicPr>
          <p:cNvPr id="38" name="Picture 37" descr="A black and grey logo&#10;&#10;AI-generated content may be incorrect.">
            <a:extLst>
              <a:ext uri="{FF2B5EF4-FFF2-40B4-BE49-F238E27FC236}">
                <a16:creationId xmlns:a16="http://schemas.microsoft.com/office/drawing/2014/main" id="{91161324-A7DA-D009-BD86-910A0236A86A}"/>
              </a:ext>
            </a:extLst>
          </p:cNvPr>
          <p:cNvPicPr>
            <a:picLocks noChangeAspect="1"/>
          </p:cNvPicPr>
          <p:nvPr/>
        </p:nvPicPr>
        <p:blipFill>
          <a:blip r:embed="rId7"/>
          <a:stretch>
            <a:fillRect/>
          </a:stretch>
        </p:blipFill>
        <p:spPr>
          <a:xfrm>
            <a:off x="20024649" y="3828049"/>
            <a:ext cx="1089178" cy="1270708"/>
          </a:xfrm>
          <a:prstGeom prst="rect">
            <a:avLst/>
          </a:prstGeom>
        </p:spPr>
      </p:pic>
    </p:spTree>
    <p:extLst>
      <p:ext uri="{BB962C8B-B14F-4D97-AF65-F5344CB8AC3E}">
        <p14:creationId xmlns:p14="http://schemas.microsoft.com/office/powerpoint/2010/main" val="608193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3" name="object 3"/>
          <p:cNvSpPr txBox="1"/>
          <p:nvPr/>
        </p:nvSpPr>
        <p:spPr>
          <a:xfrm>
            <a:off x="18212312" y="3535909"/>
            <a:ext cx="4922200" cy="4869152"/>
          </a:xfrm>
          <a:prstGeom prst="rect">
            <a:avLst/>
          </a:prstGeom>
        </p:spPr>
        <p:txBody>
          <a:bodyPr vert="horz" wrap="square" lIns="0" tIns="10159" rIns="0" bIns="0" rtlCol="0">
            <a:spAutoFit/>
          </a:bodyPr>
          <a:lstStyle/>
          <a:p>
            <a:pPr marL="435586" marR="689576" indent="-360662">
              <a:lnSpc>
                <a:spcPct val="104200"/>
              </a:lnSpc>
              <a:spcBef>
                <a:spcPts val="80"/>
              </a:spcBef>
              <a:buClr>
                <a:srgbClr val="FFB616"/>
              </a:buClr>
              <a:buFont typeface="Verdana"/>
              <a:buChar char="•"/>
              <a:tabLst>
                <a:tab pos="435586" algn="l"/>
              </a:tabLst>
            </a:pPr>
            <a:r>
              <a:rPr sz="2400">
                <a:solidFill>
                  <a:srgbClr val="FFFFFF"/>
                </a:solidFill>
                <a:latin typeface="Verdana"/>
                <a:cs typeface="Verdana"/>
              </a:rPr>
              <a:t>Luxury</a:t>
            </a:r>
            <a:r>
              <a:rPr sz="2400" spc="-50">
                <a:solidFill>
                  <a:srgbClr val="FFFFFF"/>
                </a:solidFill>
                <a:latin typeface="Verdana"/>
                <a:cs typeface="Verdana"/>
              </a:rPr>
              <a:t> </a:t>
            </a:r>
            <a:r>
              <a:rPr sz="2400">
                <a:solidFill>
                  <a:srgbClr val="FFFFFF"/>
                </a:solidFill>
                <a:latin typeface="Verdana"/>
                <a:cs typeface="Verdana"/>
              </a:rPr>
              <a:t>home</a:t>
            </a:r>
            <a:r>
              <a:rPr sz="2400" spc="-40">
                <a:solidFill>
                  <a:srgbClr val="FFFFFF"/>
                </a:solidFill>
                <a:latin typeface="Verdana"/>
                <a:cs typeface="Verdana"/>
              </a:rPr>
              <a:t> </a:t>
            </a:r>
            <a:r>
              <a:rPr sz="2400" spc="-20">
                <a:solidFill>
                  <a:srgbClr val="FFFFFF"/>
                </a:solidFill>
                <a:latin typeface="Verdana"/>
                <a:cs typeface="Verdana"/>
              </a:rPr>
              <a:t>inventory </a:t>
            </a:r>
            <a:r>
              <a:rPr sz="2400">
                <a:solidFill>
                  <a:srgbClr val="FFFFFF"/>
                </a:solidFill>
                <a:latin typeface="Verdana"/>
                <a:cs typeface="Verdana"/>
              </a:rPr>
              <a:t>remains </a:t>
            </a:r>
            <a:r>
              <a:rPr sz="2400" b="1">
                <a:solidFill>
                  <a:srgbClr val="FFB616"/>
                </a:solidFill>
                <a:latin typeface="Verdana"/>
                <a:cs typeface="Verdana"/>
              </a:rPr>
              <a:t>46.9%</a:t>
            </a:r>
            <a:r>
              <a:rPr sz="2400" b="1" spc="20">
                <a:solidFill>
                  <a:srgbClr val="FFB616"/>
                </a:solidFill>
                <a:latin typeface="Verdana"/>
                <a:cs typeface="Verdana"/>
              </a:rPr>
              <a:t> </a:t>
            </a:r>
            <a:r>
              <a:rPr sz="2400" spc="-40">
                <a:solidFill>
                  <a:srgbClr val="FFFFFF"/>
                </a:solidFill>
                <a:latin typeface="Verdana"/>
                <a:cs typeface="Verdana"/>
              </a:rPr>
              <a:t>below </a:t>
            </a:r>
            <a:r>
              <a:rPr sz="2400" spc="-20">
                <a:solidFill>
                  <a:srgbClr val="FFFFFF"/>
                </a:solidFill>
                <a:latin typeface="Verdana"/>
                <a:cs typeface="Verdana"/>
              </a:rPr>
              <a:t>pre-</a:t>
            </a:r>
            <a:r>
              <a:rPr sz="2400">
                <a:solidFill>
                  <a:srgbClr val="FFFFFF"/>
                </a:solidFill>
                <a:latin typeface="Verdana"/>
                <a:cs typeface="Verdana"/>
              </a:rPr>
              <a:t>pandemic</a:t>
            </a:r>
            <a:r>
              <a:rPr sz="2400" spc="-60">
                <a:solidFill>
                  <a:srgbClr val="FFFFFF"/>
                </a:solidFill>
                <a:latin typeface="Verdana"/>
                <a:cs typeface="Verdana"/>
              </a:rPr>
              <a:t> </a:t>
            </a:r>
            <a:r>
              <a:rPr sz="2400">
                <a:solidFill>
                  <a:srgbClr val="FFFFFF"/>
                </a:solidFill>
                <a:latin typeface="Verdana"/>
                <a:cs typeface="Verdana"/>
              </a:rPr>
              <a:t>levels,</a:t>
            </a:r>
            <a:r>
              <a:rPr sz="2400" spc="-60">
                <a:solidFill>
                  <a:srgbClr val="FFFFFF"/>
                </a:solidFill>
                <a:latin typeface="Verdana"/>
                <a:cs typeface="Verdana"/>
              </a:rPr>
              <a:t> </a:t>
            </a:r>
            <a:r>
              <a:rPr sz="2400" spc="-100">
                <a:solidFill>
                  <a:srgbClr val="FFFFFF"/>
                </a:solidFill>
                <a:latin typeface="Verdana"/>
                <a:cs typeface="Verdana"/>
              </a:rPr>
              <a:t>a </a:t>
            </a:r>
            <a:r>
              <a:rPr sz="2400">
                <a:solidFill>
                  <a:srgbClr val="FFFFFF"/>
                </a:solidFill>
                <a:latin typeface="Verdana"/>
                <a:cs typeface="Verdana"/>
              </a:rPr>
              <a:t>bigger</a:t>
            </a:r>
            <a:r>
              <a:rPr sz="2400" spc="-50">
                <a:solidFill>
                  <a:srgbClr val="FFFFFF"/>
                </a:solidFill>
                <a:latin typeface="Verdana"/>
                <a:cs typeface="Verdana"/>
              </a:rPr>
              <a:t> </a:t>
            </a:r>
            <a:r>
              <a:rPr sz="2400">
                <a:solidFill>
                  <a:srgbClr val="FFFFFF"/>
                </a:solidFill>
                <a:latin typeface="Verdana"/>
                <a:cs typeface="Verdana"/>
              </a:rPr>
              <a:t>deficit</a:t>
            </a:r>
            <a:r>
              <a:rPr sz="2400" spc="-50">
                <a:solidFill>
                  <a:srgbClr val="FFFFFF"/>
                </a:solidFill>
                <a:latin typeface="Verdana"/>
                <a:cs typeface="Verdana"/>
              </a:rPr>
              <a:t> </a:t>
            </a:r>
            <a:r>
              <a:rPr sz="2400">
                <a:solidFill>
                  <a:srgbClr val="FFFFFF"/>
                </a:solidFill>
                <a:latin typeface="Verdana"/>
                <a:cs typeface="Verdana"/>
              </a:rPr>
              <a:t>than</a:t>
            </a:r>
            <a:r>
              <a:rPr sz="2400" spc="-50">
                <a:solidFill>
                  <a:srgbClr val="FFFFFF"/>
                </a:solidFill>
                <a:latin typeface="Verdana"/>
                <a:cs typeface="Verdana"/>
              </a:rPr>
              <a:t> </a:t>
            </a:r>
            <a:r>
              <a:rPr sz="2400">
                <a:solidFill>
                  <a:srgbClr val="FFFFFF"/>
                </a:solidFill>
                <a:latin typeface="Verdana"/>
                <a:cs typeface="Verdana"/>
              </a:rPr>
              <a:t>in</a:t>
            </a:r>
            <a:r>
              <a:rPr sz="2400" spc="-50">
                <a:solidFill>
                  <a:srgbClr val="FFFFFF"/>
                </a:solidFill>
                <a:latin typeface="Verdana"/>
                <a:cs typeface="Verdana"/>
              </a:rPr>
              <a:t> the </a:t>
            </a:r>
            <a:r>
              <a:rPr sz="2400">
                <a:solidFill>
                  <a:srgbClr val="FFFFFF"/>
                </a:solidFill>
                <a:latin typeface="Verdana"/>
                <a:cs typeface="Verdana"/>
              </a:rPr>
              <a:t>housing</a:t>
            </a:r>
            <a:r>
              <a:rPr sz="2400" spc="-130">
                <a:solidFill>
                  <a:srgbClr val="FFFFFF"/>
                </a:solidFill>
                <a:latin typeface="Verdana"/>
                <a:cs typeface="Verdana"/>
              </a:rPr>
              <a:t> </a:t>
            </a:r>
            <a:r>
              <a:rPr sz="2400">
                <a:solidFill>
                  <a:srgbClr val="FFFFFF"/>
                </a:solidFill>
                <a:latin typeface="Verdana"/>
                <a:cs typeface="Verdana"/>
              </a:rPr>
              <a:t>market</a:t>
            </a:r>
            <a:r>
              <a:rPr sz="2400" spc="-130">
                <a:solidFill>
                  <a:srgbClr val="FFFFFF"/>
                </a:solidFill>
                <a:latin typeface="Verdana"/>
                <a:cs typeface="Verdana"/>
              </a:rPr>
              <a:t> </a:t>
            </a:r>
            <a:r>
              <a:rPr sz="2400" spc="-20">
                <a:solidFill>
                  <a:srgbClr val="FFFFFF"/>
                </a:solidFill>
                <a:latin typeface="Verdana"/>
                <a:cs typeface="Verdana"/>
              </a:rPr>
              <a:t>overall</a:t>
            </a:r>
            <a:r>
              <a:rPr sz="2100" spc="-30" baseline="31746">
                <a:solidFill>
                  <a:srgbClr val="FFFFFF"/>
                </a:solidFill>
                <a:latin typeface="Verdana"/>
                <a:cs typeface="Verdana"/>
              </a:rPr>
              <a:t>1</a:t>
            </a:r>
            <a:endParaRPr sz="2100" baseline="31746">
              <a:latin typeface="Verdana"/>
              <a:cs typeface="Verdana"/>
            </a:endParaRPr>
          </a:p>
          <a:p>
            <a:pPr marL="435586" marR="60957" indent="-360662">
              <a:lnSpc>
                <a:spcPct val="104200"/>
              </a:lnSpc>
              <a:spcBef>
                <a:spcPts val="1130"/>
              </a:spcBef>
              <a:buClr>
                <a:srgbClr val="FFB616"/>
              </a:buClr>
              <a:buFont typeface="Verdana"/>
              <a:buChar char="•"/>
              <a:tabLst>
                <a:tab pos="435586" algn="l"/>
              </a:tabLst>
            </a:pPr>
            <a:r>
              <a:rPr sz="2400">
                <a:solidFill>
                  <a:srgbClr val="FFFFFF"/>
                </a:solidFill>
                <a:latin typeface="Verdana"/>
                <a:cs typeface="Verdana"/>
              </a:rPr>
              <a:t>Sales</a:t>
            </a:r>
            <a:r>
              <a:rPr sz="2400" spc="-60">
                <a:solidFill>
                  <a:srgbClr val="FFFFFF"/>
                </a:solidFill>
                <a:latin typeface="Verdana"/>
                <a:cs typeface="Verdana"/>
              </a:rPr>
              <a:t> </a:t>
            </a:r>
            <a:r>
              <a:rPr sz="2400">
                <a:solidFill>
                  <a:srgbClr val="FFFFFF"/>
                </a:solidFill>
                <a:latin typeface="Verdana"/>
                <a:cs typeface="Verdana"/>
              </a:rPr>
              <a:t>grew</a:t>
            </a:r>
            <a:r>
              <a:rPr sz="2400" spc="-60">
                <a:solidFill>
                  <a:srgbClr val="FFFFFF"/>
                </a:solidFill>
                <a:latin typeface="Verdana"/>
                <a:cs typeface="Verdana"/>
              </a:rPr>
              <a:t> </a:t>
            </a:r>
            <a:r>
              <a:rPr sz="2400" b="1">
                <a:solidFill>
                  <a:srgbClr val="FFB616"/>
                </a:solidFill>
                <a:latin typeface="Verdana"/>
                <a:cs typeface="Verdana"/>
              </a:rPr>
              <a:t>0.2%</a:t>
            </a:r>
            <a:r>
              <a:rPr sz="2400">
                <a:solidFill>
                  <a:srgbClr val="FFFFFF"/>
                </a:solidFill>
                <a:latin typeface="Verdana"/>
                <a:cs typeface="Verdana"/>
              </a:rPr>
              <a:t>,</a:t>
            </a:r>
            <a:r>
              <a:rPr sz="2400" spc="-60">
                <a:solidFill>
                  <a:srgbClr val="FFFFFF"/>
                </a:solidFill>
                <a:latin typeface="Verdana"/>
                <a:cs typeface="Verdana"/>
              </a:rPr>
              <a:t> </a:t>
            </a:r>
            <a:r>
              <a:rPr sz="2400" spc="-20">
                <a:solidFill>
                  <a:srgbClr val="FFFFFF"/>
                </a:solidFill>
                <a:latin typeface="Verdana"/>
                <a:cs typeface="Verdana"/>
              </a:rPr>
              <a:t>while </a:t>
            </a:r>
            <a:r>
              <a:rPr sz="2400">
                <a:solidFill>
                  <a:srgbClr val="FFFFFF"/>
                </a:solidFill>
                <a:latin typeface="Verdana"/>
                <a:cs typeface="Verdana"/>
              </a:rPr>
              <a:t>sales</a:t>
            </a:r>
            <a:r>
              <a:rPr sz="2400" spc="-20">
                <a:solidFill>
                  <a:srgbClr val="FFFFFF"/>
                </a:solidFill>
                <a:latin typeface="Verdana"/>
                <a:cs typeface="Verdana"/>
              </a:rPr>
              <a:t> </a:t>
            </a:r>
            <a:r>
              <a:rPr sz="2400">
                <a:solidFill>
                  <a:srgbClr val="FFFFFF"/>
                </a:solidFill>
                <a:latin typeface="Verdana"/>
                <a:cs typeface="Verdana"/>
              </a:rPr>
              <a:t>of</a:t>
            </a:r>
            <a:r>
              <a:rPr sz="2400" spc="-20">
                <a:solidFill>
                  <a:srgbClr val="FFFFFF"/>
                </a:solidFill>
                <a:latin typeface="Verdana"/>
                <a:cs typeface="Verdana"/>
              </a:rPr>
              <a:t> non-</a:t>
            </a:r>
            <a:r>
              <a:rPr sz="2400">
                <a:solidFill>
                  <a:srgbClr val="FFFFFF"/>
                </a:solidFill>
                <a:latin typeface="Verdana"/>
                <a:cs typeface="Verdana"/>
              </a:rPr>
              <a:t>luxury</a:t>
            </a:r>
            <a:r>
              <a:rPr sz="2400" spc="-20">
                <a:solidFill>
                  <a:srgbClr val="FFFFFF"/>
                </a:solidFill>
                <a:latin typeface="Verdana"/>
                <a:cs typeface="Verdana"/>
              </a:rPr>
              <a:t> homes </a:t>
            </a:r>
            <a:r>
              <a:rPr sz="2400">
                <a:solidFill>
                  <a:srgbClr val="FFFFFF"/>
                </a:solidFill>
                <a:latin typeface="Verdana"/>
                <a:cs typeface="Verdana"/>
              </a:rPr>
              <a:t>fell</a:t>
            </a:r>
            <a:r>
              <a:rPr sz="2400" spc="-30">
                <a:solidFill>
                  <a:srgbClr val="FFFFFF"/>
                </a:solidFill>
                <a:latin typeface="Verdana"/>
                <a:cs typeface="Verdana"/>
              </a:rPr>
              <a:t> </a:t>
            </a:r>
            <a:r>
              <a:rPr sz="2400" b="1">
                <a:solidFill>
                  <a:srgbClr val="FFB616"/>
                </a:solidFill>
                <a:latin typeface="Verdana"/>
                <a:cs typeface="Verdana"/>
              </a:rPr>
              <a:t>3.4% </a:t>
            </a:r>
            <a:r>
              <a:rPr sz="2400">
                <a:solidFill>
                  <a:srgbClr val="FFFFFF"/>
                </a:solidFill>
                <a:latin typeface="Verdana"/>
                <a:cs typeface="Verdana"/>
              </a:rPr>
              <a:t>to</a:t>
            </a:r>
            <a:r>
              <a:rPr sz="2400" spc="-30">
                <a:solidFill>
                  <a:srgbClr val="FFFFFF"/>
                </a:solidFill>
                <a:latin typeface="Verdana"/>
                <a:cs typeface="Verdana"/>
              </a:rPr>
              <a:t> </a:t>
            </a:r>
            <a:r>
              <a:rPr sz="2400">
                <a:solidFill>
                  <a:srgbClr val="FFFFFF"/>
                </a:solidFill>
                <a:latin typeface="Verdana"/>
                <a:cs typeface="Verdana"/>
              </a:rPr>
              <a:t>the</a:t>
            </a:r>
            <a:r>
              <a:rPr sz="2400" spc="-20">
                <a:solidFill>
                  <a:srgbClr val="FFFFFF"/>
                </a:solidFill>
                <a:latin typeface="Verdana"/>
                <a:cs typeface="Verdana"/>
              </a:rPr>
              <a:t> </a:t>
            </a:r>
            <a:r>
              <a:rPr sz="2400">
                <a:solidFill>
                  <a:srgbClr val="FFFFFF"/>
                </a:solidFill>
                <a:latin typeface="Verdana"/>
                <a:cs typeface="Verdana"/>
              </a:rPr>
              <a:t>lowest</a:t>
            </a:r>
            <a:r>
              <a:rPr sz="2400" spc="-20">
                <a:solidFill>
                  <a:srgbClr val="FFFFFF"/>
                </a:solidFill>
                <a:latin typeface="Verdana"/>
                <a:cs typeface="Verdana"/>
              </a:rPr>
              <a:t> </a:t>
            </a:r>
            <a:r>
              <a:rPr sz="2400" spc="-40">
                <a:solidFill>
                  <a:srgbClr val="FFFFFF"/>
                </a:solidFill>
                <a:latin typeface="Verdana"/>
                <a:cs typeface="Verdana"/>
              </a:rPr>
              <a:t>level </a:t>
            </a:r>
            <a:r>
              <a:rPr sz="2400">
                <a:solidFill>
                  <a:srgbClr val="FFFFFF"/>
                </a:solidFill>
                <a:latin typeface="Verdana"/>
                <a:cs typeface="Verdana"/>
              </a:rPr>
              <a:t>in</a:t>
            </a:r>
            <a:r>
              <a:rPr sz="2400" spc="-10">
                <a:solidFill>
                  <a:srgbClr val="FFFFFF"/>
                </a:solidFill>
                <a:latin typeface="Verdana"/>
                <a:cs typeface="Verdana"/>
              </a:rPr>
              <a:t> </a:t>
            </a:r>
            <a:r>
              <a:rPr sz="2400">
                <a:solidFill>
                  <a:srgbClr val="FFFFFF"/>
                </a:solidFill>
                <a:latin typeface="Verdana"/>
                <a:cs typeface="Verdana"/>
              </a:rPr>
              <a:t>a</a:t>
            </a:r>
            <a:r>
              <a:rPr sz="2400" spc="-10">
                <a:solidFill>
                  <a:srgbClr val="FFFFFF"/>
                </a:solidFill>
                <a:latin typeface="Verdana"/>
                <a:cs typeface="Verdana"/>
              </a:rPr>
              <a:t> </a:t>
            </a:r>
            <a:r>
              <a:rPr sz="2400" spc="-20">
                <a:solidFill>
                  <a:srgbClr val="FFFFFF"/>
                </a:solidFill>
                <a:latin typeface="Verdana"/>
                <a:cs typeface="Verdana"/>
              </a:rPr>
              <a:t>decade</a:t>
            </a:r>
            <a:r>
              <a:rPr sz="2100" spc="-30" baseline="31746">
                <a:solidFill>
                  <a:srgbClr val="FFFFFF"/>
                </a:solidFill>
                <a:latin typeface="Verdana"/>
                <a:cs typeface="Verdana"/>
              </a:rPr>
              <a:t>2</a:t>
            </a:r>
            <a:endParaRPr sz="2100" baseline="31746">
              <a:latin typeface="Verdana"/>
              <a:cs typeface="Verdana"/>
            </a:endParaRPr>
          </a:p>
          <a:p>
            <a:pPr marL="435586" marR="637508" indent="-360662">
              <a:lnSpc>
                <a:spcPct val="104200"/>
              </a:lnSpc>
              <a:spcBef>
                <a:spcPts val="1130"/>
              </a:spcBef>
              <a:buChar char="•"/>
              <a:tabLst>
                <a:tab pos="435586" algn="l"/>
              </a:tabLst>
            </a:pPr>
            <a:r>
              <a:rPr sz="2400" b="1">
                <a:solidFill>
                  <a:srgbClr val="FFB616"/>
                </a:solidFill>
                <a:latin typeface="Verdana"/>
                <a:cs typeface="Verdana"/>
              </a:rPr>
              <a:t>8.5%</a:t>
            </a:r>
            <a:r>
              <a:rPr sz="2400" b="1" spc="-10">
                <a:solidFill>
                  <a:srgbClr val="FFB616"/>
                </a:solidFill>
                <a:latin typeface="Verdana"/>
                <a:cs typeface="Verdana"/>
              </a:rPr>
              <a:t> </a:t>
            </a:r>
            <a:r>
              <a:rPr sz="2400">
                <a:solidFill>
                  <a:srgbClr val="FFFFFF"/>
                </a:solidFill>
                <a:latin typeface="Verdana"/>
                <a:cs typeface="Verdana"/>
              </a:rPr>
              <a:t>of</a:t>
            </a:r>
            <a:r>
              <a:rPr sz="2400" spc="-20">
                <a:solidFill>
                  <a:srgbClr val="FFFFFF"/>
                </a:solidFill>
                <a:latin typeface="Verdana"/>
                <a:cs typeface="Verdana"/>
              </a:rPr>
              <a:t> </a:t>
            </a:r>
            <a:r>
              <a:rPr sz="2400">
                <a:solidFill>
                  <a:srgbClr val="FFFFFF"/>
                </a:solidFill>
                <a:latin typeface="Verdana"/>
                <a:cs typeface="Verdana"/>
              </a:rPr>
              <a:t>U.S.</a:t>
            </a:r>
            <a:r>
              <a:rPr sz="2400" spc="-30">
                <a:solidFill>
                  <a:srgbClr val="FFFFFF"/>
                </a:solidFill>
                <a:latin typeface="Verdana"/>
                <a:cs typeface="Verdana"/>
              </a:rPr>
              <a:t> </a:t>
            </a:r>
            <a:r>
              <a:rPr sz="2400">
                <a:solidFill>
                  <a:srgbClr val="FFFFFF"/>
                </a:solidFill>
                <a:latin typeface="Verdana"/>
                <a:cs typeface="Verdana"/>
              </a:rPr>
              <a:t>homes</a:t>
            </a:r>
            <a:r>
              <a:rPr sz="2400" spc="-20">
                <a:solidFill>
                  <a:srgbClr val="FFFFFF"/>
                </a:solidFill>
                <a:latin typeface="Verdana"/>
                <a:cs typeface="Verdana"/>
              </a:rPr>
              <a:t> </a:t>
            </a:r>
            <a:r>
              <a:rPr sz="2400" spc="-50">
                <a:solidFill>
                  <a:srgbClr val="FFFFFF"/>
                </a:solidFill>
                <a:latin typeface="Verdana"/>
                <a:cs typeface="Verdana"/>
              </a:rPr>
              <a:t>are </a:t>
            </a:r>
            <a:r>
              <a:rPr sz="2400">
                <a:solidFill>
                  <a:srgbClr val="FFFFFF"/>
                </a:solidFill>
                <a:latin typeface="Verdana"/>
                <a:cs typeface="Verdana"/>
              </a:rPr>
              <a:t>worth</a:t>
            </a:r>
            <a:r>
              <a:rPr sz="2400" spc="-30">
                <a:solidFill>
                  <a:srgbClr val="FFFFFF"/>
                </a:solidFill>
                <a:latin typeface="Verdana"/>
                <a:cs typeface="Verdana"/>
              </a:rPr>
              <a:t> </a:t>
            </a:r>
            <a:r>
              <a:rPr sz="2400">
                <a:solidFill>
                  <a:srgbClr val="FFFFFF"/>
                </a:solidFill>
                <a:latin typeface="Verdana"/>
                <a:cs typeface="Verdana"/>
              </a:rPr>
              <a:t>$1M</a:t>
            </a:r>
            <a:r>
              <a:rPr sz="2400" spc="-30">
                <a:solidFill>
                  <a:srgbClr val="FFFFFF"/>
                </a:solidFill>
                <a:latin typeface="Verdana"/>
                <a:cs typeface="Verdana"/>
              </a:rPr>
              <a:t> </a:t>
            </a:r>
            <a:r>
              <a:rPr sz="2400">
                <a:solidFill>
                  <a:srgbClr val="FFFFFF"/>
                </a:solidFill>
                <a:latin typeface="Verdana"/>
                <a:cs typeface="Verdana"/>
              </a:rPr>
              <a:t>or</a:t>
            </a:r>
            <a:r>
              <a:rPr sz="2400" spc="-30">
                <a:solidFill>
                  <a:srgbClr val="FFFFFF"/>
                </a:solidFill>
                <a:latin typeface="Verdana"/>
                <a:cs typeface="Verdana"/>
              </a:rPr>
              <a:t> </a:t>
            </a:r>
            <a:r>
              <a:rPr sz="2400">
                <a:solidFill>
                  <a:srgbClr val="FFFFFF"/>
                </a:solidFill>
                <a:latin typeface="Verdana"/>
                <a:cs typeface="Verdana"/>
              </a:rPr>
              <a:t>more,</a:t>
            </a:r>
            <a:r>
              <a:rPr sz="2400" spc="-30">
                <a:solidFill>
                  <a:srgbClr val="FFFFFF"/>
                </a:solidFill>
                <a:latin typeface="Verdana"/>
                <a:cs typeface="Verdana"/>
              </a:rPr>
              <a:t> </a:t>
            </a:r>
            <a:r>
              <a:rPr sz="2400" spc="-50">
                <a:solidFill>
                  <a:srgbClr val="FFFFFF"/>
                </a:solidFill>
                <a:latin typeface="Verdana"/>
                <a:cs typeface="Verdana"/>
              </a:rPr>
              <a:t>the </a:t>
            </a:r>
            <a:r>
              <a:rPr sz="2400">
                <a:solidFill>
                  <a:srgbClr val="FFFFFF"/>
                </a:solidFill>
                <a:latin typeface="Verdana"/>
                <a:cs typeface="Verdana"/>
              </a:rPr>
              <a:t>highest</a:t>
            </a:r>
            <a:r>
              <a:rPr sz="2400" spc="-60">
                <a:solidFill>
                  <a:srgbClr val="FFFFFF"/>
                </a:solidFill>
                <a:latin typeface="Verdana"/>
                <a:cs typeface="Verdana"/>
              </a:rPr>
              <a:t> </a:t>
            </a:r>
            <a:r>
              <a:rPr sz="2400">
                <a:solidFill>
                  <a:srgbClr val="FFFFFF"/>
                </a:solidFill>
                <a:latin typeface="Verdana"/>
                <a:cs typeface="Verdana"/>
              </a:rPr>
              <a:t>share</a:t>
            </a:r>
            <a:r>
              <a:rPr sz="2400" spc="-60">
                <a:solidFill>
                  <a:srgbClr val="FFFFFF"/>
                </a:solidFill>
                <a:latin typeface="Verdana"/>
                <a:cs typeface="Verdana"/>
              </a:rPr>
              <a:t> </a:t>
            </a:r>
            <a:r>
              <a:rPr sz="2400">
                <a:solidFill>
                  <a:srgbClr val="FFFFFF"/>
                </a:solidFill>
                <a:latin typeface="Verdana"/>
                <a:cs typeface="Verdana"/>
              </a:rPr>
              <a:t>of</a:t>
            </a:r>
            <a:r>
              <a:rPr sz="2400" spc="-60">
                <a:solidFill>
                  <a:srgbClr val="FFFFFF"/>
                </a:solidFill>
                <a:latin typeface="Verdana"/>
                <a:cs typeface="Verdana"/>
              </a:rPr>
              <a:t> </a:t>
            </a:r>
            <a:r>
              <a:rPr sz="2400">
                <a:solidFill>
                  <a:srgbClr val="FFFFFF"/>
                </a:solidFill>
                <a:latin typeface="Verdana"/>
                <a:cs typeface="Verdana"/>
              </a:rPr>
              <a:t>all</a:t>
            </a:r>
            <a:r>
              <a:rPr sz="2400" spc="-60">
                <a:solidFill>
                  <a:srgbClr val="FFFFFF"/>
                </a:solidFill>
                <a:latin typeface="Verdana"/>
                <a:cs typeface="Verdana"/>
              </a:rPr>
              <a:t> </a:t>
            </a:r>
            <a:r>
              <a:rPr sz="2400" spc="-20">
                <a:solidFill>
                  <a:srgbClr val="FFFFFF"/>
                </a:solidFill>
                <a:latin typeface="Verdana"/>
                <a:cs typeface="Verdana"/>
              </a:rPr>
              <a:t>time</a:t>
            </a:r>
            <a:r>
              <a:rPr sz="2100" spc="-30" baseline="31746">
                <a:solidFill>
                  <a:srgbClr val="FFFFFF"/>
                </a:solidFill>
                <a:latin typeface="Verdana"/>
                <a:cs typeface="Verdana"/>
              </a:rPr>
              <a:t>3</a:t>
            </a:r>
            <a:endParaRPr sz="2100" baseline="31746">
              <a:latin typeface="Verdana"/>
              <a:cs typeface="Verdana"/>
            </a:endParaRPr>
          </a:p>
        </p:txBody>
      </p:sp>
      <p:sp>
        <p:nvSpPr>
          <p:cNvPr id="4" name="object 4"/>
          <p:cNvSpPr txBox="1"/>
          <p:nvPr/>
        </p:nvSpPr>
        <p:spPr>
          <a:xfrm>
            <a:off x="1234519" y="3378607"/>
            <a:ext cx="8800527" cy="518089"/>
          </a:xfrm>
          <a:prstGeom prst="rect">
            <a:avLst/>
          </a:prstGeom>
        </p:spPr>
        <p:txBody>
          <a:bodyPr vert="horz" wrap="square" lIns="0" tIns="25398" rIns="0" bIns="0" rtlCol="0">
            <a:spAutoFit/>
          </a:bodyPr>
          <a:lstStyle/>
          <a:p>
            <a:pPr marL="25399">
              <a:spcBef>
                <a:spcPts val="200"/>
              </a:spcBef>
            </a:pPr>
            <a:r>
              <a:rPr sz="3200">
                <a:solidFill>
                  <a:srgbClr val="231F20"/>
                </a:solidFill>
                <a:latin typeface="Georgia"/>
                <a:cs typeface="Georgia"/>
              </a:rPr>
              <a:t>A</a:t>
            </a:r>
            <a:r>
              <a:rPr sz="3200" spc="-70">
                <a:solidFill>
                  <a:srgbClr val="231F20"/>
                </a:solidFill>
                <a:latin typeface="Georgia"/>
                <a:cs typeface="Georgia"/>
              </a:rPr>
              <a:t> </a:t>
            </a:r>
            <a:r>
              <a:rPr sz="3200">
                <a:solidFill>
                  <a:srgbClr val="231F20"/>
                </a:solidFill>
                <a:latin typeface="Georgia"/>
                <a:cs typeface="Georgia"/>
              </a:rPr>
              <a:t>record</a:t>
            </a:r>
            <a:r>
              <a:rPr sz="3200" spc="-70">
                <a:solidFill>
                  <a:srgbClr val="231F20"/>
                </a:solidFill>
                <a:latin typeface="Georgia"/>
                <a:cs typeface="Georgia"/>
              </a:rPr>
              <a:t> </a:t>
            </a:r>
            <a:r>
              <a:rPr sz="3200">
                <a:solidFill>
                  <a:srgbClr val="231F20"/>
                </a:solidFill>
                <a:latin typeface="Georgia"/>
                <a:cs typeface="Georgia"/>
              </a:rPr>
              <a:t>8.5%</a:t>
            </a:r>
            <a:r>
              <a:rPr sz="3200" spc="-70">
                <a:solidFill>
                  <a:srgbClr val="231F20"/>
                </a:solidFill>
                <a:latin typeface="Georgia"/>
                <a:cs typeface="Georgia"/>
              </a:rPr>
              <a:t> </a:t>
            </a:r>
            <a:r>
              <a:rPr sz="3200">
                <a:solidFill>
                  <a:srgbClr val="231F20"/>
                </a:solidFill>
                <a:latin typeface="Georgia"/>
                <a:cs typeface="Georgia"/>
              </a:rPr>
              <a:t>of</a:t>
            </a:r>
            <a:r>
              <a:rPr sz="3200" spc="-70">
                <a:solidFill>
                  <a:srgbClr val="231F20"/>
                </a:solidFill>
                <a:latin typeface="Georgia"/>
                <a:cs typeface="Georgia"/>
              </a:rPr>
              <a:t> </a:t>
            </a:r>
            <a:r>
              <a:rPr sz="3200">
                <a:solidFill>
                  <a:srgbClr val="231F20"/>
                </a:solidFill>
                <a:latin typeface="Georgia"/>
                <a:cs typeface="Georgia"/>
              </a:rPr>
              <a:t>U.S.</a:t>
            </a:r>
            <a:r>
              <a:rPr sz="3200" spc="-50">
                <a:solidFill>
                  <a:srgbClr val="231F20"/>
                </a:solidFill>
                <a:latin typeface="Georgia"/>
                <a:cs typeface="Georgia"/>
              </a:rPr>
              <a:t> </a:t>
            </a:r>
            <a:r>
              <a:rPr sz="3200">
                <a:solidFill>
                  <a:srgbClr val="231F20"/>
                </a:solidFill>
                <a:latin typeface="Georgia"/>
                <a:cs typeface="Georgia"/>
              </a:rPr>
              <a:t>homes</a:t>
            </a:r>
            <a:r>
              <a:rPr sz="3200" spc="-70">
                <a:solidFill>
                  <a:srgbClr val="231F20"/>
                </a:solidFill>
                <a:latin typeface="Georgia"/>
                <a:cs typeface="Georgia"/>
              </a:rPr>
              <a:t> </a:t>
            </a:r>
            <a:r>
              <a:rPr sz="3200">
                <a:solidFill>
                  <a:srgbClr val="231F20"/>
                </a:solidFill>
                <a:latin typeface="Georgia"/>
                <a:cs typeface="Georgia"/>
              </a:rPr>
              <a:t>are</a:t>
            </a:r>
            <a:r>
              <a:rPr sz="3200" spc="-70">
                <a:solidFill>
                  <a:srgbClr val="231F20"/>
                </a:solidFill>
                <a:latin typeface="Georgia"/>
                <a:cs typeface="Georgia"/>
              </a:rPr>
              <a:t> </a:t>
            </a:r>
            <a:r>
              <a:rPr sz="3200">
                <a:solidFill>
                  <a:srgbClr val="231F20"/>
                </a:solidFill>
                <a:latin typeface="Georgia"/>
                <a:cs typeface="Georgia"/>
              </a:rPr>
              <a:t>worth</a:t>
            </a:r>
            <a:r>
              <a:rPr sz="3200" spc="-70">
                <a:solidFill>
                  <a:srgbClr val="231F20"/>
                </a:solidFill>
                <a:latin typeface="Georgia"/>
                <a:cs typeface="Georgia"/>
              </a:rPr>
              <a:t> </a:t>
            </a:r>
            <a:r>
              <a:rPr sz="3200" spc="-40">
                <a:solidFill>
                  <a:srgbClr val="231F20"/>
                </a:solidFill>
                <a:latin typeface="Georgia"/>
                <a:cs typeface="Georgia"/>
              </a:rPr>
              <a:t>$1M-plus</a:t>
            </a:r>
            <a:endParaRPr sz="3200">
              <a:latin typeface="Georgia"/>
              <a:cs typeface="Georgia"/>
            </a:endParaRPr>
          </a:p>
        </p:txBody>
      </p:sp>
      <p:sp>
        <p:nvSpPr>
          <p:cNvPr id="5" name="object 5"/>
          <p:cNvSpPr txBox="1"/>
          <p:nvPr/>
        </p:nvSpPr>
        <p:spPr>
          <a:xfrm>
            <a:off x="1234520" y="4454286"/>
            <a:ext cx="7106457" cy="394978"/>
          </a:xfrm>
          <a:prstGeom prst="rect">
            <a:avLst/>
          </a:prstGeom>
        </p:spPr>
        <p:txBody>
          <a:bodyPr vert="horz" wrap="square" lIns="0" tIns="25398" rIns="0" bIns="0" rtlCol="0">
            <a:spAutoFit/>
          </a:bodyPr>
          <a:lstStyle/>
          <a:p>
            <a:pPr marL="25399">
              <a:spcBef>
                <a:spcPts val="200"/>
              </a:spcBef>
            </a:pPr>
            <a:r>
              <a:rPr sz="2400">
                <a:latin typeface="Verdana"/>
                <a:cs typeface="Verdana"/>
              </a:rPr>
              <a:t>Share</a:t>
            </a:r>
            <a:r>
              <a:rPr sz="2400" spc="-60">
                <a:latin typeface="Verdana"/>
                <a:cs typeface="Verdana"/>
              </a:rPr>
              <a:t> </a:t>
            </a:r>
            <a:r>
              <a:rPr sz="2400">
                <a:latin typeface="Verdana"/>
                <a:cs typeface="Verdana"/>
              </a:rPr>
              <a:t>of</a:t>
            </a:r>
            <a:r>
              <a:rPr sz="2400" spc="-50">
                <a:latin typeface="Verdana"/>
                <a:cs typeface="Verdana"/>
              </a:rPr>
              <a:t> </a:t>
            </a:r>
            <a:r>
              <a:rPr sz="2400">
                <a:latin typeface="Verdana"/>
                <a:cs typeface="Verdana"/>
              </a:rPr>
              <a:t>U.S.</a:t>
            </a:r>
            <a:r>
              <a:rPr sz="2400" spc="-60">
                <a:latin typeface="Verdana"/>
                <a:cs typeface="Verdana"/>
              </a:rPr>
              <a:t> </a:t>
            </a:r>
            <a:r>
              <a:rPr sz="2400">
                <a:latin typeface="Verdana"/>
                <a:cs typeface="Verdana"/>
              </a:rPr>
              <a:t>homes</a:t>
            </a:r>
            <a:r>
              <a:rPr sz="2400" spc="-50">
                <a:latin typeface="Verdana"/>
                <a:cs typeface="Verdana"/>
              </a:rPr>
              <a:t> </a:t>
            </a:r>
            <a:r>
              <a:rPr sz="2400">
                <a:latin typeface="Verdana"/>
                <a:cs typeface="Verdana"/>
              </a:rPr>
              <a:t>valued</a:t>
            </a:r>
            <a:r>
              <a:rPr sz="2400" spc="-60">
                <a:latin typeface="Verdana"/>
                <a:cs typeface="Verdana"/>
              </a:rPr>
              <a:t> </a:t>
            </a:r>
            <a:r>
              <a:rPr sz="2400">
                <a:latin typeface="Verdana"/>
                <a:cs typeface="Verdana"/>
              </a:rPr>
              <a:t>at</a:t>
            </a:r>
            <a:r>
              <a:rPr sz="2400" spc="-50">
                <a:latin typeface="Verdana"/>
                <a:cs typeface="Verdana"/>
              </a:rPr>
              <a:t> </a:t>
            </a:r>
            <a:r>
              <a:rPr sz="2400">
                <a:latin typeface="Verdana"/>
                <a:cs typeface="Verdana"/>
              </a:rPr>
              <a:t>$1M</a:t>
            </a:r>
            <a:r>
              <a:rPr sz="2400" spc="-60">
                <a:latin typeface="Verdana"/>
                <a:cs typeface="Verdana"/>
              </a:rPr>
              <a:t> </a:t>
            </a:r>
            <a:r>
              <a:rPr sz="2400">
                <a:latin typeface="Verdana"/>
                <a:cs typeface="Verdana"/>
              </a:rPr>
              <a:t>or</a:t>
            </a:r>
            <a:r>
              <a:rPr sz="2400" spc="-50">
                <a:latin typeface="Verdana"/>
                <a:cs typeface="Verdana"/>
              </a:rPr>
              <a:t> </a:t>
            </a:r>
            <a:r>
              <a:rPr sz="2400" spc="-40">
                <a:latin typeface="Verdana"/>
                <a:cs typeface="Verdana"/>
              </a:rPr>
              <a:t>more</a:t>
            </a:r>
            <a:r>
              <a:rPr lang="en-US" sz="2400" spc="-40">
                <a:latin typeface="Verdana"/>
                <a:cs typeface="Verdana"/>
              </a:rPr>
              <a:t> </a:t>
            </a:r>
            <a:r>
              <a:rPr lang="en-US" sz="2400" spc="-40" baseline="30000">
                <a:latin typeface="Verdana"/>
                <a:cs typeface="Verdana"/>
              </a:rPr>
              <a:t>4</a:t>
            </a:r>
            <a:endParaRPr sz="2400" baseline="30000">
              <a:latin typeface="Verdana"/>
              <a:cs typeface="Verdana"/>
            </a:endParaRPr>
          </a:p>
        </p:txBody>
      </p:sp>
      <p:pic>
        <p:nvPicPr>
          <p:cNvPr id="6" name="object 6"/>
          <p:cNvPicPr/>
          <p:nvPr/>
        </p:nvPicPr>
        <p:blipFill>
          <a:blip r:embed="rId3" cstate="print"/>
          <a:stretch>
            <a:fillRect/>
          </a:stretch>
        </p:blipFill>
        <p:spPr>
          <a:xfrm>
            <a:off x="1280956" y="5238858"/>
            <a:ext cx="10712675" cy="5850249"/>
          </a:xfrm>
          <a:prstGeom prst="rect">
            <a:avLst/>
          </a:prstGeom>
        </p:spPr>
      </p:pic>
      <p:sp>
        <p:nvSpPr>
          <p:cNvPr id="8" name="object 8"/>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9" name="object 9"/>
          <p:cNvSpPr txBox="1"/>
          <p:nvPr/>
        </p:nvSpPr>
        <p:spPr>
          <a:xfrm>
            <a:off x="1337263" y="1319847"/>
            <a:ext cx="8183347" cy="1779965"/>
          </a:xfrm>
          <a:prstGeom prst="rect">
            <a:avLst/>
          </a:prstGeom>
        </p:spPr>
        <p:txBody>
          <a:bodyPr vert="horz" wrap="square" lIns="0" tIns="137151" rIns="0" bIns="0" rtlCol="0">
            <a:spAutoFit/>
          </a:bodyPr>
          <a:lstStyle/>
          <a:p>
            <a:pPr marL="76196" marR="60957">
              <a:lnSpc>
                <a:spcPts val="6400"/>
              </a:lnSpc>
              <a:spcBef>
                <a:spcPts val="1080"/>
              </a:spcBef>
            </a:pPr>
            <a:r>
              <a:rPr sz="6000" dirty="0">
                <a:solidFill>
                  <a:srgbClr val="231F20"/>
                </a:solidFill>
                <a:latin typeface="Georgia"/>
                <a:cs typeface="Georgia"/>
              </a:rPr>
              <a:t>Luxury</a:t>
            </a:r>
            <a:r>
              <a:rPr sz="6000" spc="-110" dirty="0">
                <a:solidFill>
                  <a:srgbClr val="231F20"/>
                </a:solidFill>
                <a:latin typeface="Georgia"/>
                <a:cs typeface="Georgia"/>
              </a:rPr>
              <a:t> </a:t>
            </a:r>
            <a:r>
              <a:rPr sz="6000" dirty="0">
                <a:solidFill>
                  <a:srgbClr val="231F20"/>
                </a:solidFill>
                <a:latin typeface="Georgia"/>
                <a:cs typeface="Georgia"/>
              </a:rPr>
              <a:t>home</a:t>
            </a:r>
            <a:r>
              <a:rPr sz="6000" spc="-110" dirty="0">
                <a:solidFill>
                  <a:srgbClr val="231F20"/>
                </a:solidFill>
                <a:latin typeface="Georgia"/>
                <a:cs typeface="Georgia"/>
              </a:rPr>
              <a:t> </a:t>
            </a:r>
            <a:r>
              <a:rPr sz="6000" dirty="0">
                <a:solidFill>
                  <a:srgbClr val="231F20"/>
                </a:solidFill>
                <a:latin typeface="Georgia"/>
                <a:cs typeface="Georgia"/>
              </a:rPr>
              <a:t>values</a:t>
            </a:r>
            <a:r>
              <a:rPr sz="6000" spc="-110" dirty="0">
                <a:solidFill>
                  <a:srgbClr val="231F20"/>
                </a:solidFill>
                <a:latin typeface="Georgia"/>
                <a:cs typeface="Georgia"/>
              </a:rPr>
              <a:t> </a:t>
            </a:r>
            <a:r>
              <a:rPr sz="6000" spc="-50" dirty="0">
                <a:solidFill>
                  <a:srgbClr val="231F20"/>
                </a:solidFill>
                <a:latin typeface="Georgia"/>
                <a:cs typeface="Georgia"/>
              </a:rPr>
              <a:t>are </a:t>
            </a:r>
            <a:r>
              <a:rPr sz="6000" dirty="0">
                <a:solidFill>
                  <a:srgbClr val="231F20"/>
                </a:solidFill>
                <a:latin typeface="Georgia"/>
                <a:cs typeface="Georgia"/>
              </a:rPr>
              <a:t>up</a:t>
            </a:r>
            <a:r>
              <a:rPr sz="6000" spc="-50" dirty="0">
                <a:solidFill>
                  <a:srgbClr val="231F20"/>
                </a:solidFill>
                <a:latin typeface="Georgia"/>
                <a:cs typeface="Georgia"/>
              </a:rPr>
              <a:t> </a:t>
            </a:r>
            <a:r>
              <a:rPr sz="6000" dirty="0">
                <a:solidFill>
                  <a:srgbClr val="231F20"/>
                </a:solidFill>
                <a:latin typeface="Georgia"/>
                <a:cs typeface="Georgia"/>
              </a:rPr>
              <a:t>3.9%</a:t>
            </a:r>
            <a:r>
              <a:rPr sz="6000" spc="-30" dirty="0">
                <a:solidFill>
                  <a:srgbClr val="231F20"/>
                </a:solidFill>
                <a:latin typeface="Georgia"/>
                <a:cs typeface="Georgia"/>
              </a:rPr>
              <a:t> </a:t>
            </a:r>
            <a:r>
              <a:rPr sz="6000" dirty="0">
                <a:solidFill>
                  <a:srgbClr val="231F20"/>
                </a:solidFill>
                <a:latin typeface="Georgia"/>
                <a:cs typeface="Georgia"/>
              </a:rPr>
              <a:t>year-over-</a:t>
            </a:r>
            <a:r>
              <a:rPr sz="6000" spc="-20" dirty="0">
                <a:solidFill>
                  <a:srgbClr val="231F20"/>
                </a:solidFill>
                <a:latin typeface="Georgia"/>
                <a:cs typeface="Georgia"/>
              </a:rPr>
              <a:t>year</a:t>
            </a:r>
            <a:r>
              <a:rPr sz="5250" spc="-30" baseline="31746" dirty="0">
                <a:solidFill>
                  <a:srgbClr val="231F20"/>
                </a:solidFill>
                <a:latin typeface="Georgia"/>
                <a:cs typeface="Georgia"/>
              </a:rPr>
              <a:t>1</a:t>
            </a:r>
            <a:endParaRPr sz="5250" baseline="31746" dirty="0">
              <a:latin typeface="Georgia"/>
              <a:cs typeface="Georgia"/>
            </a:endParaRPr>
          </a:p>
        </p:txBody>
      </p:sp>
      <p:pic>
        <p:nvPicPr>
          <p:cNvPr id="10" name="object 10"/>
          <p:cNvPicPr/>
          <p:nvPr/>
        </p:nvPicPr>
        <p:blipFill>
          <a:blip r:embed="rId4" cstate="print"/>
          <a:stretch>
            <a:fillRect/>
          </a:stretch>
        </p:blipFill>
        <p:spPr>
          <a:xfrm>
            <a:off x="1259915" y="12203217"/>
            <a:ext cx="345771" cy="253449"/>
          </a:xfrm>
          <a:prstGeom prst="rect">
            <a:avLst/>
          </a:prstGeom>
        </p:spPr>
      </p:pic>
      <p:sp>
        <p:nvSpPr>
          <p:cNvPr id="11" name="object 11"/>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2" name="object 12"/>
          <p:cNvPicPr/>
          <p:nvPr/>
        </p:nvPicPr>
        <p:blipFill>
          <a:blip r:embed="rId5" cstate="print"/>
          <a:stretch>
            <a:fillRect/>
          </a:stretch>
        </p:blipFill>
        <p:spPr>
          <a:xfrm>
            <a:off x="2261382" y="12203226"/>
            <a:ext cx="347575" cy="253424"/>
          </a:xfrm>
          <a:prstGeom prst="rect">
            <a:avLst/>
          </a:prstGeom>
        </p:spPr>
      </p:pic>
      <p:pic>
        <p:nvPicPr>
          <p:cNvPr id="13" name="object 13"/>
          <p:cNvPicPr/>
          <p:nvPr/>
        </p:nvPicPr>
        <p:blipFill>
          <a:blip r:embed="rId6" cstate="print"/>
          <a:stretch>
            <a:fillRect/>
          </a:stretch>
        </p:blipFill>
        <p:spPr>
          <a:xfrm>
            <a:off x="2773852" y="12203224"/>
            <a:ext cx="363170" cy="253424"/>
          </a:xfrm>
          <a:prstGeom prst="rect">
            <a:avLst/>
          </a:prstGeom>
        </p:spPr>
      </p:pic>
      <p:grpSp>
        <p:nvGrpSpPr>
          <p:cNvPr id="14" name="object 14"/>
          <p:cNvGrpSpPr/>
          <p:nvPr/>
        </p:nvGrpSpPr>
        <p:grpSpPr>
          <a:xfrm>
            <a:off x="3288532" y="12203224"/>
            <a:ext cx="490188" cy="253983"/>
            <a:chOff x="1644373" y="6101786"/>
            <a:chExt cx="245110" cy="127000"/>
          </a:xfrm>
        </p:grpSpPr>
        <p:pic>
          <p:nvPicPr>
            <p:cNvPr id="15" name="object 15"/>
            <p:cNvPicPr/>
            <p:nvPr/>
          </p:nvPicPr>
          <p:blipFill>
            <a:blip r:embed="rId7" cstate="print"/>
            <a:stretch>
              <a:fillRect/>
            </a:stretch>
          </p:blipFill>
          <p:spPr>
            <a:xfrm>
              <a:off x="1644373" y="6101786"/>
              <a:ext cx="181597" cy="126720"/>
            </a:xfrm>
            <a:prstGeom prst="rect">
              <a:avLst/>
            </a:prstGeom>
          </p:spPr>
        </p:pic>
        <p:sp>
          <p:nvSpPr>
            <p:cNvPr id="16" name="object 16"/>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17" name="object 17"/>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118104">
              <a:spcBef>
                <a:spcPts val="260"/>
              </a:spcBef>
            </a:pPr>
            <a:r>
              <a:rPr spc="-50"/>
              <a:t>P</a:t>
            </a:r>
            <a:fld id="{81D60167-4931-47E6-BA6A-407CBD079E47}" type="slidenum">
              <a:rPr spc="-50" dirty="0"/>
              <a:pPr marL="118104">
                <a:spcBef>
                  <a:spcPts val="260"/>
                </a:spcBef>
              </a:pPr>
              <a:t>13</a:t>
            </a:fld>
            <a:endParaRPr spc="-50"/>
          </a:p>
        </p:txBody>
      </p:sp>
      <p:sp>
        <p:nvSpPr>
          <p:cNvPr id="20" name="TextBox 3">
            <a:extLst>
              <a:ext uri="{FF2B5EF4-FFF2-40B4-BE49-F238E27FC236}">
                <a16:creationId xmlns:a16="http://schemas.microsoft.com/office/drawing/2014/main" id="{C6618B56-CAD3-03FA-91FB-A67FD146AB94}"/>
              </a:ext>
            </a:extLst>
          </p:cNvPr>
          <p:cNvSpPr txBox="1"/>
          <p:nvPr/>
        </p:nvSpPr>
        <p:spPr>
          <a:xfrm>
            <a:off x="44409" y="13089589"/>
            <a:ext cx="1998127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Verdana" panose="020B0604030504040204" pitchFamily="34" charset="0"/>
                <a:ea typeface="Verdana" panose="020B0604030504040204" pitchFamily="34" charset="0"/>
                <a:hlinkClick r:id="rId8"/>
              </a:rPr>
              <a:t>Source: 1. “Luxury home values are rising faster than typical homes for the first time in years”, Zillow, July 31, 2024</a:t>
            </a:r>
            <a:r>
              <a:rPr lang="en-US" sz="1400">
                <a:latin typeface="Verdana" panose="020B0604030504040204" pitchFamily="34" charset="0"/>
                <a:ea typeface="Verdana" panose="020B0604030504040204" pitchFamily="34" charset="0"/>
              </a:rPr>
              <a:t>, </a:t>
            </a:r>
          </a:p>
          <a:p>
            <a:r>
              <a:rPr lang="en-US" sz="1400">
                <a:latin typeface="Verdana" panose="020B0604030504040204" pitchFamily="34" charset="0"/>
                <a:ea typeface="Verdana" panose="020B0604030504040204" pitchFamily="34" charset="0"/>
              </a:rPr>
              <a:t>2. </a:t>
            </a:r>
            <a:r>
              <a:rPr lang="en-US" sz="1400">
                <a:latin typeface="Verdana" panose="020B0604030504040204" pitchFamily="34" charset="0"/>
                <a:ea typeface="Verdana" panose="020B0604030504040204" pitchFamily="34" charset="0"/>
                <a:hlinkClick r:id="rId9"/>
              </a:rPr>
              <a:t>Worley, Mark. “Luxury Home Prices Spike to 9% to All-Time High”, Redfin, July 25, 2024</a:t>
            </a:r>
            <a:r>
              <a:rPr lang="en-US" sz="1400">
                <a:latin typeface="Verdana" panose="020B0604030504040204" pitchFamily="34" charset="0"/>
                <a:ea typeface="Verdana" panose="020B0604030504040204" pitchFamily="34" charset="0"/>
              </a:rPr>
              <a:t>, 3 </a:t>
            </a:r>
            <a:r>
              <a:rPr lang="en-US" sz="1400">
                <a:latin typeface="Verdana" panose="020B0604030504040204" pitchFamily="34" charset="0"/>
                <a:ea typeface="Verdana" panose="020B0604030504040204" pitchFamily="34" charset="0"/>
                <a:hlinkClick r:id="rId10"/>
              </a:rPr>
              <a:t>Anderson, Dana. “Record 8.5% of U.S. Homes are worth $1Million or More”. Redfin, August 16, 2024</a:t>
            </a:r>
            <a:r>
              <a:rPr lang="en-US" sz="1400">
                <a:latin typeface="Verdana" panose="020B0604030504040204" pitchFamily="34" charset="0"/>
                <a:ea typeface="Verdana" panose="020B0604030504040204" pitchFamily="34" charset="0"/>
              </a:rPr>
              <a:t>, 4. Redfin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3" name="object 3"/>
          <p:cNvSpPr txBox="1"/>
          <p:nvPr/>
        </p:nvSpPr>
        <p:spPr>
          <a:xfrm>
            <a:off x="1259716" y="3378607"/>
            <a:ext cx="10890811" cy="518089"/>
          </a:xfrm>
          <a:prstGeom prst="rect">
            <a:avLst/>
          </a:prstGeom>
        </p:spPr>
        <p:txBody>
          <a:bodyPr vert="horz" wrap="square" lIns="0" tIns="25398" rIns="0" bIns="0" rtlCol="0">
            <a:spAutoFit/>
          </a:bodyPr>
          <a:lstStyle/>
          <a:p>
            <a:pPr marL="25399">
              <a:spcBef>
                <a:spcPts val="200"/>
              </a:spcBef>
            </a:pPr>
            <a:r>
              <a:rPr sz="3200">
                <a:solidFill>
                  <a:srgbClr val="231F20"/>
                </a:solidFill>
                <a:latin typeface="Georgia"/>
                <a:cs typeface="Georgia"/>
              </a:rPr>
              <a:t>Average</a:t>
            </a:r>
            <a:r>
              <a:rPr sz="3200" spc="-90">
                <a:solidFill>
                  <a:srgbClr val="231F20"/>
                </a:solidFill>
                <a:latin typeface="Georgia"/>
                <a:cs typeface="Georgia"/>
              </a:rPr>
              <a:t> </a:t>
            </a:r>
            <a:r>
              <a:rPr sz="3200">
                <a:solidFill>
                  <a:srgbClr val="231F20"/>
                </a:solidFill>
                <a:latin typeface="Georgia"/>
                <a:cs typeface="Georgia"/>
              </a:rPr>
              <a:t>hourly</a:t>
            </a:r>
            <a:r>
              <a:rPr sz="3200" spc="-90">
                <a:solidFill>
                  <a:srgbClr val="231F20"/>
                </a:solidFill>
                <a:latin typeface="Georgia"/>
                <a:cs typeface="Georgia"/>
              </a:rPr>
              <a:t> </a:t>
            </a:r>
            <a:r>
              <a:rPr sz="3200">
                <a:solidFill>
                  <a:srgbClr val="231F20"/>
                </a:solidFill>
                <a:latin typeface="Georgia"/>
                <a:cs typeface="Georgia"/>
              </a:rPr>
              <a:t>wage</a:t>
            </a:r>
            <a:r>
              <a:rPr sz="3200" spc="-80">
                <a:solidFill>
                  <a:srgbClr val="231F20"/>
                </a:solidFill>
                <a:latin typeface="Georgia"/>
                <a:cs typeface="Georgia"/>
              </a:rPr>
              <a:t> </a:t>
            </a:r>
            <a:r>
              <a:rPr sz="3200">
                <a:solidFill>
                  <a:srgbClr val="231F20"/>
                </a:solidFill>
                <a:latin typeface="Georgia"/>
                <a:cs typeface="Georgia"/>
              </a:rPr>
              <a:t>growth</a:t>
            </a:r>
            <a:r>
              <a:rPr sz="3200" spc="-90">
                <a:solidFill>
                  <a:srgbClr val="231F20"/>
                </a:solidFill>
                <a:latin typeface="Georgia"/>
                <a:cs typeface="Georgia"/>
              </a:rPr>
              <a:t> </a:t>
            </a:r>
            <a:r>
              <a:rPr sz="3200">
                <a:solidFill>
                  <a:srgbClr val="231F20"/>
                </a:solidFill>
                <a:latin typeface="Georgia"/>
                <a:cs typeface="Georgia"/>
              </a:rPr>
              <a:t>for</a:t>
            </a:r>
            <a:r>
              <a:rPr sz="3200" spc="-70">
                <a:solidFill>
                  <a:srgbClr val="231F20"/>
                </a:solidFill>
                <a:latin typeface="Georgia"/>
                <a:cs typeface="Georgia"/>
              </a:rPr>
              <a:t> </a:t>
            </a:r>
            <a:r>
              <a:rPr sz="3200" spc="-20">
                <a:solidFill>
                  <a:srgbClr val="231F20"/>
                </a:solidFill>
                <a:latin typeface="Georgia"/>
                <a:cs typeface="Georgia"/>
              </a:rPr>
              <a:t>residential</a:t>
            </a:r>
            <a:r>
              <a:rPr sz="3200" spc="-90">
                <a:solidFill>
                  <a:srgbClr val="231F20"/>
                </a:solidFill>
                <a:latin typeface="Georgia"/>
                <a:cs typeface="Georgia"/>
              </a:rPr>
              <a:t> </a:t>
            </a:r>
            <a:r>
              <a:rPr sz="3200" spc="-20">
                <a:solidFill>
                  <a:srgbClr val="231F20"/>
                </a:solidFill>
                <a:latin typeface="Georgia"/>
                <a:cs typeface="Georgia"/>
              </a:rPr>
              <a:t>building</a:t>
            </a:r>
            <a:r>
              <a:rPr sz="3200" spc="-80">
                <a:solidFill>
                  <a:srgbClr val="231F20"/>
                </a:solidFill>
                <a:latin typeface="Georgia"/>
                <a:cs typeface="Georgia"/>
              </a:rPr>
              <a:t> </a:t>
            </a:r>
            <a:r>
              <a:rPr sz="3200" spc="-20">
                <a:solidFill>
                  <a:srgbClr val="231F20"/>
                </a:solidFill>
                <a:latin typeface="Georgia"/>
                <a:cs typeface="Georgia"/>
              </a:rPr>
              <a:t>workers</a:t>
            </a:r>
            <a:endParaRPr sz="3200">
              <a:latin typeface="Georgia"/>
              <a:cs typeface="Georgia"/>
            </a:endParaRPr>
          </a:p>
        </p:txBody>
      </p:sp>
      <p:sp>
        <p:nvSpPr>
          <p:cNvPr id="4" name="object 4"/>
          <p:cNvSpPr txBox="1"/>
          <p:nvPr/>
        </p:nvSpPr>
        <p:spPr>
          <a:xfrm rot="16200000">
            <a:off x="-2211786" y="8137260"/>
            <a:ext cx="5315874" cy="333423"/>
          </a:xfrm>
          <a:prstGeom prst="rect">
            <a:avLst/>
          </a:prstGeom>
        </p:spPr>
        <p:txBody>
          <a:bodyPr vert="horz" wrap="square" lIns="0" tIns="25398" rIns="0" bIns="0" rtlCol="0">
            <a:spAutoFit/>
          </a:bodyPr>
          <a:lstStyle/>
          <a:p>
            <a:pPr marL="25399">
              <a:spcBef>
                <a:spcPts val="200"/>
              </a:spcBef>
            </a:pPr>
            <a:r>
              <a:rPr sz="2000" spc="-60">
                <a:latin typeface="Verdana"/>
                <a:cs typeface="Verdana"/>
              </a:rPr>
              <a:t>Year-</a:t>
            </a:r>
            <a:r>
              <a:rPr sz="2000" spc="-50">
                <a:latin typeface="Verdana"/>
                <a:cs typeface="Verdana"/>
              </a:rPr>
              <a:t>over-</a:t>
            </a:r>
            <a:r>
              <a:rPr sz="2000">
                <a:latin typeface="Verdana"/>
                <a:cs typeface="Verdana"/>
              </a:rPr>
              <a:t>year</a:t>
            </a:r>
            <a:r>
              <a:rPr sz="2000" spc="-40">
                <a:latin typeface="Verdana"/>
                <a:cs typeface="Verdana"/>
              </a:rPr>
              <a:t> </a:t>
            </a:r>
            <a:r>
              <a:rPr sz="2000">
                <a:latin typeface="Verdana"/>
                <a:cs typeface="Verdana"/>
              </a:rPr>
              <a:t>percentage</a:t>
            </a:r>
            <a:r>
              <a:rPr sz="2000" spc="-40">
                <a:latin typeface="Verdana"/>
                <a:cs typeface="Verdana"/>
              </a:rPr>
              <a:t> </a:t>
            </a:r>
            <a:r>
              <a:rPr sz="2000" spc="-20">
                <a:latin typeface="Verdana"/>
                <a:cs typeface="Verdana"/>
              </a:rPr>
              <a:t>growth</a:t>
            </a:r>
            <a:endParaRPr sz="2000">
              <a:latin typeface="Verdana"/>
              <a:cs typeface="Verdana"/>
            </a:endParaRPr>
          </a:p>
        </p:txBody>
      </p:sp>
      <p:pic>
        <p:nvPicPr>
          <p:cNvPr id="5" name="object 5"/>
          <p:cNvPicPr/>
          <p:nvPr/>
        </p:nvPicPr>
        <p:blipFill>
          <a:blip r:embed="rId3" cstate="print"/>
          <a:stretch>
            <a:fillRect/>
          </a:stretch>
        </p:blipFill>
        <p:spPr>
          <a:xfrm>
            <a:off x="1251354" y="5220733"/>
            <a:ext cx="10254112" cy="6178936"/>
          </a:xfrm>
          <a:prstGeom prst="rect">
            <a:avLst/>
          </a:prstGeom>
        </p:spPr>
      </p:pic>
      <p:sp>
        <p:nvSpPr>
          <p:cNvPr id="7" name="object 7"/>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8" name="object 8"/>
          <p:cNvSpPr txBox="1"/>
          <p:nvPr/>
        </p:nvSpPr>
        <p:spPr>
          <a:xfrm>
            <a:off x="1716887" y="1049313"/>
            <a:ext cx="12159458" cy="1779965"/>
          </a:xfrm>
          <a:prstGeom prst="rect">
            <a:avLst/>
          </a:prstGeom>
        </p:spPr>
        <p:txBody>
          <a:bodyPr vert="horz" wrap="square" lIns="0" tIns="137151" rIns="0" bIns="0" rtlCol="0">
            <a:spAutoFit/>
          </a:bodyPr>
          <a:lstStyle/>
          <a:p>
            <a:pPr marL="25399" marR="10159">
              <a:lnSpc>
                <a:spcPts val="6400"/>
              </a:lnSpc>
              <a:spcBef>
                <a:spcPts val="1080"/>
              </a:spcBef>
            </a:pPr>
            <a:r>
              <a:rPr sz="6000">
                <a:solidFill>
                  <a:srgbClr val="231F20"/>
                </a:solidFill>
                <a:latin typeface="Georgia"/>
                <a:cs typeface="Georgia"/>
              </a:rPr>
              <a:t>Labor</a:t>
            </a:r>
            <a:r>
              <a:rPr sz="6000" spc="-60">
                <a:solidFill>
                  <a:srgbClr val="231F20"/>
                </a:solidFill>
                <a:latin typeface="Georgia"/>
                <a:cs typeface="Georgia"/>
              </a:rPr>
              <a:t> </a:t>
            </a:r>
            <a:r>
              <a:rPr sz="6000">
                <a:solidFill>
                  <a:srgbClr val="231F20"/>
                </a:solidFill>
                <a:latin typeface="Georgia"/>
                <a:cs typeface="Georgia"/>
              </a:rPr>
              <a:t>remains</a:t>
            </a:r>
            <a:r>
              <a:rPr sz="6000" spc="-70">
                <a:solidFill>
                  <a:srgbClr val="231F20"/>
                </a:solidFill>
                <a:latin typeface="Georgia"/>
                <a:cs typeface="Georgia"/>
              </a:rPr>
              <a:t> </a:t>
            </a:r>
            <a:r>
              <a:rPr sz="6000">
                <a:solidFill>
                  <a:srgbClr val="231F20"/>
                </a:solidFill>
                <a:latin typeface="Georgia"/>
                <a:cs typeface="Georgia"/>
              </a:rPr>
              <a:t>the</a:t>
            </a:r>
            <a:r>
              <a:rPr sz="6000" spc="-60">
                <a:solidFill>
                  <a:srgbClr val="231F20"/>
                </a:solidFill>
                <a:latin typeface="Georgia"/>
                <a:cs typeface="Georgia"/>
              </a:rPr>
              <a:t> </a:t>
            </a:r>
            <a:r>
              <a:rPr sz="6000">
                <a:solidFill>
                  <a:srgbClr val="231F20"/>
                </a:solidFill>
                <a:latin typeface="Georgia"/>
                <a:cs typeface="Georgia"/>
              </a:rPr>
              <a:t>biggest</a:t>
            </a:r>
            <a:r>
              <a:rPr sz="6000" spc="-70">
                <a:solidFill>
                  <a:srgbClr val="231F20"/>
                </a:solidFill>
                <a:latin typeface="Georgia"/>
                <a:cs typeface="Georgia"/>
              </a:rPr>
              <a:t> </a:t>
            </a:r>
            <a:r>
              <a:rPr sz="6000" spc="-20">
                <a:solidFill>
                  <a:srgbClr val="231F20"/>
                </a:solidFill>
                <a:latin typeface="Georgia"/>
                <a:cs typeface="Georgia"/>
              </a:rPr>
              <a:t>challenge </a:t>
            </a:r>
            <a:r>
              <a:rPr sz="6000">
                <a:solidFill>
                  <a:srgbClr val="231F20"/>
                </a:solidFill>
                <a:latin typeface="Georgia"/>
                <a:cs typeface="Georgia"/>
              </a:rPr>
              <a:t>in</a:t>
            </a:r>
            <a:r>
              <a:rPr sz="6000" spc="-100">
                <a:solidFill>
                  <a:srgbClr val="231F20"/>
                </a:solidFill>
                <a:latin typeface="Georgia"/>
                <a:cs typeface="Georgia"/>
              </a:rPr>
              <a:t> </a:t>
            </a:r>
            <a:r>
              <a:rPr sz="6000" spc="-20">
                <a:solidFill>
                  <a:srgbClr val="231F20"/>
                </a:solidFill>
                <a:latin typeface="Georgia"/>
                <a:cs typeface="Georgia"/>
              </a:rPr>
              <a:t>residential</a:t>
            </a:r>
            <a:r>
              <a:rPr sz="6000" spc="-90">
                <a:solidFill>
                  <a:srgbClr val="231F20"/>
                </a:solidFill>
                <a:latin typeface="Georgia"/>
                <a:cs typeface="Georgia"/>
              </a:rPr>
              <a:t> </a:t>
            </a:r>
            <a:r>
              <a:rPr sz="6000" spc="-20">
                <a:solidFill>
                  <a:srgbClr val="231F20"/>
                </a:solidFill>
                <a:latin typeface="Georgia"/>
                <a:cs typeface="Georgia"/>
              </a:rPr>
              <a:t>construction</a:t>
            </a:r>
            <a:endParaRPr sz="6000">
              <a:latin typeface="Georgia"/>
              <a:cs typeface="Georgia"/>
            </a:endParaRPr>
          </a:p>
        </p:txBody>
      </p:sp>
      <p:sp>
        <p:nvSpPr>
          <p:cNvPr id="9" name="object 9"/>
          <p:cNvSpPr txBox="1"/>
          <p:nvPr/>
        </p:nvSpPr>
        <p:spPr>
          <a:xfrm>
            <a:off x="18212312" y="3535908"/>
            <a:ext cx="4843465" cy="5112168"/>
          </a:xfrm>
          <a:prstGeom prst="rect">
            <a:avLst/>
          </a:prstGeom>
        </p:spPr>
        <p:txBody>
          <a:bodyPr vert="horz" wrap="square" lIns="0" tIns="10159" rIns="0" bIns="0" rtlCol="0">
            <a:spAutoFit/>
          </a:bodyPr>
          <a:lstStyle/>
          <a:p>
            <a:pPr marL="435586" marR="60957" indent="-360662">
              <a:lnSpc>
                <a:spcPct val="104200"/>
              </a:lnSpc>
              <a:spcBef>
                <a:spcPts val="80"/>
              </a:spcBef>
              <a:buClr>
                <a:srgbClr val="FFB616"/>
              </a:buClr>
              <a:buFont typeface="Verdana"/>
              <a:buChar char="•"/>
              <a:tabLst>
                <a:tab pos="435586" algn="l"/>
              </a:tabLst>
            </a:pPr>
            <a:r>
              <a:rPr sz="2400">
                <a:solidFill>
                  <a:srgbClr val="FFFFFF"/>
                </a:solidFill>
                <a:latin typeface="Verdana"/>
                <a:cs typeface="Verdana"/>
              </a:rPr>
              <a:t>Wages</a:t>
            </a:r>
            <a:r>
              <a:rPr sz="2400" spc="-120">
                <a:solidFill>
                  <a:srgbClr val="FFFFFF"/>
                </a:solidFill>
                <a:latin typeface="Verdana"/>
                <a:cs typeface="Verdana"/>
              </a:rPr>
              <a:t> </a:t>
            </a:r>
            <a:r>
              <a:rPr sz="2400">
                <a:solidFill>
                  <a:srgbClr val="FFFFFF"/>
                </a:solidFill>
                <a:latin typeface="Verdana"/>
                <a:cs typeface="Verdana"/>
              </a:rPr>
              <a:t>for</a:t>
            </a:r>
            <a:r>
              <a:rPr sz="2400" spc="-120">
                <a:solidFill>
                  <a:srgbClr val="FFFFFF"/>
                </a:solidFill>
                <a:latin typeface="Verdana"/>
                <a:cs typeface="Verdana"/>
              </a:rPr>
              <a:t> </a:t>
            </a:r>
            <a:r>
              <a:rPr sz="2400" spc="-20">
                <a:solidFill>
                  <a:srgbClr val="FFFFFF"/>
                </a:solidFill>
                <a:latin typeface="Verdana"/>
                <a:cs typeface="Verdana"/>
              </a:rPr>
              <a:t>residential </a:t>
            </a:r>
            <a:r>
              <a:rPr sz="2400">
                <a:solidFill>
                  <a:srgbClr val="FFFFFF"/>
                </a:solidFill>
                <a:latin typeface="Verdana"/>
                <a:cs typeface="Verdana"/>
              </a:rPr>
              <a:t>building</a:t>
            </a:r>
            <a:r>
              <a:rPr sz="2400" spc="-140">
                <a:solidFill>
                  <a:srgbClr val="FFFFFF"/>
                </a:solidFill>
                <a:latin typeface="Verdana"/>
                <a:cs typeface="Verdana"/>
              </a:rPr>
              <a:t> </a:t>
            </a:r>
            <a:r>
              <a:rPr sz="2400">
                <a:solidFill>
                  <a:srgbClr val="FFFFFF"/>
                </a:solidFill>
                <a:latin typeface="Verdana"/>
                <a:cs typeface="Verdana"/>
              </a:rPr>
              <a:t>workers</a:t>
            </a:r>
            <a:r>
              <a:rPr sz="2400" spc="-140">
                <a:solidFill>
                  <a:srgbClr val="FFFFFF"/>
                </a:solidFill>
                <a:latin typeface="Verdana"/>
                <a:cs typeface="Verdana"/>
              </a:rPr>
              <a:t> </a:t>
            </a:r>
            <a:r>
              <a:rPr sz="2400" b="1" spc="-20">
                <a:solidFill>
                  <a:srgbClr val="FFB616"/>
                </a:solidFill>
                <a:latin typeface="Verdana"/>
                <a:cs typeface="Verdana"/>
              </a:rPr>
              <a:t>continued </a:t>
            </a:r>
            <a:r>
              <a:rPr sz="2400" b="1">
                <a:solidFill>
                  <a:srgbClr val="FFB616"/>
                </a:solidFill>
                <a:latin typeface="Verdana"/>
                <a:cs typeface="Verdana"/>
              </a:rPr>
              <a:t>to</a:t>
            </a:r>
            <a:r>
              <a:rPr sz="2400" b="1" spc="-30">
                <a:solidFill>
                  <a:srgbClr val="FFB616"/>
                </a:solidFill>
                <a:latin typeface="Verdana"/>
                <a:cs typeface="Verdana"/>
              </a:rPr>
              <a:t> </a:t>
            </a:r>
            <a:r>
              <a:rPr sz="2400" b="1" spc="-20">
                <a:solidFill>
                  <a:srgbClr val="FFB616"/>
                </a:solidFill>
                <a:latin typeface="Verdana"/>
                <a:cs typeface="Verdana"/>
              </a:rPr>
              <a:t>accelerate </a:t>
            </a:r>
            <a:r>
              <a:rPr sz="2400" b="1">
                <a:solidFill>
                  <a:srgbClr val="FFB616"/>
                </a:solidFill>
                <a:latin typeface="Verdana"/>
                <a:cs typeface="Verdana"/>
              </a:rPr>
              <a:t>in</a:t>
            </a:r>
            <a:r>
              <a:rPr sz="2400" b="1" spc="-30">
                <a:solidFill>
                  <a:srgbClr val="FFB616"/>
                </a:solidFill>
                <a:latin typeface="Verdana"/>
                <a:cs typeface="Verdana"/>
              </a:rPr>
              <a:t> </a:t>
            </a:r>
            <a:r>
              <a:rPr sz="2400" b="1" spc="-40">
                <a:solidFill>
                  <a:srgbClr val="FFB616"/>
                </a:solidFill>
                <a:latin typeface="Verdana"/>
                <a:cs typeface="Verdana"/>
              </a:rPr>
              <a:t>2024</a:t>
            </a:r>
            <a:r>
              <a:rPr lang="en-US" sz="2400" b="1" spc="-40">
                <a:solidFill>
                  <a:srgbClr val="FFB616"/>
                </a:solidFill>
                <a:latin typeface="Verdana"/>
                <a:cs typeface="Verdana"/>
              </a:rPr>
              <a:t> </a:t>
            </a:r>
            <a:r>
              <a:rPr lang="en-US" sz="2400" spc="-20">
                <a:solidFill>
                  <a:srgbClr val="FFFFFF"/>
                </a:solidFill>
                <a:latin typeface="Verdana"/>
                <a:cs typeface="Verdana"/>
              </a:rPr>
              <a:t>which continue to inflate building costs</a:t>
            </a:r>
            <a:endParaRPr sz="2400">
              <a:latin typeface="Verdana"/>
              <a:cs typeface="Verdana"/>
            </a:endParaRPr>
          </a:p>
          <a:p>
            <a:pPr marL="435586" marR="480034" indent="-360662">
              <a:lnSpc>
                <a:spcPct val="104200"/>
              </a:lnSpc>
              <a:spcBef>
                <a:spcPts val="1130"/>
              </a:spcBef>
              <a:buClr>
                <a:srgbClr val="FFB616"/>
              </a:buClr>
              <a:buFont typeface="Verdana"/>
              <a:buChar char="•"/>
              <a:tabLst>
                <a:tab pos="435586" algn="l"/>
              </a:tabLst>
            </a:pPr>
            <a:r>
              <a:rPr sz="2400">
                <a:solidFill>
                  <a:srgbClr val="FFFFFF"/>
                </a:solidFill>
                <a:latin typeface="Verdana"/>
                <a:cs typeface="Verdana"/>
              </a:rPr>
              <a:t>According</a:t>
            </a:r>
            <a:r>
              <a:rPr sz="2400" spc="-80">
                <a:solidFill>
                  <a:srgbClr val="FFFFFF"/>
                </a:solidFill>
                <a:latin typeface="Verdana"/>
                <a:cs typeface="Verdana"/>
              </a:rPr>
              <a:t> </a:t>
            </a:r>
            <a:r>
              <a:rPr sz="2400">
                <a:solidFill>
                  <a:srgbClr val="FFFFFF"/>
                </a:solidFill>
                <a:latin typeface="Verdana"/>
                <a:cs typeface="Verdana"/>
              </a:rPr>
              <a:t>to</a:t>
            </a:r>
            <a:r>
              <a:rPr sz="2400" spc="-80">
                <a:solidFill>
                  <a:srgbClr val="FFFFFF"/>
                </a:solidFill>
                <a:latin typeface="Verdana"/>
                <a:cs typeface="Verdana"/>
              </a:rPr>
              <a:t> </a:t>
            </a:r>
            <a:r>
              <a:rPr sz="2400">
                <a:solidFill>
                  <a:srgbClr val="FFFFFF"/>
                </a:solidFill>
                <a:latin typeface="Verdana"/>
                <a:cs typeface="Verdana"/>
              </a:rPr>
              <a:t>the</a:t>
            </a:r>
            <a:r>
              <a:rPr sz="2400" spc="-80">
                <a:solidFill>
                  <a:srgbClr val="FFFFFF"/>
                </a:solidFill>
                <a:latin typeface="Verdana"/>
                <a:cs typeface="Verdana"/>
              </a:rPr>
              <a:t> </a:t>
            </a:r>
            <a:r>
              <a:rPr sz="2400" spc="-20">
                <a:solidFill>
                  <a:srgbClr val="FFFFFF"/>
                </a:solidFill>
                <a:latin typeface="Verdana"/>
                <a:cs typeface="Verdana"/>
              </a:rPr>
              <a:t>National </a:t>
            </a:r>
            <a:r>
              <a:rPr sz="2400">
                <a:solidFill>
                  <a:srgbClr val="FFFFFF"/>
                </a:solidFill>
                <a:latin typeface="Verdana"/>
                <a:cs typeface="Verdana"/>
              </a:rPr>
              <a:t>Association of </a:t>
            </a:r>
            <a:r>
              <a:rPr sz="2400" spc="-40">
                <a:solidFill>
                  <a:srgbClr val="FFFFFF"/>
                </a:solidFill>
                <a:latin typeface="Verdana"/>
                <a:cs typeface="Verdana"/>
              </a:rPr>
              <a:t>Home </a:t>
            </a:r>
            <a:r>
              <a:rPr sz="2400">
                <a:solidFill>
                  <a:srgbClr val="FFFFFF"/>
                </a:solidFill>
                <a:latin typeface="Verdana"/>
                <a:cs typeface="Verdana"/>
              </a:rPr>
              <a:t>Builders,</a:t>
            </a:r>
            <a:r>
              <a:rPr sz="2400" spc="150">
                <a:solidFill>
                  <a:srgbClr val="FFFFFF"/>
                </a:solidFill>
                <a:latin typeface="Verdana"/>
                <a:cs typeface="Verdana"/>
              </a:rPr>
              <a:t> </a:t>
            </a:r>
            <a:r>
              <a:rPr sz="2400" spc="-40">
                <a:solidFill>
                  <a:srgbClr val="FFFFFF"/>
                </a:solidFill>
                <a:latin typeface="Verdana"/>
                <a:cs typeface="Verdana"/>
              </a:rPr>
              <a:t>year-</a:t>
            </a:r>
            <a:r>
              <a:rPr sz="2400" spc="-50">
                <a:solidFill>
                  <a:srgbClr val="FFFFFF"/>
                </a:solidFill>
                <a:latin typeface="Verdana"/>
                <a:cs typeface="Verdana"/>
              </a:rPr>
              <a:t>over-</a:t>
            </a:r>
            <a:r>
              <a:rPr sz="2400" spc="-40">
                <a:solidFill>
                  <a:srgbClr val="FFFFFF"/>
                </a:solidFill>
                <a:latin typeface="Verdana"/>
                <a:cs typeface="Verdana"/>
              </a:rPr>
              <a:t>year </a:t>
            </a:r>
            <a:r>
              <a:rPr sz="2400" b="1">
                <a:solidFill>
                  <a:srgbClr val="FFB616"/>
                </a:solidFill>
                <a:latin typeface="Verdana"/>
                <a:cs typeface="Verdana"/>
              </a:rPr>
              <a:t>growth</a:t>
            </a:r>
            <a:r>
              <a:rPr sz="2400" b="1" spc="-100">
                <a:solidFill>
                  <a:srgbClr val="FFB616"/>
                </a:solidFill>
                <a:latin typeface="Verdana"/>
                <a:cs typeface="Verdana"/>
              </a:rPr>
              <a:t> </a:t>
            </a:r>
            <a:r>
              <a:rPr sz="2400" b="1">
                <a:solidFill>
                  <a:srgbClr val="FFB616"/>
                </a:solidFill>
                <a:latin typeface="Verdana"/>
                <a:cs typeface="Verdana"/>
              </a:rPr>
              <a:t>rates</a:t>
            </a:r>
            <a:r>
              <a:rPr sz="2400" b="1" spc="-100">
                <a:solidFill>
                  <a:srgbClr val="FFB616"/>
                </a:solidFill>
                <a:latin typeface="Verdana"/>
                <a:cs typeface="Verdana"/>
              </a:rPr>
              <a:t> </a:t>
            </a:r>
            <a:r>
              <a:rPr sz="2400" b="1">
                <a:solidFill>
                  <a:srgbClr val="FFB616"/>
                </a:solidFill>
                <a:latin typeface="Verdana"/>
                <a:cs typeface="Verdana"/>
              </a:rPr>
              <a:t>in</a:t>
            </a:r>
            <a:r>
              <a:rPr sz="2400" b="1" spc="-100">
                <a:solidFill>
                  <a:srgbClr val="FFB616"/>
                </a:solidFill>
                <a:latin typeface="Verdana"/>
                <a:cs typeface="Verdana"/>
              </a:rPr>
              <a:t> </a:t>
            </a:r>
            <a:r>
              <a:rPr sz="2400" b="1" spc="-50">
                <a:solidFill>
                  <a:srgbClr val="FFB616"/>
                </a:solidFill>
                <a:latin typeface="Verdana"/>
                <a:cs typeface="Verdana"/>
              </a:rPr>
              <a:t>the </a:t>
            </a:r>
            <a:r>
              <a:rPr sz="2400" b="1">
                <a:solidFill>
                  <a:srgbClr val="FFB616"/>
                </a:solidFill>
                <a:latin typeface="Verdana"/>
                <a:cs typeface="Verdana"/>
              </a:rPr>
              <a:t>past</a:t>
            </a:r>
            <a:r>
              <a:rPr sz="2400" b="1" spc="-100">
                <a:solidFill>
                  <a:srgbClr val="FFB616"/>
                </a:solidFill>
                <a:latin typeface="Verdana"/>
                <a:cs typeface="Verdana"/>
              </a:rPr>
              <a:t> </a:t>
            </a:r>
            <a:r>
              <a:rPr sz="2400" b="1">
                <a:solidFill>
                  <a:srgbClr val="FFB616"/>
                </a:solidFill>
                <a:latin typeface="Verdana"/>
                <a:cs typeface="Verdana"/>
              </a:rPr>
              <a:t>four</a:t>
            </a:r>
            <a:r>
              <a:rPr sz="2400" b="1" spc="-100">
                <a:solidFill>
                  <a:srgbClr val="FFB616"/>
                </a:solidFill>
                <a:latin typeface="Verdana"/>
                <a:cs typeface="Verdana"/>
              </a:rPr>
              <a:t> </a:t>
            </a:r>
            <a:r>
              <a:rPr sz="2400" b="1">
                <a:solidFill>
                  <a:srgbClr val="FFB616"/>
                </a:solidFill>
                <a:latin typeface="Verdana"/>
                <a:cs typeface="Verdana"/>
              </a:rPr>
              <a:t>months</a:t>
            </a:r>
            <a:r>
              <a:rPr sz="2400" b="1" spc="-110">
                <a:solidFill>
                  <a:srgbClr val="FFB616"/>
                </a:solidFill>
                <a:latin typeface="Verdana"/>
                <a:cs typeface="Verdana"/>
              </a:rPr>
              <a:t> </a:t>
            </a:r>
            <a:r>
              <a:rPr sz="2400" b="1" spc="-40">
                <a:solidFill>
                  <a:srgbClr val="FFB616"/>
                </a:solidFill>
                <a:latin typeface="Verdana"/>
                <a:cs typeface="Verdana"/>
              </a:rPr>
              <a:t>were </a:t>
            </a:r>
            <a:r>
              <a:rPr sz="2400" b="1">
                <a:solidFill>
                  <a:srgbClr val="FFB616"/>
                </a:solidFill>
                <a:latin typeface="Verdana"/>
                <a:cs typeface="Verdana"/>
              </a:rPr>
              <a:t>“unprecedented”</a:t>
            </a:r>
            <a:r>
              <a:rPr sz="2400" b="1" spc="-60">
                <a:solidFill>
                  <a:srgbClr val="FFB616"/>
                </a:solidFill>
                <a:latin typeface="Verdana"/>
                <a:cs typeface="Verdana"/>
              </a:rPr>
              <a:t> </a:t>
            </a:r>
            <a:r>
              <a:rPr sz="2400">
                <a:solidFill>
                  <a:srgbClr val="FFFFFF"/>
                </a:solidFill>
                <a:latin typeface="Verdana"/>
                <a:cs typeface="Verdana"/>
              </a:rPr>
              <a:t>in</a:t>
            </a:r>
            <a:r>
              <a:rPr sz="2400" spc="-70">
                <a:solidFill>
                  <a:srgbClr val="FFFFFF"/>
                </a:solidFill>
                <a:latin typeface="Verdana"/>
                <a:cs typeface="Verdana"/>
              </a:rPr>
              <a:t> </a:t>
            </a:r>
            <a:r>
              <a:rPr sz="2400" spc="-50">
                <a:solidFill>
                  <a:srgbClr val="FFFFFF"/>
                </a:solidFill>
                <a:latin typeface="Verdana"/>
                <a:cs typeface="Verdana"/>
              </a:rPr>
              <a:t>the</a:t>
            </a:r>
            <a:endParaRPr sz="2400">
              <a:latin typeface="Verdana"/>
              <a:cs typeface="Verdana"/>
            </a:endParaRPr>
          </a:p>
          <a:p>
            <a:pPr marL="435586" marR="215889">
              <a:lnSpc>
                <a:spcPct val="104200"/>
              </a:lnSpc>
            </a:pPr>
            <a:r>
              <a:rPr sz="2400" spc="-40">
                <a:solidFill>
                  <a:srgbClr val="FFFFFF"/>
                </a:solidFill>
                <a:latin typeface="Verdana"/>
                <a:cs typeface="Verdana"/>
              </a:rPr>
              <a:t>near-</a:t>
            </a:r>
            <a:r>
              <a:rPr sz="2400" spc="-50">
                <a:solidFill>
                  <a:srgbClr val="FFFFFF"/>
                </a:solidFill>
                <a:latin typeface="Verdana"/>
                <a:cs typeface="Verdana"/>
              </a:rPr>
              <a:t>35-</a:t>
            </a:r>
            <a:r>
              <a:rPr sz="2400">
                <a:solidFill>
                  <a:srgbClr val="FFFFFF"/>
                </a:solidFill>
                <a:latin typeface="Verdana"/>
                <a:cs typeface="Verdana"/>
              </a:rPr>
              <a:t>year</a:t>
            </a:r>
            <a:r>
              <a:rPr sz="2400" spc="10">
                <a:solidFill>
                  <a:srgbClr val="FFFFFF"/>
                </a:solidFill>
                <a:latin typeface="Verdana"/>
                <a:cs typeface="Verdana"/>
              </a:rPr>
              <a:t> </a:t>
            </a:r>
            <a:r>
              <a:rPr sz="2400">
                <a:solidFill>
                  <a:srgbClr val="FFFFFF"/>
                </a:solidFill>
                <a:latin typeface="Verdana"/>
                <a:cs typeface="Verdana"/>
              </a:rPr>
              <a:t>history</a:t>
            </a:r>
            <a:r>
              <a:rPr sz="2400" spc="20">
                <a:solidFill>
                  <a:srgbClr val="FFFFFF"/>
                </a:solidFill>
                <a:latin typeface="Verdana"/>
                <a:cs typeface="Verdana"/>
              </a:rPr>
              <a:t> </a:t>
            </a:r>
            <a:r>
              <a:rPr sz="2400">
                <a:solidFill>
                  <a:srgbClr val="FFFFFF"/>
                </a:solidFill>
                <a:latin typeface="Verdana"/>
                <a:cs typeface="Verdana"/>
              </a:rPr>
              <a:t>of</a:t>
            </a:r>
            <a:r>
              <a:rPr sz="2400" spc="20">
                <a:solidFill>
                  <a:srgbClr val="FFFFFF"/>
                </a:solidFill>
                <a:latin typeface="Verdana"/>
                <a:cs typeface="Verdana"/>
              </a:rPr>
              <a:t> </a:t>
            </a:r>
            <a:r>
              <a:rPr sz="2400" spc="-50">
                <a:solidFill>
                  <a:srgbClr val="FFFFFF"/>
                </a:solidFill>
                <a:latin typeface="Verdana"/>
                <a:cs typeface="Verdana"/>
              </a:rPr>
              <a:t>the </a:t>
            </a:r>
            <a:r>
              <a:rPr sz="2400">
                <a:solidFill>
                  <a:srgbClr val="FFFFFF"/>
                </a:solidFill>
                <a:latin typeface="Verdana"/>
                <a:cs typeface="Verdana"/>
              </a:rPr>
              <a:t>data</a:t>
            </a:r>
            <a:r>
              <a:rPr sz="2400" spc="-60">
                <a:solidFill>
                  <a:srgbClr val="FFFFFF"/>
                </a:solidFill>
                <a:latin typeface="Verdana"/>
                <a:cs typeface="Verdana"/>
              </a:rPr>
              <a:t> </a:t>
            </a:r>
            <a:r>
              <a:rPr sz="2400" spc="-20">
                <a:solidFill>
                  <a:srgbClr val="FFFFFF"/>
                </a:solidFill>
                <a:latin typeface="Verdana"/>
                <a:cs typeface="Verdana"/>
              </a:rPr>
              <a:t>series</a:t>
            </a:r>
            <a:r>
              <a:rPr sz="2100" spc="-30" baseline="31746">
                <a:solidFill>
                  <a:srgbClr val="FFFFFF"/>
                </a:solidFill>
                <a:latin typeface="Verdana"/>
                <a:cs typeface="Verdana"/>
              </a:rPr>
              <a:t>1</a:t>
            </a:r>
            <a:endParaRPr sz="2100" baseline="31746">
              <a:latin typeface="Verdana"/>
              <a:cs typeface="Verdana"/>
            </a:endParaRPr>
          </a:p>
        </p:txBody>
      </p:sp>
      <p:pic>
        <p:nvPicPr>
          <p:cNvPr id="10" name="object 10"/>
          <p:cNvPicPr/>
          <p:nvPr/>
        </p:nvPicPr>
        <p:blipFill>
          <a:blip r:embed="rId4" cstate="print"/>
          <a:stretch>
            <a:fillRect/>
          </a:stretch>
        </p:blipFill>
        <p:spPr>
          <a:xfrm>
            <a:off x="1259915" y="12203217"/>
            <a:ext cx="345771" cy="253449"/>
          </a:xfrm>
          <a:prstGeom prst="rect">
            <a:avLst/>
          </a:prstGeom>
        </p:spPr>
      </p:pic>
      <p:sp>
        <p:nvSpPr>
          <p:cNvPr id="11" name="object 11"/>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2" name="object 12"/>
          <p:cNvPicPr/>
          <p:nvPr/>
        </p:nvPicPr>
        <p:blipFill>
          <a:blip r:embed="rId5" cstate="print"/>
          <a:stretch>
            <a:fillRect/>
          </a:stretch>
        </p:blipFill>
        <p:spPr>
          <a:xfrm>
            <a:off x="2261382" y="12203226"/>
            <a:ext cx="347575" cy="253424"/>
          </a:xfrm>
          <a:prstGeom prst="rect">
            <a:avLst/>
          </a:prstGeom>
        </p:spPr>
      </p:pic>
      <p:pic>
        <p:nvPicPr>
          <p:cNvPr id="13" name="object 13"/>
          <p:cNvPicPr/>
          <p:nvPr/>
        </p:nvPicPr>
        <p:blipFill>
          <a:blip r:embed="rId6" cstate="print"/>
          <a:stretch>
            <a:fillRect/>
          </a:stretch>
        </p:blipFill>
        <p:spPr>
          <a:xfrm>
            <a:off x="2773852" y="12203224"/>
            <a:ext cx="363170" cy="253424"/>
          </a:xfrm>
          <a:prstGeom prst="rect">
            <a:avLst/>
          </a:prstGeom>
        </p:spPr>
      </p:pic>
      <p:grpSp>
        <p:nvGrpSpPr>
          <p:cNvPr id="14" name="object 14"/>
          <p:cNvGrpSpPr/>
          <p:nvPr/>
        </p:nvGrpSpPr>
        <p:grpSpPr>
          <a:xfrm>
            <a:off x="3288532" y="12203224"/>
            <a:ext cx="490188" cy="253983"/>
            <a:chOff x="1644373" y="6101786"/>
            <a:chExt cx="245110" cy="127000"/>
          </a:xfrm>
        </p:grpSpPr>
        <p:pic>
          <p:nvPicPr>
            <p:cNvPr id="15" name="object 15"/>
            <p:cNvPicPr/>
            <p:nvPr/>
          </p:nvPicPr>
          <p:blipFill>
            <a:blip r:embed="rId7" cstate="print"/>
            <a:stretch>
              <a:fillRect/>
            </a:stretch>
          </p:blipFill>
          <p:spPr>
            <a:xfrm>
              <a:off x="1644373" y="6101786"/>
              <a:ext cx="181597" cy="126720"/>
            </a:xfrm>
            <a:prstGeom prst="rect">
              <a:avLst/>
            </a:prstGeom>
          </p:spPr>
        </p:pic>
        <p:sp>
          <p:nvSpPr>
            <p:cNvPr id="16" name="object 16"/>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17" name="object 17"/>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118104">
              <a:spcBef>
                <a:spcPts val="260"/>
              </a:spcBef>
            </a:pPr>
            <a:r>
              <a:rPr spc="-50"/>
              <a:t>P</a:t>
            </a:r>
            <a:fld id="{81D60167-4931-47E6-BA6A-407CBD079E47}" type="slidenum">
              <a:rPr spc="-50" dirty="0"/>
              <a:pPr marL="118104">
                <a:spcBef>
                  <a:spcPts val="260"/>
                </a:spcBef>
              </a:pPr>
              <a:t>14</a:t>
            </a:fld>
            <a:endParaRPr spc="-50"/>
          </a:p>
        </p:txBody>
      </p:sp>
      <p:sp>
        <p:nvSpPr>
          <p:cNvPr id="44" name="Rectangle 43">
            <a:extLst>
              <a:ext uri="{FF2B5EF4-FFF2-40B4-BE49-F238E27FC236}">
                <a16:creationId xmlns:a16="http://schemas.microsoft.com/office/drawing/2014/main" id="{AD5E33C1-1074-8D94-FC9B-0FE4CBCD38AE}"/>
              </a:ext>
            </a:extLst>
          </p:cNvPr>
          <p:cNvSpPr/>
          <p:nvPr/>
        </p:nvSpPr>
        <p:spPr>
          <a:xfrm>
            <a:off x="1605685" y="11124922"/>
            <a:ext cx="9749569" cy="299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grpSp>
        <p:nvGrpSpPr>
          <p:cNvPr id="45" name="Group 44">
            <a:extLst>
              <a:ext uri="{FF2B5EF4-FFF2-40B4-BE49-F238E27FC236}">
                <a16:creationId xmlns:a16="http://schemas.microsoft.com/office/drawing/2014/main" id="{596C8949-C7AA-0996-043D-61A4C7CA015E}"/>
              </a:ext>
            </a:extLst>
          </p:cNvPr>
          <p:cNvGrpSpPr/>
          <p:nvPr/>
        </p:nvGrpSpPr>
        <p:grpSpPr>
          <a:xfrm>
            <a:off x="1584858" y="11160011"/>
            <a:ext cx="9685711" cy="400846"/>
            <a:chOff x="720693" y="5694588"/>
            <a:chExt cx="4843171" cy="200436"/>
          </a:xfrm>
        </p:grpSpPr>
        <p:sp>
          <p:nvSpPr>
            <p:cNvPr id="18" name="TextBox 17">
              <a:extLst>
                <a:ext uri="{FF2B5EF4-FFF2-40B4-BE49-F238E27FC236}">
                  <a16:creationId xmlns:a16="http://schemas.microsoft.com/office/drawing/2014/main" id="{10AD2A81-5168-118B-0968-D45B397C05E7}"/>
                </a:ext>
              </a:extLst>
            </p:cNvPr>
            <p:cNvSpPr txBox="1"/>
            <p:nvPr/>
          </p:nvSpPr>
          <p:spPr>
            <a:xfrm>
              <a:off x="720693" y="5705589"/>
              <a:ext cx="327869" cy="184678"/>
            </a:xfrm>
            <a:prstGeom prst="rect">
              <a:avLst/>
            </a:prstGeom>
            <a:noFill/>
          </p:spPr>
          <p:txBody>
            <a:bodyPr wrap="square" rtlCol="0">
              <a:spAutoFit/>
            </a:bodyPr>
            <a:lstStyle/>
            <a:p>
              <a:r>
                <a:rPr lang="en-US" sz="1800">
                  <a:latin typeface="Lato" panose="020F0502020204030203" pitchFamily="34" charset="0"/>
                </a:rPr>
                <a:t>01</a:t>
              </a:r>
            </a:p>
          </p:txBody>
        </p:sp>
        <p:sp>
          <p:nvSpPr>
            <p:cNvPr id="19" name="TextBox 18">
              <a:extLst>
                <a:ext uri="{FF2B5EF4-FFF2-40B4-BE49-F238E27FC236}">
                  <a16:creationId xmlns:a16="http://schemas.microsoft.com/office/drawing/2014/main" id="{85388AD9-8A21-3465-7D2C-EBB7619DBD72}"/>
                </a:ext>
              </a:extLst>
            </p:cNvPr>
            <p:cNvSpPr txBox="1"/>
            <p:nvPr/>
          </p:nvSpPr>
          <p:spPr>
            <a:xfrm>
              <a:off x="925532" y="5703630"/>
              <a:ext cx="327869" cy="184678"/>
            </a:xfrm>
            <a:prstGeom prst="rect">
              <a:avLst/>
            </a:prstGeom>
            <a:noFill/>
          </p:spPr>
          <p:txBody>
            <a:bodyPr wrap="square" rtlCol="0">
              <a:spAutoFit/>
            </a:bodyPr>
            <a:lstStyle/>
            <a:p>
              <a:r>
                <a:rPr lang="en-US" sz="1800">
                  <a:latin typeface="Lato" panose="020F0502020204030203" pitchFamily="34" charset="0"/>
                </a:rPr>
                <a:t>02</a:t>
              </a:r>
            </a:p>
          </p:txBody>
        </p:sp>
        <p:sp>
          <p:nvSpPr>
            <p:cNvPr id="20" name="TextBox 19">
              <a:extLst>
                <a:ext uri="{FF2B5EF4-FFF2-40B4-BE49-F238E27FC236}">
                  <a16:creationId xmlns:a16="http://schemas.microsoft.com/office/drawing/2014/main" id="{803053E8-AE03-6A9D-028D-F8DC47B6354D}"/>
                </a:ext>
              </a:extLst>
            </p:cNvPr>
            <p:cNvSpPr txBox="1"/>
            <p:nvPr/>
          </p:nvSpPr>
          <p:spPr>
            <a:xfrm>
              <a:off x="1130371" y="5705589"/>
              <a:ext cx="327869" cy="184678"/>
            </a:xfrm>
            <a:prstGeom prst="rect">
              <a:avLst/>
            </a:prstGeom>
            <a:noFill/>
          </p:spPr>
          <p:txBody>
            <a:bodyPr wrap="square" rtlCol="0">
              <a:spAutoFit/>
            </a:bodyPr>
            <a:lstStyle/>
            <a:p>
              <a:r>
                <a:rPr lang="en-US" sz="1800">
                  <a:latin typeface="Lato" panose="020F0502020204030203" pitchFamily="34" charset="0"/>
                </a:rPr>
                <a:t>03</a:t>
              </a:r>
            </a:p>
          </p:txBody>
        </p:sp>
        <p:sp>
          <p:nvSpPr>
            <p:cNvPr id="21" name="TextBox 20">
              <a:extLst>
                <a:ext uri="{FF2B5EF4-FFF2-40B4-BE49-F238E27FC236}">
                  <a16:creationId xmlns:a16="http://schemas.microsoft.com/office/drawing/2014/main" id="{6BE7AE34-7512-4522-6429-212EAB77E678}"/>
                </a:ext>
              </a:extLst>
            </p:cNvPr>
            <p:cNvSpPr txBox="1"/>
            <p:nvPr/>
          </p:nvSpPr>
          <p:spPr>
            <a:xfrm>
              <a:off x="1714552" y="5701528"/>
              <a:ext cx="327869" cy="184678"/>
            </a:xfrm>
            <a:prstGeom prst="rect">
              <a:avLst/>
            </a:prstGeom>
            <a:noFill/>
          </p:spPr>
          <p:txBody>
            <a:bodyPr wrap="square" rtlCol="0">
              <a:spAutoFit/>
            </a:bodyPr>
            <a:lstStyle/>
            <a:p>
              <a:r>
                <a:rPr lang="en-US" sz="1800">
                  <a:latin typeface="Lato" panose="020F0502020204030203" pitchFamily="34" charset="0"/>
                </a:rPr>
                <a:t>06</a:t>
              </a:r>
            </a:p>
          </p:txBody>
        </p:sp>
        <p:sp>
          <p:nvSpPr>
            <p:cNvPr id="22" name="TextBox 21">
              <a:extLst>
                <a:ext uri="{FF2B5EF4-FFF2-40B4-BE49-F238E27FC236}">
                  <a16:creationId xmlns:a16="http://schemas.microsoft.com/office/drawing/2014/main" id="{141F9345-EDA6-D98D-396D-466A241956C3}"/>
                </a:ext>
              </a:extLst>
            </p:cNvPr>
            <p:cNvSpPr txBox="1"/>
            <p:nvPr/>
          </p:nvSpPr>
          <p:spPr>
            <a:xfrm>
              <a:off x="1320042" y="5705589"/>
              <a:ext cx="327869" cy="184678"/>
            </a:xfrm>
            <a:prstGeom prst="rect">
              <a:avLst/>
            </a:prstGeom>
            <a:noFill/>
          </p:spPr>
          <p:txBody>
            <a:bodyPr wrap="square" rtlCol="0">
              <a:spAutoFit/>
            </a:bodyPr>
            <a:lstStyle/>
            <a:p>
              <a:r>
                <a:rPr lang="en-US" sz="1800">
                  <a:latin typeface="Lato" panose="020F0502020204030203" pitchFamily="34" charset="0"/>
                </a:rPr>
                <a:t>04</a:t>
              </a:r>
            </a:p>
          </p:txBody>
        </p:sp>
        <p:sp>
          <p:nvSpPr>
            <p:cNvPr id="23" name="TextBox 22">
              <a:extLst>
                <a:ext uri="{FF2B5EF4-FFF2-40B4-BE49-F238E27FC236}">
                  <a16:creationId xmlns:a16="http://schemas.microsoft.com/office/drawing/2014/main" id="{7EE2BB57-3FA3-8527-A4DC-3C418CA5541E}"/>
                </a:ext>
              </a:extLst>
            </p:cNvPr>
            <p:cNvSpPr txBox="1"/>
            <p:nvPr/>
          </p:nvSpPr>
          <p:spPr>
            <a:xfrm>
              <a:off x="1510593" y="5703629"/>
              <a:ext cx="327869" cy="184678"/>
            </a:xfrm>
            <a:prstGeom prst="rect">
              <a:avLst/>
            </a:prstGeom>
            <a:noFill/>
          </p:spPr>
          <p:txBody>
            <a:bodyPr wrap="square" rtlCol="0">
              <a:spAutoFit/>
            </a:bodyPr>
            <a:lstStyle/>
            <a:p>
              <a:r>
                <a:rPr lang="en-US" sz="1800">
                  <a:latin typeface="Lato" panose="020F0502020204030203" pitchFamily="34" charset="0"/>
                </a:rPr>
                <a:t>05</a:t>
              </a:r>
            </a:p>
          </p:txBody>
        </p:sp>
        <p:sp>
          <p:nvSpPr>
            <p:cNvPr id="26" name="TextBox 25">
              <a:extLst>
                <a:ext uri="{FF2B5EF4-FFF2-40B4-BE49-F238E27FC236}">
                  <a16:creationId xmlns:a16="http://schemas.microsoft.com/office/drawing/2014/main" id="{BD4C06F5-20EB-CF03-607C-A8D80C3184B2}"/>
                </a:ext>
              </a:extLst>
            </p:cNvPr>
            <p:cNvSpPr txBox="1"/>
            <p:nvPr/>
          </p:nvSpPr>
          <p:spPr>
            <a:xfrm>
              <a:off x="1904650" y="5705589"/>
              <a:ext cx="327869" cy="184678"/>
            </a:xfrm>
            <a:prstGeom prst="rect">
              <a:avLst/>
            </a:prstGeom>
            <a:noFill/>
          </p:spPr>
          <p:txBody>
            <a:bodyPr wrap="square" rtlCol="0">
              <a:spAutoFit/>
            </a:bodyPr>
            <a:lstStyle/>
            <a:p>
              <a:r>
                <a:rPr lang="en-US" sz="1800">
                  <a:latin typeface="Lato" panose="020F0502020204030203" pitchFamily="34" charset="0"/>
                </a:rPr>
                <a:t>07</a:t>
              </a:r>
            </a:p>
          </p:txBody>
        </p:sp>
        <p:sp>
          <p:nvSpPr>
            <p:cNvPr id="27" name="TextBox 26">
              <a:extLst>
                <a:ext uri="{FF2B5EF4-FFF2-40B4-BE49-F238E27FC236}">
                  <a16:creationId xmlns:a16="http://schemas.microsoft.com/office/drawing/2014/main" id="{8B2681D2-4600-5729-1966-1475DE919FB0}"/>
                </a:ext>
              </a:extLst>
            </p:cNvPr>
            <p:cNvSpPr txBox="1"/>
            <p:nvPr/>
          </p:nvSpPr>
          <p:spPr>
            <a:xfrm>
              <a:off x="2109489" y="5703630"/>
              <a:ext cx="327869" cy="184678"/>
            </a:xfrm>
            <a:prstGeom prst="rect">
              <a:avLst/>
            </a:prstGeom>
            <a:noFill/>
          </p:spPr>
          <p:txBody>
            <a:bodyPr wrap="square" rtlCol="0">
              <a:spAutoFit/>
            </a:bodyPr>
            <a:lstStyle/>
            <a:p>
              <a:r>
                <a:rPr lang="en-US" sz="1800">
                  <a:latin typeface="Lato" panose="020F0502020204030203" pitchFamily="34" charset="0"/>
                </a:rPr>
                <a:t>08</a:t>
              </a:r>
            </a:p>
          </p:txBody>
        </p:sp>
        <p:sp>
          <p:nvSpPr>
            <p:cNvPr id="28" name="TextBox 27">
              <a:extLst>
                <a:ext uri="{FF2B5EF4-FFF2-40B4-BE49-F238E27FC236}">
                  <a16:creationId xmlns:a16="http://schemas.microsoft.com/office/drawing/2014/main" id="{2769ABC5-9FE9-3685-4EB6-500E80EC0635}"/>
                </a:ext>
              </a:extLst>
            </p:cNvPr>
            <p:cNvSpPr txBox="1"/>
            <p:nvPr/>
          </p:nvSpPr>
          <p:spPr>
            <a:xfrm>
              <a:off x="2314328" y="5705589"/>
              <a:ext cx="327869" cy="184678"/>
            </a:xfrm>
            <a:prstGeom prst="rect">
              <a:avLst/>
            </a:prstGeom>
            <a:noFill/>
          </p:spPr>
          <p:txBody>
            <a:bodyPr wrap="square" rtlCol="0">
              <a:spAutoFit/>
            </a:bodyPr>
            <a:lstStyle/>
            <a:p>
              <a:r>
                <a:rPr lang="en-US" sz="1800">
                  <a:latin typeface="Lato" panose="020F0502020204030203" pitchFamily="34" charset="0"/>
                </a:rPr>
                <a:t>09</a:t>
              </a:r>
            </a:p>
          </p:txBody>
        </p:sp>
        <p:sp>
          <p:nvSpPr>
            <p:cNvPr id="29" name="TextBox 28">
              <a:extLst>
                <a:ext uri="{FF2B5EF4-FFF2-40B4-BE49-F238E27FC236}">
                  <a16:creationId xmlns:a16="http://schemas.microsoft.com/office/drawing/2014/main" id="{A288834D-C54F-4603-CA71-72476109F8B3}"/>
                </a:ext>
              </a:extLst>
            </p:cNvPr>
            <p:cNvSpPr txBox="1"/>
            <p:nvPr/>
          </p:nvSpPr>
          <p:spPr>
            <a:xfrm>
              <a:off x="2898509" y="5701528"/>
              <a:ext cx="327869" cy="184678"/>
            </a:xfrm>
            <a:prstGeom prst="rect">
              <a:avLst/>
            </a:prstGeom>
            <a:noFill/>
          </p:spPr>
          <p:txBody>
            <a:bodyPr wrap="square" rtlCol="0">
              <a:spAutoFit/>
            </a:bodyPr>
            <a:lstStyle/>
            <a:p>
              <a:r>
                <a:rPr lang="en-US" sz="1800">
                  <a:latin typeface="Lato" panose="020F0502020204030203" pitchFamily="34" charset="0"/>
                </a:rPr>
                <a:t>12</a:t>
              </a:r>
            </a:p>
          </p:txBody>
        </p:sp>
        <p:sp>
          <p:nvSpPr>
            <p:cNvPr id="30" name="TextBox 29">
              <a:extLst>
                <a:ext uri="{FF2B5EF4-FFF2-40B4-BE49-F238E27FC236}">
                  <a16:creationId xmlns:a16="http://schemas.microsoft.com/office/drawing/2014/main" id="{05D2EDB1-84E3-7C18-5434-1A76D0799812}"/>
                </a:ext>
              </a:extLst>
            </p:cNvPr>
            <p:cNvSpPr txBox="1"/>
            <p:nvPr/>
          </p:nvSpPr>
          <p:spPr>
            <a:xfrm>
              <a:off x="2503999" y="5705589"/>
              <a:ext cx="327869" cy="184678"/>
            </a:xfrm>
            <a:prstGeom prst="rect">
              <a:avLst/>
            </a:prstGeom>
            <a:noFill/>
          </p:spPr>
          <p:txBody>
            <a:bodyPr wrap="square" rtlCol="0">
              <a:spAutoFit/>
            </a:bodyPr>
            <a:lstStyle/>
            <a:p>
              <a:r>
                <a:rPr lang="en-US" sz="1800">
                  <a:latin typeface="Lato" panose="020F0502020204030203" pitchFamily="34" charset="0"/>
                </a:rPr>
                <a:t>10</a:t>
              </a:r>
            </a:p>
          </p:txBody>
        </p:sp>
        <p:sp>
          <p:nvSpPr>
            <p:cNvPr id="31" name="TextBox 30">
              <a:extLst>
                <a:ext uri="{FF2B5EF4-FFF2-40B4-BE49-F238E27FC236}">
                  <a16:creationId xmlns:a16="http://schemas.microsoft.com/office/drawing/2014/main" id="{F2D60428-DCC3-D7B7-F664-CD29E2373439}"/>
                </a:ext>
              </a:extLst>
            </p:cNvPr>
            <p:cNvSpPr txBox="1"/>
            <p:nvPr/>
          </p:nvSpPr>
          <p:spPr>
            <a:xfrm>
              <a:off x="2694550" y="5703629"/>
              <a:ext cx="327869" cy="184678"/>
            </a:xfrm>
            <a:prstGeom prst="rect">
              <a:avLst/>
            </a:prstGeom>
            <a:noFill/>
          </p:spPr>
          <p:txBody>
            <a:bodyPr wrap="square" rtlCol="0">
              <a:spAutoFit/>
            </a:bodyPr>
            <a:lstStyle/>
            <a:p>
              <a:r>
                <a:rPr lang="en-US" sz="1800">
                  <a:latin typeface="Lato" panose="020F0502020204030203" pitchFamily="34" charset="0"/>
                </a:rPr>
                <a:t>11</a:t>
              </a:r>
            </a:p>
          </p:txBody>
        </p:sp>
        <p:sp>
          <p:nvSpPr>
            <p:cNvPr id="32" name="TextBox 31">
              <a:extLst>
                <a:ext uri="{FF2B5EF4-FFF2-40B4-BE49-F238E27FC236}">
                  <a16:creationId xmlns:a16="http://schemas.microsoft.com/office/drawing/2014/main" id="{16CAB0B2-0693-3CE5-5951-289551E34050}"/>
                </a:ext>
              </a:extLst>
            </p:cNvPr>
            <p:cNvSpPr txBox="1"/>
            <p:nvPr/>
          </p:nvSpPr>
          <p:spPr>
            <a:xfrm>
              <a:off x="3082920" y="5698719"/>
              <a:ext cx="327869" cy="184678"/>
            </a:xfrm>
            <a:prstGeom prst="rect">
              <a:avLst/>
            </a:prstGeom>
            <a:noFill/>
          </p:spPr>
          <p:txBody>
            <a:bodyPr wrap="square" rtlCol="0">
              <a:spAutoFit/>
            </a:bodyPr>
            <a:lstStyle/>
            <a:p>
              <a:r>
                <a:rPr lang="en-US" sz="1800">
                  <a:latin typeface="Lato" panose="020F0502020204030203" pitchFamily="34" charset="0"/>
                </a:rPr>
                <a:t>13</a:t>
              </a:r>
            </a:p>
          </p:txBody>
        </p:sp>
        <p:sp>
          <p:nvSpPr>
            <p:cNvPr id="33" name="TextBox 32">
              <a:extLst>
                <a:ext uri="{FF2B5EF4-FFF2-40B4-BE49-F238E27FC236}">
                  <a16:creationId xmlns:a16="http://schemas.microsoft.com/office/drawing/2014/main" id="{5D6BA6D1-17D9-BEEB-F1E1-FE1974A82BF3}"/>
                </a:ext>
              </a:extLst>
            </p:cNvPr>
            <p:cNvSpPr txBox="1"/>
            <p:nvPr/>
          </p:nvSpPr>
          <p:spPr>
            <a:xfrm>
              <a:off x="3273018" y="5702780"/>
              <a:ext cx="327869" cy="184678"/>
            </a:xfrm>
            <a:prstGeom prst="rect">
              <a:avLst/>
            </a:prstGeom>
            <a:noFill/>
          </p:spPr>
          <p:txBody>
            <a:bodyPr wrap="square" rtlCol="0">
              <a:spAutoFit/>
            </a:bodyPr>
            <a:lstStyle/>
            <a:p>
              <a:r>
                <a:rPr lang="en-US" sz="1800">
                  <a:latin typeface="Lato" panose="020F0502020204030203" pitchFamily="34" charset="0"/>
                </a:rPr>
                <a:t>14</a:t>
              </a:r>
            </a:p>
          </p:txBody>
        </p:sp>
        <p:sp>
          <p:nvSpPr>
            <p:cNvPr id="34" name="TextBox 33">
              <a:extLst>
                <a:ext uri="{FF2B5EF4-FFF2-40B4-BE49-F238E27FC236}">
                  <a16:creationId xmlns:a16="http://schemas.microsoft.com/office/drawing/2014/main" id="{60F0C6E1-C10F-EEEE-68C6-33292662A0D3}"/>
                </a:ext>
              </a:extLst>
            </p:cNvPr>
            <p:cNvSpPr txBox="1"/>
            <p:nvPr/>
          </p:nvSpPr>
          <p:spPr>
            <a:xfrm>
              <a:off x="3477857" y="5710346"/>
              <a:ext cx="327869" cy="184678"/>
            </a:xfrm>
            <a:prstGeom prst="rect">
              <a:avLst/>
            </a:prstGeom>
            <a:noFill/>
          </p:spPr>
          <p:txBody>
            <a:bodyPr wrap="square" rtlCol="0">
              <a:spAutoFit/>
            </a:bodyPr>
            <a:lstStyle/>
            <a:p>
              <a:r>
                <a:rPr lang="en-US" sz="1800">
                  <a:latin typeface="Lato" panose="020F0502020204030203" pitchFamily="34" charset="0"/>
                </a:rPr>
                <a:t>15</a:t>
              </a:r>
            </a:p>
          </p:txBody>
        </p:sp>
        <p:sp>
          <p:nvSpPr>
            <p:cNvPr id="35" name="TextBox 34">
              <a:extLst>
                <a:ext uri="{FF2B5EF4-FFF2-40B4-BE49-F238E27FC236}">
                  <a16:creationId xmlns:a16="http://schemas.microsoft.com/office/drawing/2014/main" id="{D6826D41-4D76-2638-C61B-FD470470AC52}"/>
                </a:ext>
              </a:extLst>
            </p:cNvPr>
            <p:cNvSpPr txBox="1"/>
            <p:nvPr/>
          </p:nvSpPr>
          <p:spPr>
            <a:xfrm>
              <a:off x="3682696" y="5702780"/>
              <a:ext cx="327869" cy="184678"/>
            </a:xfrm>
            <a:prstGeom prst="rect">
              <a:avLst/>
            </a:prstGeom>
            <a:noFill/>
          </p:spPr>
          <p:txBody>
            <a:bodyPr wrap="square" rtlCol="0">
              <a:spAutoFit/>
            </a:bodyPr>
            <a:lstStyle/>
            <a:p>
              <a:r>
                <a:rPr lang="en-US" sz="1800">
                  <a:latin typeface="Lato" panose="020F0502020204030203" pitchFamily="34" charset="0"/>
                </a:rPr>
                <a:t>16</a:t>
              </a:r>
            </a:p>
          </p:txBody>
        </p:sp>
        <p:sp>
          <p:nvSpPr>
            <p:cNvPr id="36" name="TextBox 35">
              <a:extLst>
                <a:ext uri="{FF2B5EF4-FFF2-40B4-BE49-F238E27FC236}">
                  <a16:creationId xmlns:a16="http://schemas.microsoft.com/office/drawing/2014/main" id="{81243E58-51F0-E996-7C45-EBE11DB534C2}"/>
                </a:ext>
              </a:extLst>
            </p:cNvPr>
            <p:cNvSpPr txBox="1"/>
            <p:nvPr/>
          </p:nvSpPr>
          <p:spPr>
            <a:xfrm>
              <a:off x="4266877" y="5698719"/>
              <a:ext cx="327869" cy="184678"/>
            </a:xfrm>
            <a:prstGeom prst="rect">
              <a:avLst/>
            </a:prstGeom>
            <a:noFill/>
          </p:spPr>
          <p:txBody>
            <a:bodyPr wrap="square" rtlCol="0">
              <a:spAutoFit/>
            </a:bodyPr>
            <a:lstStyle/>
            <a:p>
              <a:r>
                <a:rPr lang="en-US" sz="1800">
                  <a:latin typeface="Lato" panose="020F0502020204030203" pitchFamily="34" charset="0"/>
                </a:rPr>
                <a:t>19</a:t>
              </a:r>
            </a:p>
          </p:txBody>
        </p:sp>
        <p:sp>
          <p:nvSpPr>
            <p:cNvPr id="37" name="TextBox 36">
              <a:extLst>
                <a:ext uri="{FF2B5EF4-FFF2-40B4-BE49-F238E27FC236}">
                  <a16:creationId xmlns:a16="http://schemas.microsoft.com/office/drawing/2014/main" id="{9E3E781D-2933-D664-B98E-72B023C45ECC}"/>
                </a:ext>
              </a:extLst>
            </p:cNvPr>
            <p:cNvSpPr txBox="1"/>
            <p:nvPr/>
          </p:nvSpPr>
          <p:spPr>
            <a:xfrm>
              <a:off x="3872367" y="5702780"/>
              <a:ext cx="327869" cy="184678"/>
            </a:xfrm>
            <a:prstGeom prst="rect">
              <a:avLst/>
            </a:prstGeom>
            <a:noFill/>
          </p:spPr>
          <p:txBody>
            <a:bodyPr wrap="square" rtlCol="0">
              <a:spAutoFit/>
            </a:bodyPr>
            <a:lstStyle/>
            <a:p>
              <a:r>
                <a:rPr lang="en-US" sz="1800">
                  <a:latin typeface="Lato" panose="020F0502020204030203" pitchFamily="34" charset="0"/>
                </a:rPr>
                <a:t>17</a:t>
              </a:r>
            </a:p>
          </p:txBody>
        </p:sp>
        <p:sp>
          <p:nvSpPr>
            <p:cNvPr id="38" name="TextBox 37">
              <a:extLst>
                <a:ext uri="{FF2B5EF4-FFF2-40B4-BE49-F238E27FC236}">
                  <a16:creationId xmlns:a16="http://schemas.microsoft.com/office/drawing/2014/main" id="{4D87B8F8-501B-9FFB-FB87-5FF52E22112F}"/>
                </a:ext>
              </a:extLst>
            </p:cNvPr>
            <p:cNvSpPr txBox="1"/>
            <p:nvPr/>
          </p:nvSpPr>
          <p:spPr>
            <a:xfrm>
              <a:off x="4062918" y="5700820"/>
              <a:ext cx="327869" cy="184678"/>
            </a:xfrm>
            <a:prstGeom prst="rect">
              <a:avLst/>
            </a:prstGeom>
            <a:noFill/>
          </p:spPr>
          <p:txBody>
            <a:bodyPr wrap="square" rtlCol="0">
              <a:spAutoFit/>
            </a:bodyPr>
            <a:lstStyle/>
            <a:p>
              <a:r>
                <a:rPr lang="en-US" sz="1800">
                  <a:latin typeface="Lato" panose="020F0502020204030203" pitchFamily="34" charset="0"/>
                </a:rPr>
                <a:t>18</a:t>
              </a:r>
            </a:p>
          </p:txBody>
        </p:sp>
        <p:sp>
          <p:nvSpPr>
            <p:cNvPr id="39" name="TextBox 38">
              <a:extLst>
                <a:ext uri="{FF2B5EF4-FFF2-40B4-BE49-F238E27FC236}">
                  <a16:creationId xmlns:a16="http://schemas.microsoft.com/office/drawing/2014/main" id="{BF3F2439-B632-F55A-C747-E0FD7C046733}"/>
                </a:ext>
              </a:extLst>
            </p:cNvPr>
            <p:cNvSpPr txBox="1"/>
            <p:nvPr/>
          </p:nvSpPr>
          <p:spPr>
            <a:xfrm>
              <a:off x="4446975" y="5696690"/>
              <a:ext cx="327869" cy="184678"/>
            </a:xfrm>
            <a:prstGeom prst="rect">
              <a:avLst/>
            </a:prstGeom>
            <a:noFill/>
          </p:spPr>
          <p:txBody>
            <a:bodyPr wrap="square" rtlCol="0">
              <a:spAutoFit/>
            </a:bodyPr>
            <a:lstStyle/>
            <a:p>
              <a:r>
                <a:rPr lang="en-US" sz="1800">
                  <a:latin typeface="Lato" panose="020F0502020204030203" pitchFamily="34" charset="0"/>
                </a:rPr>
                <a:t>20</a:t>
              </a:r>
            </a:p>
          </p:txBody>
        </p:sp>
        <p:sp>
          <p:nvSpPr>
            <p:cNvPr id="40" name="TextBox 39">
              <a:extLst>
                <a:ext uri="{FF2B5EF4-FFF2-40B4-BE49-F238E27FC236}">
                  <a16:creationId xmlns:a16="http://schemas.microsoft.com/office/drawing/2014/main" id="{962D74D9-3074-82B6-6FD3-8A1F747D8369}"/>
                </a:ext>
              </a:extLst>
            </p:cNvPr>
            <p:cNvSpPr txBox="1"/>
            <p:nvPr/>
          </p:nvSpPr>
          <p:spPr>
            <a:xfrm>
              <a:off x="4651814" y="5698649"/>
              <a:ext cx="327869" cy="184678"/>
            </a:xfrm>
            <a:prstGeom prst="rect">
              <a:avLst/>
            </a:prstGeom>
            <a:noFill/>
          </p:spPr>
          <p:txBody>
            <a:bodyPr wrap="square" rtlCol="0">
              <a:spAutoFit/>
            </a:bodyPr>
            <a:lstStyle/>
            <a:p>
              <a:r>
                <a:rPr lang="en-US" sz="1800">
                  <a:latin typeface="Lato" panose="020F0502020204030203" pitchFamily="34" charset="0"/>
                </a:rPr>
                <a:t>21</a:t>
              </a:r>
            </a:p>
          </p:txBody>
        </p:sp>
        <p:sp>
          <p:nvSpPr>
            <p:cNvPr id="41" name="TextBox 40">
              <a:extLst>
                <a:ext uri="{FF2B5EF4-FFF2-40B4-BE49-F238E27FC236}">
                  <a16:creationId xmlns:a16="http://schemas.microsoft.com/office/drawing/2014/main" id="{6315060D-C0D0-EACF-BA02-9FD934A370F9}"/>
                </a:ext>
              </a:extLst>
            </p:cNvPr>
            <p:cNvSpPr txBox="1"/>
            <p:nvPr/>
          </p:nvSpPr>
          <p:spPr>
            <a:xfrm>
              <a:off x="5235995" y="5694588"/>
              <a:ext cx="327869" cy="184678"/>
            </a:xfrm>
            <a:prstGeom prst="rect">
              <a:avLst/>
            </a:prstGeom>
            <a:noFill/>
          </p:spPr>
          <p:txBody>
            <a:bodyPr wrap="square" rtlCol="0">
              <a:spAutoFit/>
            </a:bodyPr>
            <a:lstStyle/>
            <a:p>
              <a:r>
                <a:rPr lang="en-US" sz="1800">
                  <a:latin typeface="Lato" panose="020F0502020204030203" pitchFamily="34" charset="0"/>
                </a:rPr>
                <a:t>24</a:t>
              </a:r>
            </a:p>
          </p:txBody>
        </p:sp>
        <p:sp>
          <p:nvSpPr>
            <p:cNvPr id="42" name="TextBox 41">
              <a:extLst>
                <a:ext uri="{FF2B5EF4-FFF2-40B4-BE49-F238E27FC236}">
                  <a16:creationId xmlns:a16="http://schemas.microsoft.com/office/drawing/2014/main" id="{BEB5C0D4-D720-1EA1-4ECD-CD1742DBB46B}"/>
                </a:ext>
              </a:extLst>
            </p:cNvPr>
            <p:cNvSpPr txBox="1"/>
            <p:nvPr/>
          </p:nvSpPr>
          <p:spPr>
            <a:xfrm>
              <a:off x="4841485" y="5698649"/>
              <a:ext cx="327869" cy="184678"/>
            </a:xfrm>
            <a:prstGeom prst="rect">
              <a:avLst/>
            </a:prstGeom>
            <a:noFill/>
          </p:spPr>
          <p:txBody>
            <a:bodyPr wrap="square" rtlCol="0">
              <a:spAutoFit/>
            </a:bodyPr>
            <a:lstStyle/>
            <a:p>
              <a:r>
                <a:rPr lang="en-US" sz="1800">
                  <a:latin typeface="Lato" panose="020F0502020204030203" pitchFamily="34" charset="0"/>
                </a:rPr>
                <a:t>22</a:t>
              </a:r>
            </a:p>
          </p:txBody>
        </p:sp>
        <p:sp>
          <p:nvSpPr>
            <p:cNvPr id="43" name="TextBox 42">
              <a:extLst>
                <a:ext uri="{FF2B5EF4-FFF2-40B4-BE49-F238E27FC236}">
                  <a16:creationId xmlns:a16="http://schemas.microsoft.com/office/drawing/2014/main" id="{5E7A842A-61EC-36D3-4E9A-0A692D8E1885}"/>
                </a:ext>
              </a:extLst>
            </p:cNvPr>
            <p:cNvSpPr txBox="1"/>
            <p:nvPr/>
          </p:nvSpPr>
          <p:spPr>
            <a:xfrm>
              <a:off x="5032036" y="5696689"/>
              <a:ext cx="327869" cy="184678"/>
            </a:xfrm>
            <a:prstGeom prst="rect">
              <a:avLst/>
            </a:prstGeom>
            <a:noFill/>
          </p:spPr>
          <p:txBody>
            <a:bodyPr wrap="square" rtlCol="0">
              <a:spAutoFit/>
            </a:bodyPr>
            <a:lstStyle/>
            <a:p>
              <a:r>
                <a:rPr lang="en-US" sz="1800">
                  <a:latin typeface="Lato" panose="020F0502020204030203" pitchFamily="34" charset="0"/>
                </a:rPr>
                <a:t>23</a:t>
              </a:r>
            </a:p>
          </p:txBody>
        </p:sp>
      </p:grpSp>
      <p:sp>
        <p:nvSpPr>
          <p:cNvPr id="56" name="Rectangle 55">
            <a:extLst>
              <a:ext uri="{FF2B5EF4-FFF2-40B4-BE49-F238E27FC236}">
                <a16:creationId xmlns:a16="http://schemas.microsoft.com/office/drawing/2014/main" id="{CFFAB309-201E-489F-AA40-388E4912C86B}"/>
              </a:ext>
            </a:extLst>
          </p:cNvPr>
          <p:cNvSpPr/>
          <p:nvPr/>
        </p:nvSpPr>
        <p:spPr>
          <a:xfrm>
            <a:off x="1066731" y="5138983"/>
            <a:ext cx="517140" cy="6285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grpSp>
        <p:nvGrpSpPr>
          <p:cNvPr id="55" name="Group 54">
            <a:extLst>
              <a:ext uri="{FF2B5EF4-FFF2-40B4-BE49-F238E27FC236}">
                <a16:creationId xmlns:a16="http://schemas.microsoft.com/office/drawing/2014/main" id="{B8986A75-3C81-B0CD-8E8F-0DFEDB4EA2EB}"/>
              </a:ext>
            </a:extLst>
          </p:cNvPr>
          <p:cNvGrpSpPr/>
          <p:nvPr/>
        </p:nvGrpSpPr>
        <p:grpSpPr>
          <a:xfrm>
            <a:off x="836692" y="5082810"/>
            <a:ext cx="1033523" cy="5955188"/>
            <a:chOff x="224742" y="2569435"/>
            <a:chExt cx="420818" cy="2977788"/>
          </a:xfrm>
        </p:grpSpPr>
        <p:sp>
          <p:nvSpPr>
            <p:cNvPr id="46" name="TextBox 45">
              <a:extLst>
                <a:ext uri="{FF2B5EF4-FFF2-40B4-BE49-F238E27FC236}">
                  <a16:creationId xmlns:a16="http://schemas.microsoft.com/office/drawing/2014/main" id="{66ABE49B-F7BF-1F4C-DB5F-B980DE1FEE18}"/>
                </a:ext>
              </a:extLst>
            </p:cNvPr>
            <p:cNvSpPr txBox="1"/>
            <p:nvPr/>
          </p:nvSpPr>
          <p:spPr>
            <a:xfrm>
              <a:off x="232922" y="2569435"/>
              <a:ext cx="396977" cy="184678"/>
            </a:xfrm>
            <a:prstGeom prst="rect">
              <a:avLst/>
            </a:prstGeom>
            <a:noFill/>
          </p:spPr>
          <p:txBody>
            <a:bodyPr wrap="square" rtlCol="0">
              <a:spAutoFit/>
            </a:bodyPr>
            <a:lstStyle/>
            <a:p>
              <a:r>
                <a:rPr lang="en-US" sz="1800">
                  <a:latin typeface="Lato" panose="020F0502020204030203" pitchFamily="34" charset="0"/>
                </a:rPr>
                <a:t>12%</a:t>
              </a:r>
            </a:p>
          </p:txBody>
        </p:sp>
        <p:sp>
          <p:nvSpPr>
            <p:cNvPr id="47" name="TextBox 46">
              <a:extLst>
                <a:ext uri="{FF2B5EF4-FFF2-40B4-BE49-F238E27FC236}">
                  <a16:creationId xmlns:a16="http://schemas.microsoft.com/office/drawing/2014/main" id="{39904E08-2BDF-E780-00B2-A55A92B7D404}"/>
                </a:ext>
              </a:extLst>
            </p:cNvPr>
            <p:cNvSpPr txBox="1"/>
            <p:nvPr/>
          </p:nvSpPr>
          <p:spPr>
            <a:xfrm>
              <a:off x="232922" y="2929872"/>
              <a:ext cx="396977" cy="184678"/>
            </a:xfrm>
            <a:prstGeom prst="rect">
              <a:avLst/>
            </a:prstGeom>
            <a:noFill/>
          </p:spPr>
          <p:txBody>
            <a:bodyPr wrap="square" rtlCol="0">
              <a:spAutoFit/>
            </a:bodyPr>
            <a:lstStyle/>
            <a:p>
              <a:r>
                <a:rPr lang="en-US" sz="1800">
                  <a:latin typeface="Lato" panose="020F0502020204030203" pitchFamily="34" charset="0"/>
                </a:rPr>
                <a:t>10%</a:t>
              </a:r>
            </a:p>
          </p:txBody>
        </p:sp>
        <p:sp>
          <p:nvSpPr>
            <p:cNvPr id="48" name="TextBox 47">
              <a:extLst>
                <a:ext uri="{FF2B5EF4-FFF2-40B4-BE49-F238E27FC236}">
                  <a16:creationId xmlns:a16="http://schemas.microsoft.com/office/drawing/2014/main" id="{0157841A-95D4-84E0-5B00-C6F2C9A360F9}"/>
                </a:ext>
              </a:extLst>
            </p:cNvPr>
            <p:cNvSpPr txBox="1"/>
            <p:nvPr/>
          </p:nvSpPr>
          <p:spPr>
            <a:xfrm>
              <a:off x="248583" y="3283959"/>
              <a:ext cx="396977" cy="184678"/>
            </a:xfrm>
            <a:prstGeom prst="rect">
              <a:avLst/>
            </a:prstGeom>
            <a:noFill/>
          </p:spPr>
          <p:txBody>
            <a:bodyPr wrap="square" rtlCol="0">
              <a:spAutoFit/>
            </a:bodyPr>
            <a:lstStyle/>
            <a:p>
              <a:r>
                <a:rPr lang="en-US" sz="1800">
                  <a:latin typeface="Lato" panose="020F0502020204030203" pitchFamily="34" charset="0"/>
                </a:rPr>
                <a:t>8%</a:t>
              </a:r>
            </a:p>
          </p:txBody>
        </p:sp>
        <p:sp>
          <p:nvSpPr>
            <p:cNvPr id="49" name="TextBox 48">
              <a:extLst>
                <a:ext uri="{FF2B5EF4-FFF2-40B4-BE49-F238E27FC236}">
                  <a16:creationId xmlns:a16="http://schemas.microsoft.com/office/drawing/2014/main" id="{057D7B27-B7DD-B83A-B309-0728431EC532}"/>
                </a:ext>
              </a:extLst>
            </p:cNvPr>
            <p:cNvSpPr txBox="1"/>
            <p:nvPr/>
          </p:nvSpPr>
          <p:spPr>
            <a:xfrm>
              <a:off x="248583" y="3631696"/>
              <a:ext cx="396977" cy="184678"/>
            </a:xfrm>
            <a:prstGeom prst="rect">
              <a:avLst/>
            </a:prstGeom>
            <a:noFill/>
          </p:spPr>
          <p:txBody>
            <a:bodyPr wrap="square" rtlCol="0">
              <a:spAutoFit/>
            </a:bodyPr>
            <a:lstStyle/>
            <a:p>
              <a:r>
                <a:rPr lang="en-US" sz="1800">
                  <a:latin typeface="Lato" panose="020F0502020204030203" pitchFamily="34" charset="0"/>
                </a:rPr>
                <a:t>6%</a:t>
              </a:r>
            </a:p>
          </p:txBody>
        </p:sp>
        <p:sp>
          <p:nvSpPr>
            <p:cNvPr id="50" name="TextBox 49">
              <a:extLst>
                <a:ext uri="{FF2B5EF4-FFF2-40B4-BE49-F238E27FC236}">
                  <a16:creationId xmlns:a16="http://schemas.microsoft.com/office/drawing/2014/main" id="{688DA896-20DD-998C-5782-C036435E9CD1}"/>
                </a:ext>
              </a:extLst>
            </p:cNvPr>
            <p:cNvSpPr txBox="1"/>
            <p:nvPr/>
          </p:nvSpPr>
          <p:spPr>
            <a:xfrm>
              <a:off x="244373" y="3994221"/>
              <a:ext cx="396977" cy="184678"/>
            </a:xfrm>
            <a:prstGeom prst="rect">
              <a:avLst/>
            </a:prstGeom>
            <a:noFill/>
          </p:spPr>
          <p:txBody>
            <a:bodyPr wrap="square" rtlCol="0">
              <a:spAutoFit/>
            </a:bodyPr>
            <a:lstStyle/>
            <a:p>
              <a:r>
                <a:rPr lang="en-US" sz="1800">
                  <a:latin typeface="Lato" panose="020F0502020204030203" pitchFamily="34" charset="0"/>
                </a:rPr>
                <a:t>4%</a:t>
              </a:r>
            </a:p>
          </p:txBody>
        </p:sp>
        <p:sp>
          <p:nvSpPr>
            <p:cNvPr id="51" name="TextBox 50">
              <a:extLst>
                <a:ext uri="{FF2B5EF4-FFF2-40B4-BE49-F238E27FC236}">
                  <a16:creationId xmlns:a16="http://schemas.microsoft.com/office/drawing/2014/main" id="{99FF3033-22B3-557E-0FDF-AE31F5EAFF60}"/>
                </a:ext>
              </a:extLst>
            </p:cNvPr>
            <p:cNvSpPr txBox="1"/>
            <p:nvPr/>
          </p:nvSpPr>
          <p:spPr>
            <a:xfrm>
              <a:off x="244373" y="4354658"/>
              <a:ext cx="396977" cy="184678"/>
            </a:xfrm>
            <a:prstGeom prst="rect">
              <a:avLst/>
            </a:prstGeom>
            <a:noFill/>
          </p:spPr>
          <p:txBody>
            <a:bodyPr wrap="square" rtlCol="0">
              <a:spAutoFit/>
            </a:bodyPr>
            <a:lstStyle/>
            <a:p>
              <a:r>
                <a:rPr lang="en-US" sz="1800">
                  <a:latin typeface="Lato" panose="020F0502020204030203" pitchFamily="34" charset="0"/>
                </a:rPr>
                <a:t>2%</a:t>
              </a:r>
            </a:p>
          </p:txBody>
        </p:sp>
        <p:sp>
          <p:nvSpPr>
            <p:cNvPr id="52" name="TextBox 51">
              <a:extLst>
                <a:ext uri="{FF2B5EF4-FFF2-40B4-BE49-F238E27FC236}">
                  <a16:creationId xmlns:a16="http://schemas.microsoft.com/office/drawing/2014/main" id="{91AA2C61-45BB-49CF-2163-5306C3ADB0B6}"/>
                </a:ext>
              </a:extLst>
            </p:cNvPr>
            <p:cNvSpPr txBox="1"/>
            <p:nvPr/>
          </p:nvSpPr>
          <p:spPr>
            <a:xfrm>
              <a:off x="241805" y="4708745"/>
              <a:ext cx="396977" cy="184678"/>
            </a:xfrm>
            <a:prstGeom prst="rect">
              <a:avLst/>
            </a:prstGeom>
            <a:noFill/>
          </p:spPr>
          <p:txBody>
            <a:bodyPr wrap="square" rtlCol="0">
              <a:spAutoFit/>
            </a:bodyPr>
            <a:lstStyle/>
            <a:p>
              <a:r>
                <a:rPr lang="en-US" sz="1800">
                  <a:latin typeface="Lato" panose="020F0502020204030203" pitchFamily="34" charset="0"/>
                </a:rPr>
                <a:t>0%</a:t>
              </a:r>
            </a:p>
          </p:txBody>
        </p:sp>
        <p:sp>
          <p:nvSpPr>
            <p:cNvPr id="53" name="TextBox 52">
              <a:extLst>
                <a:ext uri="{FF2B5EF4-FFF2-40B4-BE49-F238E27FC236}">
                  <a16:creationId xmlns:a16="http://schemas.microsoft.com/office/drawing/2014/main" id="{978F781D-C5E6-E1CC-FF7D-B3315C47F505}"/>
                </a:ext>
              </a:extLst>
            </p:cNvPr>
            <p:cNvSpPr txBox="1"/>
            <p:nvPr/>
          </p:nvSpPr>
          <p:spPr>
            <a:xfrm>
              <a:off x="241805" y="5056482"/>
              <a:ext cx="396977" cy="184678"/>
            </a:xfrm>
            <a:prstGeom prst="rect">
              <a:avLst/>
            </a:prstGeom>
            <a:noFill/>
          </p:spPr>
          <p:txBody>
            <a:bodyPr wrap="square" rtlCol="0">
              <a:spAutoFit/>
            </a:bodyPr>
            <a:lstStyle/>
            <a:p>
              <a:r>
                <a:rPr lang="en-US" sz="1800">
                  <a:latin typeface="Lato" panose="020F0502020204030203" pitchFamily="34" charset="0"/>
                </a:rPr>
                <a:t>-2%</a:t>
              </a:r>
            </a:p>
          </p:txBody>
        </p:sp>
        <p:sp>
          <p:nvSpPr>
            <p:cNvPr id="54" name="TextBox 53">
              <a:extLst>
                <a:ext uri="{FF2B5EF4-FFF2-40B4-BE49-F238E27FC236}">
                  <a16:creationId xmlns:a16="http://schemas.microsoft.com/office/drawing/2014/main" id="{A651564C-EEE4-C2C9-5542-167876108CF3}"/>
                </a:ext>
              </a:extLst>
            </p:cNvPr>
            <p:cNvSpPr txBox="1"/>
            <p:nvPr/>
          </p:nvSpPr>
          <p:spPr>
            <a:xfrm>
              <a:off x="224742" y="5362545"/>
              <a:ext cx="396977" cy="184678"/>
            </a:xfrm>
            <a:prstGeom prst="rect">
              <a:avLst/>
            </a:prstGeom>
            <a:noFill/>
          </p:spPr>
          <p:txBody>
            <a:bodyPr wrap="square" rtlCol="0">
              <a:spAutoFit/>
            </a:bodyPr>
            <a:lstStyle/>
            <a:p>
              <a:r>
                <a:rPr lang="en-US" sz="1800">
                  <a:latin typeface="Lato" panose="020F0502020204030203" pitchFamily="34" charset="0"/>
                </a:rPr>
                <a:t>-4%</a:t>
              </a:r>
            </a:p>
          </p:txBody>
        </p:sp>
      </p:grpSp>
      <p:sp>
        <p:nvSpPr>
          <p:cNvPr id="57" name="TextBox 56">
            <a:extLst>
              <a:ext uri="{FF2B5EF4-FFF2-40B4-BE49-F238E27FC236}">
                <a16:creationId xmlns:a16="http://schemas.microsoft.com/office/drawing/2014/main" id="{5F65406F-2951-C79E-2011-8CEF6B701E30}"/>
              </a:ext>
            </a:extLst>
          </p:cNvPr>
          <p:cNvSpPr txBox="1"/>
          <p:nvPr/>
        </p:nvSpPr>
        <p:spPr>
          <a:xfrm>
            <a:off x="11075249" y="5905229"/>
            <a:ext cx="1075278" cy="400110"/>
          </a:xfrm>
          <a:prstGeom prst="rect">
            <a:avLst/>
          </a:prstGeom>
          <a:solidFill>
            <a:schemeClr val="bg1"/>
          </a:solidFill>
        </p:spPr>
        <p:txBody>
          <a:bodyPr wrap="square" rtlCol="0">
            <a:spAutoFit/>
          </a:bodyPr>
          <a:lstStyle/>
          <a:p>
            <a:pPr algn="l"/>
            <a:r>
              <a:rPr lang="en-US" sz="2000" b="1">
                <a:solidFill>
                  <a:schemeClr val="tx2"/>
                </a:solidFill>
                <a:latin typeface="Lato" panose="020F0502020204030203" pitchFamily="34" charset="0"/>
              </a:rPr>
              <a:t>9.9%</a:t>
            </a:r>
          </a:p>
        </p:txBody>
      </p:sp>
      <p:sp>
        <p:nvSpPr>
          <p:cNvPr id="58" name="TextBox 57">
            <a:extLst>
              <a:ext uri="{FF2B5EF4-FFF2-40B4-BE49-F238E27FC236}">
                <a16:creationId xmlns:a16="http://schemas.microsoft.com/office/drawing/2014/main" id="{95F3ACE7-4F95-60D2-C2D2-EBBCA87FF206}"/>
              </a:ext>
            </a:extLst>
          </p:cNvPr>
          <p:cNvSpPr txBox="1"/>
          <p:nvPr/>
        </p:nvSpPr>
        <p:spPr>
          <a:xfrm>
            <a:off x="10001061" y="5399832"/>
            <a:ext cx="1075278" cy="400110"/>
          </a:xfrm>
          <a:prstGeom prst="rect">
            <a:avLst/>
          </a:prstGeom>
          <a:solidFill>
            <a:schemeClr val="bg1"/>
          </a:solidFill>
        </p:spPr>
        <p:txBody>
          <a:bodyPr wrap="square" rtlCol="0">
            <a:spAutoFit/>
          </a:bodyPr>
          <a:lstStyle/>
          <a:p>
            <a:pPr algn="l"/>
            <a:r>
              <a:rPr lang="en-US" sz="2000" b="1">
                <a:solidFill>
                  <a:schemeClr val="tx2"/>
                </a:solidFill>
                <a:latin typeface="Lato" panose="020F0502020204030203" pitchFamily="34" charset="0"/>
              </a:rPr>
              <a:t>10.8%</a:t>
            </a:r>
          </a:p>
        </p:txBody>
      </p:sp>
      <p:sp>
        <p:nvSpPr>
          <p:cNvPr id="59" name="TextBox 58">
            <a:extLst>
              <a:ext uri="{FF2B5EF4-FFF2-40B4-BE49-F238E27FC236}">
                <a16:creationId xmlns:a16="http://schemas.microsoft.com/office/drawing/2014/main" id="{3F506511-F40E-8166-FCA7-8F1F85BDF714}"/>
              </a:ext>
            </a:extLst>
          </p:cNvPr>
          <p:cNvSpPr txBox="1"/>
          <p:nvPr/>
        </p:nvSpPr>
        <p:spPr>
          <a:xfrm>
            <a:off x="9384083" y="6356660"/>
            <a:ext cx="1075278" cy="400110"/>
          </a:xfrm>
          <a:prstGeom prst="rect">
            <a:avLst/>
          </a:prstGeom>
          <a:solidFill>
            <a:schemeClr val="bg1"/>
          </a:solidFill>
        </p:spPr>
        <p:txBody>
          <a:bodyPr wrap="square" rtlCol="0">
            <a:spAutoFit/>
          </a:bodyPr>
          <a:lstStyle/>
          <a:p>
            <a:pPr algn="l"/>
            <a:r>
              <a:rPr lang="en-US" sz="2000" b="1">
                <a:solidFill>
                  <a:schemeClr val="tx2"/>
                </a:solidFill>
                <a:latin typeface="Lato" panose="020F0502020204030203" pitchFamily="34" charset="0"/>
              </a:rPr>
              <a:t>7.5%</a:t>
            </a:r>
          </a:p>
        </p:txBody>
      </p:sp>
      <p:sp>
        <p:nvSpPr>
          <p:cNvPr id="60" name="Rectangle 59">
            <a:extLst>
              <a:ext uri="{FF2B5EF4-FFF2-40B4-BE49-F238E27FC236}">
                <a16:creationId xmlns:a16="http://schemas.microsoft.com/office/drawing/2014/main" id="{0563BC0A-37DA-626C-42B3-05B295D23911}"/>
              </a:ext>
            </a:extLst>
          </p:cNvPr>
          <p:cNvSpPr/>
          <p:nvPr/>
        </p:nvSpPr>
        <p:spPr>
          <a:xfrm>
            <a:off x="8341182" y="6122791"/>
            <a:ext cx="655695" cy="127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2" name="TextBox 61">
            <a:extLst>
              <a:ext uri="{FF2B5EF4-FFF2-40B4-BE49-F238E27FC236}">
                <a16:creationId xmlns:a16="http://schemas.microsoft.com/office/drawing/2014/main" id="{4456DE7F-6D6A-C082-566C-F56EB8089A4E}"/>
              </a:ext>
            </a:extLst>
          </p:cNvPr>
          <p:cNvSpPr txBox="1"/>
          <p:nvPr/>
        </p:nvSpPr>
        <p:spPr>
          <a:xfrm>
            <a:off x="8332227" y="5943660"/>
            <a:ext cx="1075278" cy="400110"/>
          </a:xfrm>
          <a:prstGeom prst="rect">
            <a:avLst/>
          </a:prstGeom>
          <a:noFill/>
        </p:spPr>
        <p:txBody>
          <a:bodyPr wrap="square" rtlCol="0">
            <a:spAutoFit/>
          </a:bodyPr>
          <a:lstStyle/>
          <a:p>
            <a:pPr algn="l"/>
            <a:r>
              <a:rPr lang="en-US" sz="2000" b="1">
                <a:solidFill>
                  <a:schemeClr val="tx2"/>
                </a:solidFill>
                <a:latin typeface="Lato" panose="020F0502020204030203" pitchFamily="34" charset="0"/>
              </a:rPr>
              <a:t>9.1%</a:t>
            </a:r>
          </a:p>
        </p:txBody>
      </p:sp>
      <p:sp>
        <p:nvSpPr>
          <p:cNvPr id="64" name="Rectangle 63">
            <a:extLst>
              <a:ext uri="{FF2B5EF4-FFF2-40B4-BE49-F238E27FC236}">
                <a16:creationId xmlns:a16="http://schemas.microsoft.com/office/drawing/2014/main" id="{94B39B0F-C1F1-B592-0519-F4C87A9EC5C9}"/>
              </a:ext>
            </a:extLst>
          </p:cNvPr>
          <p:cNvSpPr/>
          <p:nvPr/>
        </p:nvSpPr>
        <p:spPr>
          <a:xfrm>
            <a:off x="9784066" y="9143851"/>
            <a:ext cx="563585" cy="430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3" name="TextBox 62">
            <a:extLst>
              <a:ext uri="{FF2B5EF4-FFF2-40B4-BE49-F238E27FC236}">
                <a16:creationId xmlns:a16="http://schemas.microsoft.com/office/drawing/2014/main" id="{3FC21694-1A21-484B-68D8-B6DF9710F5B7}"/>
              </a:ext>
            </a:extLst>
          </p:cNvPr>
          <p:cNvSpPr txBox="1"/>
          <p:nvPr/>
        </p:nvSpPr>
        <p:spPr>
          <a:xfrm>
            <a:off x="9700757" y="9180184"/>
            <a:ext cx="1011464" cy="400110"/>
          </a:xfrm>
          <a:prstGeom prst="rect">
            <a:avLst/>
          </a:prstGeom>
          <a:noFill/>
        </p:spPr>
        <p:txBody>
          <a:bodyPr wrap="square" rtlCol="0">
            <a:spAutoFit/>
          </a:bodyPr>
          <a:lstStyle/>
          <a:p>
            <a:pPr algn="l"/>
            <a:r>
              <a:rPr lang="en-US" sz="2000" b="1">
                <a:solidFill>
                  <a:schemeClr val="tx2"/>
                </a:solidFill>
                <a:latin typeface="Lato" panose="020F0502020204030203" pitchFamily="34" charset="0"/>
              </a:rPr>
              <a:t>0.3%</a:t>
            </a:r>
          </a:p>
        </p:txBody>
      </p:sp>
      <p:sp>
        <p:nvSpPr>
          <p:cNvPr id="24" name="object 4">
            <a:extLst>
              <a:ext uri="{FF2B5EF4-FFF2-40B4-BE49-F238E27FC236}">
                <a16:creationId xmlns:a16="http://schemas.microsoft.com/office/drawing/2014/main" id="{91FD8944-F88F-3260-28A9-175B1F26F9DC}"/>
              </a:ext>
            </a:extLst>
          </p:cNvPr>
          <p:cNvSpPr txBox="1"/>
          <p:nvPr/>
        </p:nvSpPr>
        <p:spPr>
          <a:xfrm>
            <a:off x="3470116" y="11695112"/>
            <a:ext cx="5315874" cy="333423"/>
          </a:xfrm>
          <a:prstGeom prst="rect">
            <a:avLst/>
          </a:prstGeom>
        </p:spPr>
        <p:txBody>
          <a:bodyPr vert="horz" wrap="square" lIns="0" tIns="25398" rIns="0" bIns="0" rtlCol="0">
            <a:spAutoFit/>
          </a:bodyPr>
          <a:lstStyle/>
          <a:p>
            <a:pPr marL="25399" algn="ctr">
              <a:spcBef>
                <a:spcPts val="200"/>
              </a:spcBef>
            </a:pPr>
            <a:r>
              <a:rPr lang="en-US" sz="2000" spc="-60">
                <a:latin typeface="Verdana"/>
                <a:cs typeface="Verdana"/>
              </a:rPr>
              <a:t>Year</a:t>
            </a:r>
            <a:endParaRPr sz="2400">
              <a:latin typeface="Verdana"/>
              <a:cs typeface="Verdana"/>
            </a:endParaRPr>
          </a:p>
        </p:txBody>
      </p:sp>
      <p:sp>
        <p:nvSpPr>
          <p:cNvPr id="25" name="TextBox 3">
            <a:extLst>
              <a:ext uri="{FF2B5EF4-FFF2-40B4-BE49-F238E27FC236}">
                <a16:creationId xmlns:a16="http://schemas.microsoft.com/office/drawing/2014/main" id="{17146198-A0C6-EF2D-6917-D3003A05CD80}"/>
              </a:ext>
            </a:extLst>
          </p:cNvPr>
          <p:cNvSpPr txBox="1"/>
          <p:nvPr/>
        </p:nvSpPr>
        <p:spPr>
          <a:xfrm>
            <a:off x="-46721" y="13281022"/>
            <a:ext cx="1998127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Verdana" panose="020B0604030504040204" pitchFamily="34" charset="0"/>
                <a:ea typeface="Verdana" panose="020B0604030504040204" pitchFamily="34" charset="0"/>
                <a:hlinkClick r:id="rId8"/>
              </a:rPr>
              <a:t>Source: Fu, Jing. “Residential Building Wages Grow at Unprecedented Rate”, National Association of Home Builders November 4, 2024</a:t>
            </a:r>
            <a:endParaRPr lang="en-US" sz="1400" dirty="0">
              <a:latin typeface="Verdana" panose="020B0604030504040204" pitchFamily="34" charset="0"/>
              <a:ea typeface="Verdan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6724836" y="3410793"/>
            <a:ext cx="7659987" cy="10304759"/>
          </a:xfrm>
          <a:prstGeom prst="rect">
            <a:avLst/>
          </a:prstGeom>
        </p:spPr>
      </p:pic>
      <p:sp>
        <p:nvSpPr>
          <p:cNvPr id="3" name="object 3"/>
          <p:cNvSpPr/>
          <p:nvPr/>
        </p:nvSpPr>
        <p:spPr>
          <a:xfrm>
            <a:off x="11208315" y="4321340"/>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sp>
        <p:nvSpPr>
          <p:cNvPr id="4" name="object 4"/>
          <p:cNvSpPr txBox="1"/>
          <p:nvPr/>
        </p:nvSpPr>
        <p:spPr>
          <a:xfrm>
            <a:off x="11358760" y="4475673"/>
            <a:ext cx="3068120" cy="333423"/>
          </a:xfrm>
          <a:prstGeom prst="rect">
            <a:avLst/>
          </a:prstGeom>
        </p:spPr>
        <p:txBody>
          <a:bodyPr vert="horz" wrap="square" lIns="0" tIns="25398" rIns="0" bIns="0" rtlCol="0">
            <a:spAutoFit/>
          </a:bodyPr>
          <a:lstStyle/>
          <a:p>
            <a:pPr marL="25399">
              <a:spcBef>
                <a:spcPts val="200"/>
              </a:spcBef>
            </a:pPr>
            <a:r>
              <a:rPr sz="2000" b="1">
                <a:solidFill>
                  <a:srgbClr val="FFB616"/>
                </a:solidFill>
                <a:latin typeface="Verdana"/>
                <a:cs typeface="Verdana"/>
              </a:rPr>
              <a:t>+3.</a:t>
            </a:r>
            <a:r>
              <a:rPr lang="en-US" sz="2000" b="1">
                <a:solidFill>
                  <a:srgbClr val="FFB616"/>
                </a:solidFill>
                <a:latin typeface="Verdana"/>
                <a:cs typeface="Verdana"/>
              </a:rPr>
              <a:t>5</a:t>
            </a:r>
            <a:r>
              <a:rPr sz="2000" b="1">
                <a:solidFill>
                  <a:srgbClr val="FFB616"/>
                </a:solidFill>
                <a:latin typeface="Verdana"/>
                <a:cs typeface="Verdana"/>
              </a:rPr>
              <a:t>%</a:t>
            </a:r>
            <a:r>
              <a:rPr sz="2000" b="1" spc="-60">
                <a:solidFill>
                  <a:srgbClr val="FFB616"/>
                </a:solidFill>
                <a:latin typeface="Verdana"/>
                <a:cs typeface="Verdana"/>
              </a:rPr>
              <a:t> </a:t>
            </a:r>
            <a:r>
              <a:rPr sz="2000">
                <a:solidFill>
                  <a:srgbClr val="FFFFFF"/>
                </a:solidFill>
                <a:latin typeface="Verdana"/>
                <a:cs typeface="Verdana"/>
              </a:rPr>
              <a:t>Asphalt</a:t>
            </a:r>
            <a:r>
              <a:rPr sz="2000" spc="-80">
                <a:solidFill>
                  <a:srgbClr val="FFFFFF"/>
                </a:solidFill>
                <a:latin typeface="Verdana"/>
                <a:cs typeface="Verdana"/>
              </a:rPr>
              <a:t> </a:t>
            </a:r>
            <a:r>
              <a:rPr sz="2000" spc="-20">
                <a:solidFill>
                  <a:srgbClr val="FFFFFF"/>
                </a:solidFill>
                <a:latin typeface="Verdana"/>
                <a:cs typeface="Verdana"/>
              </a:rPr>
              <a:t>roofing</a:t>
            </a:r>
            <a:endParaRPr sz="2000">
              <a:latin typeface="Verdana"/>
              <a:cs typeface="Verdana"/>
            </a:endParaRPr>
          </a:p>
        </p:txBody>
      </p:sp>
      <p:sp>
        <p:nvSpPr>
          <p:cNvPr id="5" name="object 5"/>
          <p:cNvSpPr/>
          <p:nvPr/>
        </p:nvSpPr>
        <p:spPr>
          <a:xfrm>
            <a:off x="11208315" y="6028643"/>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6" name="object 6"/>
          <p:cNvGrpSpPr/>
          <p:nvPr/>
        </p:nvGrpSpPr>
        <p:grpSpPr>
          <a:xfrm>
            <a:off x="15131755" y="4321340"/>
            <a:ext cx="2359506" cy="303510"/>
            <a:chOff x="7598264" y="2182680"/>
            <a:chExt cx="1179830" cy="151765"/>
          </a:xfrm>
        </p:grpSpPr>
        <p:pic>
          <p:nvPicPr>
            <p:cNvPr id="7" name="object 7"/>
            <p:cNvPicPr/>
            <p:nvPr/>
          </p:nvPicPr>
          <p:blipFill>
            <a:blip r:embed="rId4" cstate="print"/>
            <a:stretch>
              <a:fillRect/>
            </a:stretch>
          </p:blipFill>
          <p:spPr>
            <a:xfrm>
              <a:off x="8672399" y="2182680"/>
              <a:ext cx="105130" cy="105130"/>
            </a:xfrm>
            <a:prstGeom prst="rect">
              <a:avLst/>
            </a:prstGeom>
          </p:spPr>
        </p:pic>
        <p:sp>
          <p:nvSpPr>
            <p:cNvPr id="8" name="object 8"/>
            <p:cNvSpPr/>
            <p:nvPr/>
          </p:nvSpPr>
          <p:spPr>
            <a:xfrm>
              <a:off x="7602016" y="2257779"/>
              <a:ext cx="1122680" cy="73025"/>
            </a:xfrm>
            <a:custGeom>
              <a:avLst/>
              <a:gdLst/>
              <a:ahLst/>
              <a:cxnLst/>
              <a:rect l="l" t="t" r="r" b="b"/>
              <a:pathLst>
                <a:path w="1122679" h="73025">
                  <a:moveTo>
                    <a:pt x="0" y="72453"/>
                  </a:moveTo>
                  <a:lnTo>
                    <a:pt x="1122553" y="72453"/>
                  </a:lnTo>
                  <a:lnTo>
                    <a:pt x="1122553" y="0"/>
                  </a:lnTo>
                </a:path>
              </a:pathLst>
            </a:custGeom>
            <a:ln w="7505">
              <a:solidFill>
                <a:srgbClr val="231F20"/>
              </a:solidFill>
            </a:ln>
          </p:spPr>
          <p:txBody>
            <a:bodyPr wrap="square" lIns="0" tIns="0" rIns="0" bIns="0" rtlCol="0"/>
            <a:lstStyle/>
            <a:p>
              <a:endParaRPr sz="7200"/>
            </a:p>
          </p:txBody>
        </p:sp>
        <p:sp>
          <p:nvSpPr>
            <p:cNvPr id="9" name="object 9"/>
            <p:cNvSpPr/>
            <p:nvPr/>
          </p:nvSpPr>
          <p:spPr>
            <a:xfrm>
              <a:off x="8702041" y="2235254"/>
              <a:ext cx="45085" cy="45085"/>
            </a:xfrm>
            <a:custGeom>
              <a:avLst/>
              <a:gdLst/>
              <a:ahLst/>
              <a:cxnLst/>
              <a:rect l="l" t="t" r="r" b="b"/>
              <a:pathLst>
                <a:path w="45084" h="45085">
                  <a:moveTo>
                    <a:pt x="22529" y="0"/>
                  </a:moveTo>
                  <a:lnTo>
                    <a:pt x="13758" y="1770"/>
                  </a:lnTo>
                  <a:lnTo>
                    <a:pt x="6597" y="6597"/>
                  </a:lnTo>
                  <a:lnTo>
                    <a:pt x="1770" y="13758"/>
                  </a:lnTo>
                  <a:lnTo>
                    <a:pt x="0" y="22529"/>
                  </a:lnTo>
                  <a:lnTo>
                    <a:pt x="1770" y="31293"/>
                  </a:lnTo>
                  <a:lnTo>
                    <a:pt x="6597" y="38450"/>
                  </a:lnTo>
                  <a:lnTo>
                    <a:pt x="13758" y="43277"/>
                  </a:lnTo>
                  <a:lnTo>
                    <a:pt x="22529" y="45046"/>
                  </a:lnTo>
                  <a:lnTo>
                    <a:pt x="31300" y="43277"/>
                  </a:lnTo>
                  <a:lnTo>
                    <a:pt x="38461" y="38450"/>
                  </a:lnTo>
                  <a:lnTo>
                    <a:pt x="43289" y="31293"/>
                  </a:lnTo>
                  <a:lnTo>
                    <a:pt x="45059" y="22529"/>
                  </a:lnTo>
                  <a:lnTo>
                    <a:pt x="43289" y="13758"/>
                  </a:lnTo>
                  <a:lnTo>
                    <a:pt x="38461" y="6597"/>
                  </a:lnTo>
                  <a:lnTo>
                    <a:pt x="31300" y="1770"/>
                  </a:lnTo>
                  <a:lnTo>
                    <a:pt x="22529" y="0"/>
                  </a:lnTo>
                  <a:close/>
                </a:path>
              </a:pathLst>
            </a:custGeom>
            <a:solidFill>
              <a:srgbClr val="231F20"/>
            </a:solidFill>
          </p:spPr>
          <p:txBody>
            <a:bodyPr wrap="square" lIns="0" tIns="0" rIns="0" bIns="0" rtlCol="0"/>
            <a:lstStyle/>
            <a:p>
              <a:endParaRPr sz="7200"/>
            </a:p>
          </p:txBody>
        </p:sp>
        <p:sp>
          <p:nvSpPr>
            <p:cNvPr id="10" name="object 10"/>
            <p:cNvSpPr/>
            <p:nvPr/>
          </p:nvSpPr>
          <p:spPr>
            <a:xfrm>
              <a:off x="8701622" y="2211911"/>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11" name="object 11"/>
          <p:cNvSpPr txBox="1"/>
          <p:nvPr/>
        </p:nvSpPr>
        <p:spPr>
          <a:xfrm>
            <a:off x="11358761" y="6182971"/>
            <a:ext cx="1494693" cy="333423"/>
          </a:xfrm>
          <a:prstGeom prst="rect">
            <a:avLst/>
          </a:prstGeom>
        </p:spPr>
        <p:txBody>
          <a:bodyPr vert="horz" wrap="square" lIns="0" tIns="25398" rIns="0" bIns="0" rtlCol="0">
            <a:spAutoFit/>
          </a:bodyPr>
          <a:lstStyle/>
          <a:p>
            <a:pPr marL="25399">
              <a:spcBef>
                <a:spcPts val="200"/>
              </a:spcBef>
            </a:pPr>
            <a:r>
              <a:rPr lang="en-US" sz="2000" b="1">
                <a:solidFill>
                  <a:srgbClr val="FFB616"/>
                </a:solidFill>
                <a:latin typeface="Verdana"/>
                <a:cs typeface="Verdana"/>
              </a:rPr>
              <a:t> 0</a:t>
            </a:r>
            <a:r>
              <a:rPr sz="2000" b="1">
                <a:solidFill>
                  <a:srgbClr val="FFB616"/>
                </a:solidFill>
                <a:latin typeface="Verdana"/>
                <a:cs typeface="Verdana"/>
              </a:rPr>
              <a:t>%</a:t>
            </a:r>
            <a:r>
              <a:rPr sz="2000" b="1" spc="20">
                <a:solidFill>
                  <a:srgbClr val="FFB616"/>
                </a:solidFill>
                <a:latin typeface="Verdana"/>
                <a:cs typeface="Verdana"/>
              </a:rPr>
              <a:t> </a:t>
            </a:r>
            <a:r>
              <a:rPr lang="en-US" sz="2000" b="1" spc="20">
                <a:solidFill>
                  <a:srgbClr val="FFB616"/>
                </a:solidFill>
                <a:latin typeface="Verdana"/>
                <a:cs typeface="Verdana"/>
              </a:rPr>
              <a:t> </a:t>
            </a:r>
            <a:r>
              <a:rPr sz="2000" spc="-20">
                <a:solidFill>
                  <a:srgbClr val="FFFFFF"/>
                </a:solidFill>
                <a:latin typeface="Verdana"/>
                <a:cs typeface="Verdana"/>
              </a:rPr>
              <a:t>Paint</a:t>
            </a:r>
            <a:endParaRPr sz="2000">
              <a:latin typeface="Verdana"/>
              <a:cs typeface="Verdana"/>
            </a:endParaRPr>
          </a:p>
        </p:txBody>
      </p:sp>
      <p:sp>
        <p:nvSpPr>
          <p:cNvPr id="12" name="object 12"/>
          <p:cNvSpPr/>
          <p:nvPr/>
        </p:nvSpPr>
        <p:spPr>
          <a:xfrm>
            <a:off x="11208315" y="8555726"/>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13" name="object 13"/>
          <p:cNvGrpSpPr/>
          <p:nvPr/>
        </p:nvGrpSpPr>
        <p:grpSpPr>
          <a:xfrm>
            <a:off x="15203042" y="6262785"/>
            <a:ext cx="2499197" cy="210806"/>
            <a:chOff x="7602016" y="3131373"/>
            <a:chExt cx="1249680" cy="105410"/>
          </a:xfrm>
        </p:grpSpPr>
        <p:pic>
          <p:nvPicPr>
            <p:cNvPr id="14" name="object 14"/>
            <p:cNvPicPr/>
            <p:nvPr/>
          </p:nvPicPr>
          <p:blipFill>
            <a:blip r:embed="rId5" cstate="print"/>
            <a:stretch>
              <a:fillRect/>
            </a:stretch>
          </p:blipFill>
          <p:spPr>
            <a:xfrm>
              <a:off x="8746200" y="3131373"/>
              <a:ext cx="105130" cy="105130"/>
            </a:xfrm>
            <a:prstGeom prst="rect">
              <a:avLst/>
            </a:prstGeom>
          </p:spPr>
        </p:pic>
        <p:sp>
          <p:nvSpPr>
            <p:cNvPr id="15" name="object 15"/>
            <p:cNvSpPr/>
            <p:nvPr/>
          </p:nvSpPr>
          <p:spPr>
            <a:xfrm>
              <a:off x="7602016" y="3183935"/>
              <a:ext cx="1197610" cy="0"/>
            </a:xfrm>
            <a:custGeom>
              <a:avLst/>
              <a:gdLst/>
              <a:ahLst/>
              <a:cxnLst/>
              <a:rect l="l" t="t" r="r" b="b"/>
              <a:pathLst>
                <a:path w="1197609">
                  <a:moveTo>
                    <a:pt x="0" y="0"/>
                  </a:moveTo>
                  <a:lnTo>
                    <a:pt x="1197559" y="0"/>
                  </a:lnTo>
                </a:path>
              </a:pathLst>
            </a:custGeom>
            <a:ln w="7505">
              <a:solidFill>
                <a:srgbClr val="231F20"/>
              </a:solidFill>
            </a:ln>
          </p:spPr>
          <p:txBody>
            <a:bodyPr wrap="square" lIns="0" tIns="0" rIns="0" bIns="0" rtlCol="0"/>
            <a:lstStyle/>
            <a:p>
              <a:endParaRPr sz="7200"/>
            </a:p>
          </p:txBody>
        </p:sp>
        <p:sp>
          <p:nvSpPr>
            <p:cNvPr id="16" name="object 16"/>
            <p:cNvSpPr/>
            <p:nvPr/>
          </p:nvSpPr>
          <p:spPr>
            <a:xfrm>
              <a:off x="8777046" y="3161404"/>
              <a:ext cx="45085" cy="45085"/>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17" name="object 17"/>
            <p:cNvSpPr/>
            <p:nvPr/>
          </p:nvSpPr>
          <p:spPr>
            <a:xfrm>
              <a:off x="8775422" y="3160598"/>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18" name="object 18"/>
          <p:cNvSpPr txBox="1"/>
          <p:nvPr/>
        </p:nvSpPr>
        <p:spPr>
          <a:xfrm>
            <a:off x="11358760" y="8710037"/>
            <a:ext cx="3581167" cy="666847"/>
          </a:xfrm>
          <a:prstGeom prst="rect">
            <a:avLst/>
          </a:prstGeom>
        </p:spPr>
        <p:txBody>
          <a:bodyPr vert="horz" wrap="square" lIns="0" tIns="25398" rIns="0" bIns="0" rtlCol="0">
            <a:spAutoFit/>
          </a:bodyPr>
          <a:lstStyle/>
          <a:p>
            <a:pPr marL="25399">
              <a:spcBef>
                <a:spcPts val="200"/>
              </a:spcBef>
            </a:pPr>
            <a:r>
              <a:rPr lang="en-US" sz="2000" b="1">
                <a:solidFill>
                  <a:srgbClr val="FFB616"/>
                </a:solidFill>
                <a:latin typeface="Verdana"/>
                <a:cs typeface="Verdana"/>
              </a:rPr>
              <a:t>+4%</a:t>
            </a:r>
            <a:r>
              <a:rPr lang="en-US" sz="2000" b="1" spc="-100">
                <a:solidFill>
                  <a:srgbClr val="FFB616"/>
                </a:solidFill>
                <a:latin typeface="Verdana"/>
                <a:cs typeface="Verdana"/>
              </a:rPr>
              <a:t> </a:t>
            </a:r>
            <a:r>
              <a:rPr lang="en-US" sz="2000">
                <a:solidFill>
                  <a:srgbClr val="FFFFFF"/>
                </a:solidFill>
                <a:latin typeface="Verdana"/>
                <a:cs typeface="Verdana"/>
              </a:rPr>
              <a:t>Copper Electrical</a:t>
            </a:r>
            <a:endParaRPr lang="en-US" sz="2000">
              <a:latin typeface="Verdana"/>
              <a:cs typeface="Verdana"/>
            </a:endParaRPr>
          </a:p>
          <a:p>
            <a:pPr marL="25399">
              <a:spcBef>
                <a:spcPts val="200"/>
              </a:spcBef>
            </a:pPr>
            <a:endParaRPr sz="2000">
              <a:latin typeface="Verdana"/>
              <a:cs typeface="Verdana"/>
            </a:endParaRPr>
          </a:p>
        </p:txBody>
      </p:sp>
      <p:sp>
        <p:nvSpPr>
          <p:cNvPr id="19" name="object 19"/>
          <p:cNvSpPr/>
          <p:nvPr/>
        </p:nvSpPr>
        <p:spPr>
          <a:xfrm>
            <a:off x="11208315" y="5175004"/>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20" name="object 20"/>
          <p:cNvGrpSpPr/>
          <p:nvPr/>
        </p:nvGrpSpPr>
        <p:grpSpPr>
          <a:xfrm>
            <a:off x="15203043" y="8861073"/>
            <a:ext cx="5282294" cy="139601"/>
            <a:chOff x="7602016" y="4394997"/>
            <a:chExt cx="3072130" cy="105410"/>
          </a:xfrm>
        </p:grpSpPr>
        <p:pic>
          <p:nvPicPr>
            <p:cNvPr id="21" name="object 21"/>
            <p:cNvPicPr/>
            <p:nvPr/>
          </p:nvPicPr>
          <p:blipFill>
            <a:blip r:embed="rId4" cstate="print"/>
            <a:stretch>
              <a:fillRect/>
            </a:stretch>
          </p:blipFill>
          <p:spPr>
            <a:xfrm>
              <a:off x="10568870" y="4394997"/>
              <a:ext cx="105130" cy="105130"/>
            </a:xfrm>
            <a:prstGeom prst="rect">
              <a:avLst/>
            </a:prstGeom>
          </p:spPr>
        </p:pic>
        <p:sp>
          <p:nvSpPr>
            <p:cNvPr id="22" name="object 22"/>
            <p:cNvSpPr/>
            <p:nvPr/>
          </p:nvSpPr>
          <p:spPr>
            <a:xfrm>
              <a:off x="7602016" y="4447555"/>
              <a:ext cx="3020695" cy="0"/>
            </a:xfrm>
            <a:custGeom>
              <a:avLst/>
              <a:gdLst/>
              <a:ahLst/>
              <a:cxnLst/>
              <a:rect l="l" t="t" r="r" b="b"/>
              <a:pathLst>
                <a:path w="3020695">
                  <a:moveTo>
                    <a:pt x="0" y="0"/>
                  </a:moveTo>
                  <a:lnTo>
                    <a:pt x="3020225" y="0"/>
                  </a:lnTo>
                </a:path>
              </a:pathLst>
            </a:custGeom>
            <a:ln w="7505">
              <a:solidFill>
                <a:srgbClr val="231F20"/>
              </a:solidFill>
            </a:ln>
          </p:spPr>
          <p:txBody>
            <a:bodyPr wrap="square" lIns="0" tIns="0" rIns="0" bIns="0" rtlCol="0"/>
            <a:lstStyle/>
            <a:p>
              <a:endParaRPr sz="7200"/>
            </a:p>
          </p:txBody>
        </p:sp>
        <p:sp>
          <p:nvSpPr>
            <p:cNvPr id="23" name="object 23"/>
            <p:cNvSpPr/>
            <p:nvPr/>
          </p:nvSpPr>
          <p:spPr>
            <a:xfrm>
              <a:off x="10599715" y="4425024"/>
              <a:ext cx="45085" cy="45085"/>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24" name="object 24"/>
            <p:cNvSpPr/>
            <p:nvPr/>
          </p:nvSpPr>
          <p:spPr>
            <a:xfrm>
              <a:off x="10598091" y="4424217"/>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25" name="object 25"/>
          <p:cNvSpPr txBox="1"/>
          <p:nvPr/>
        </p:nvSpPr>
        <p:spPr>
          <a:xfrm>
            <a:off x="11358761" y="5329320"/>
            <a:ext cx="3993318" cy="333423"/>
          </a:xfrm>
          <a:prstGeom prst="rect">
            <a:avLst/>
          </a:prstGeom>
        </p:spPr>
        <p:txBody>
          <a:bodyPr vert="horz" wrap="square" lIns="0" tIns="25398" rIns="0" bIns="0" rtlCol="0">
            <a:spAutoFit/>
          </a:bodyPr>
          <a:lstStyle/>
          <a:p>
            <a:pPr marL="25399">
              <a:spcBef>
                <a:spcPts val="200"/>
              </a:spcBef>
            </a:pPr>
            <a:r>
              <a:rPr sz="2000" b="1">
                <a:solidFill>
                  <a:srgbClr val="FFB616"/>
                </a:solidFill>
                <a:latin typeface="Verdana"/>
                <a:cs typeface="Verdana"/>
              </a:rPr>
              <a:t>+</a:t>
            </a:r>
            <a:r>
              <a:rPr lang="en-US" sz="2000" b="1">
                <a:solidFill>
                  <a:srgbClr val="FFB616"/>
                </a:solidFill>
                <a:latin typeface="Verdana"/>
                <a:cs typeface="Verdana"/>
              </a:rPr>
              <a:t>1</a:t>
            </a:r>
            <a:r>
              <a:rPr sz="2000" b="1">
                <a:solidFill>
                  <a:srgbClr val="FFB616"/>
                </a:solidFill>
                <a:latin typeface="Verdana"/>
                <a:cs typeface="Verdana"/>
              </a:rPr>
              <a:t>%</a:t>
            </a:r>
            <a:r>
              <a:rPr sz="2000" b="1" spc="-120">
                <a:solidFill>
                  <a:srgbClr val="FFB616"/>
                </a:solidFill>
                <a:latin typeface="Verdana"/>
                <a:cs typeface="Verdana"/>
              </a:rPr>
              <a:t> </a:t>
            </a:r>
            <a:r>
              <a:rPr lang="en-US" sz="2000">
                <a:solidFill>
                  <a:srgbClr val="FFFFFF"/>
                </a:solidFill>
                <a:latin typeface="Verdana"/>
                <a:cs typeface="Verdana"/>
              </a:rPr>
              <a:t>Rough Framing/Lumber </a:t>
            </a:r>
            <a:endParaRPr sz="2000">
              <a:latin typeface="Verdana"/>
              <a:cs typeface="Verdana"/>
            </a:endParaRPr>
          </a:p>
        </p:txBody>
      </p:sp>
      <p:sp>
        <p:nvSpPr>
          <p:cNvPr id="26" name="object 26"/>
          <p:cNvSpPr/>
          <p:nvPr/>
        </p:nvSpPr>
        <p:spPr>
          <a:xfrm>
            <a:off x="11208315" y="7702064"/>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27" name="object 27"/>
          <p:cNvGrpSpPr/>
          <p:nvPr/>
        </p:nvGrpSpPr>
        <p:grpSpPr>
          <a:xfrm>
            <a:off x="15203042" y="5409134"/>
            <a:ext cx="5120307" cy="210806"/>
            <a:chOff x="7602016" y="2704520"/>
            <a:chExt cx="2560320" cy="105410"/>
          </a:xfrm>
        </p:grpSpPr>
        <p:pic>
          <p:nvPicPr>
            <p:cNvPr id="28" name="object 28"/>
            <p:cNvPicPr/>
            <p:nvPr/>
          </p:nvPicPr>
          <p:blipFill>
            <a:blip r:embed="rId4" cstate="print"/>
            <a:stretch>
              <a:fillRect/>
            </a:stretch>
          </p:blipFill>
          <p:spPr>
            <a:xfrm>
              <a:off x="10056600" y="2704520"/>
              <a:ext cx="105130" cy="105130"/>
            </a:xfrm>
            <a:prstGeom prst="rect">
              <a:avLst/>
            </a:prstGeom>
          </p:spPr>
        </p:pic>
        <p:sp>
          <p:nvSpPr>
            <p:cNvPr id="29" name="object 29"/>
            <p:cNvSpPr/>
            <p:nvPr/>
          </p:nvSpPr>
          <p:spPr>
            <a:xfrm>
              <a:off x="7602016" y="2757084"/>
              <a:ext cx="2508250" cy="0"/>
            </a:xfrm>
            <a:custGeom>
              <a:avLst/>
              <a:gdLst/>
              <a:ahLst/>
              <a:cxnLst/>
              <a:rect l="l" t="t" r="r" b="b"/>
              <a:pathLst>
                <a:path w="2508250">
                  <a:moveTo>
                    <a:pt x="0" y="0"/>
                  </a:moveTo>
                  <a:lnTo>
                    <a:pt x="2507957" y="0"/>
                  </a:lnTo>
                </a:path>
              </a:pathLst>
            </a:custGeom>
            <a:ln w="7505">
              <a:solidFill>
                <a:srgbClr val="231F20"/>
              </a:solidFill>
            </a:ln>
          </p:spPr>
          <p:txBody>
            <a:bodyPr wrap="square" lIns="0" tIns="0" rIns="0" bIns="0" rtlCol="0"/>
            <a:lstStyle/>
            <a:p>
              <a:endParaRPr sz="7200"/>
            </a:p>
          </p:txBody>
        </p:sp>
        <p:sp>
          <p:nvSpPr>
            <p:cNvPr id="30" name="object 30"/>
            <p:cNvSpPr/>
            <p:nvPr/>
          </p:nvSpPr>
          <p:spPr>
            <a:xfrm>
              <a:off x="10087445" y="2734553"/>
              <a:ext cx="45085" cy="45085"/>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31" name="object 31"/>
            <p:cNvSpPr/>
            <p:nvPr/>
          </p:nvSpPr>
          <p:spPr>
            <a:xfrm>
              <a:off x="10085822" y="2733747"/>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32" name="object 32"/>
          <p:cNvSpPr txBox="1"/>
          <p:nvPr/>
        </p:nvSpPr>
        <p:spPr>
          <a:xfrm>
            <a:off x="11358761" y="7856391"/>
            <a:ext cx="3356391" cy="333423"/>
          </a:xfrm>
          <a:prstGeom prst="rect">
            <a:avLst/>
          </a:prstGeom>
        </p:spPr>
        <p:txBody>
          <a:bodyPr vert="horz" wrap="square" lIns="0" tIns="25398" rIns="0" bIns="0" rtlCol="0">
            <a:spAutoFit/>
          </a:bodyPr>
          <a:lstStyle/>
          <a:p>
            <a:pPr marL="25399">
              <a:spcBef>
                <a:spcPts val="200"/>
              </a:spcBef>
            </a:pPr>
            <a:r>
              <a:rPr sz="2000" b="1">
                <a:solidFill>
                  <a:srgbClr val="FFB616"/>
                </a:solidFill>
                <a:latin typeface="Verdana"/>
                <a:cs typeface="Verdana"/>
              </a:rPr>
              <a:t>+2%</a:t>
            </a:r>
            <a:r>
              <a:rPr sz="2000" b="1" spc="-30">
                <a:solidFill>
                  <a:srgbClr val="FFB616"/>
                </a:solidFill>
                <a:latin typeface="Verdana"/>
                <a:cs typeface="Verdana"/>
              </a:rPr>
              <a:t> </a:t>
            </a:r>
            <a:r>
              <a:rPr sz="2000">
                <a:solidFill>
                  <a:srgbClr val="FFFFFF"/>
                </a:solidFill>
                <a:latin typeface="Verdana"/>
                <a:cs typeface="Verdana"/>
              </a:rPr>
              <a:t>Windows</a:t>
            </a:r>
            <a:r>
              <a:rPr sz="2000" spc="-40">
                <a:solidFill>
                  <a:srgbClr val="FFFFFF"/>
                </a:solidFill>
                <a:latin typeface="Verdana"/>
                <a:cs typeface="Verdana"/>
              </a:rPr>
              <a:t> </a:t>
            </a:r>
            <a:r>
              <a:rPr sz="2000">
                <a:solidFill>
                  <a:srgbClr val="FFFFFF"/>
                </a:solidFill>
                <a:latin typeface="Verdana"/>
                <a:cs typeface="Verdana"/>
              </a:rPr>
              <a:t>and</a:t>
            </a:r>
            <a:r>
              <a:rPr sz="2000" spc="-40">
                <a:solidFill>
                  <a:srgbClr val="FFFFFF"/>
                </a:solidFill>
                <a:latin typeface="Verdana"/>
                <a:cs typeface="Verdana"/>
              </a:rPr>
              <a:t> </a:t>
            </a:r>
            <a:r>
              <a:rPr sz="2000" spc="-20">
                <a:solidFill>
                  <a:srgbClr val="FFFFFF"/>
                </a:solidFill>
                <a:latin typeface="Verdana"/>
                <a:cs typeface="Verdana"/>
              </a:rPr>
              <a:t>doors</a:t>
            </a:r>
            <a:endParaRPr sz="2000">
              <a:latin typeface="Verdana"/>
              <a:cs typeface="Verdana"/>
            </a:endParaRPr>
          </a:p>
        </p:txBody>
      </p:sp>
      <p:sp>
        <p:nvSpPr>
          <p:cNvPr id="33" name="object 33"/>
          <p:cNvSpPr/>
          <p:nvPr/>
        </p:nvSpPr>
        <p:spPr>
          <a:xfrm>
            <a:off x="11208315" y="6882281"/>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34" name="object 34"/>
          <p:cNvGrpSpPr/>
          <p:nvPr/>
        </p:nvGrpSpPr>
        <p:grpSpPr>
          <a:xfrm>
            <a:off x="15203042" y="7936222"/>
            <a:ext cx="4680915" cy="210806"/>
            <a:chOff x="7602016" y="3968146"/>
            <a:chExt cx="2340610" cy="105410"/>
          </a:xfrm>
        </p:grpSpPr>
        <p:pic>
          <p:nvPicPr>
            <p:cNvPr id="35" name="object 35"/>
            <p:cNvPicPr/>
            <p:nvPr/>
          </p:nvPicPr>
          <p:blipFill>
            <a:blip r:embed="rId4" cstate="print"/>
            <a:stretch>
              <a:fillRect/>
            </a:stretch>
          </p:blipFill>
          <p:spPr>
            <a:xfrm>
              <a:off x="9836999" y="3968146"/>
              <a:ext cx="105130" cy="105130"/>
            </a:xfrm>
            <a:prstGeom prst="rect">
              <a:avLst/>
            </a:prstGeom>
          </p:spPr>
        </p:pic>
        <p:sp>
          <p:nvSpPr>
            <p:cNvPr id="36" name="object 36"/>
            <p:cNvSpPr/>
            <p:nvPr/>
          </p:nvSpPr>
          <p:spPr>
            <a:xfrm>
              <a:off x="7602016" y="4020696"/>
              <a:ext cx="2288540" cy="0"/>
            </a:xfrm>
            <a:custGeom>
              <a:avLst/>
              <a:gdLst/>
              <a:ahLst/>
              <a:cxnLst/>
              <a:rect l="l" t="t" r="r" b="b"/>
              <a:pathLst>
                <a:path w="2288540">
                  <a:moveTo>
                    <a:pt x="0" y="0"/>
                  </a:moveTo>
                  <a:lnTo>
                    <a:pt x="2288362" y="0"/>
                  </a:lnTo>
                </a:path>
              </a:pathLst>
            </a:custGeom>
            <a:ln w="7505">
              <a:solidFill>
                <a:srgbClr val="231F20"/>
              </a:solidFill>
            </a:ln>
          </p:spPr>
          <p:txBody>
            <a:bodyPr wrap="square" lIns="0" tIns="0" rIns="0" bIns="0" rtlCol="0"/>
            <a:lstStyle/>
            <a:p>
              <a:endParaRPr sz="7200"/>
            </a:p>
          </p:txBody>
        </p:sp>
        <p:sp>
          <p:nvSpPr>
            <p:cNvPr id="37" name="object 37"/>
            <p:cNvSpPr/>
            <p:nvPr/>
          </p:nvSpPr>
          <p:spPr>
            <a:xfrm>
              <a:off x="9867846" y="3998167"/>
              <a:ext cx="45085" cy="45085"/>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38" name="object 38"/>
            <p:cNvSpPr/>
            <p:nvPr/>
          </p:nvSpPr>
          <p:spPr>
            <a:xfrm>
              <a:off x="9866222" y="3997365"/>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39" name="object 39"/>
          <p:cNvSpPr txBox="1"/>
          <p:nvPr/>
        </p:nvSpPr>
        <p:spPr>
          <a:xfrm>
            <a:off x="11358759" y="7036621"/>
            <a:ext cx="2921388" cy="333423"/>
          </a:xfrm>
          <a:prstGeom prst="rect">
            <a:avLst/>
          </a:prstGeom>
        </p:spPr>
        <p:txBody>
          <a:bodyPr vert="horz" wrap="square" lIns="0" tIns="25398" rIns="0" bIns="0" rtlCol="0">
            <a:spAutoFit/>
          </a:bodyPr>
          <a:lstStyle/>
          <a:p>
            <a:pPr marL="25399">
              <a:spcBef>
                <a:spcPts val="200"/>
              </a:spcBef>
            </a:pPr>
            <a:r>
              <a:rPr sz="2000" b="1">
                <a:solidFill>
                  <a:srgbClr val="FFB616"/>
                </a:solidFill>
                <a:latin typeface="Verdana"/>
                <a:cs typeface="Verdana"/>
              </a:rPr>
              <a:t>+2</a:t>
            </a:r>
            <a:r>
              <a:rPr lang="en-US" sz="2000" b="1">
                <a:solidFill>
                  <a:srgbClr val="FFB616"/>
                </a:solidFill>
                <a:latin typeface="Verdana"/>
                <a:cs typeface="Verdana"/>
              </a:rPr>
              <a:t>.5</a:t>
            </a:r>
            <a:r>
              <a:rPr sz="2000" b="1">
                <a:solidFill>
                  <a:srgbClr val="FFB616"/>
                </a:solidFill>
                <a:latin typeface="Verdana"/>
                <a:cs typeface="Verdana"/>
              </a:rPr>
              <a:t>%</a:t>
            </a:r>
            <a:r>
              <a:rPr sz="2000" b="1" spc="20">
                <a:solidFill>
                  <a:srgbClr val="FFB616"/>
                </a:solidFill>
                <a:latin typeface="Verdana"/>
                <a:cs typeface="Verdana"/>
              </a:rPr>
              <a:t> </a:t>
            </a:r>
            <a:r>
              <a:rPr sz="2000">
                <a:solidFill>
                  <a:srgbClr val="FFFFFF"/>
                </a:solidFill>
                <a:latin typeface="Verdana"/>
                <a:cs typeface="Verdana"/>
              </a:rPr>
              <a:t>Dry</a:t>
            </a:r>
            <a:r>
              <a:rPr sz="2000" spc="-40">
                <a:solidFill>
                  <a:srgbClr val="FFFFFF"/>
                </a:solidFill>
                <a:latin typeface="Verdana"/>
                <a:cs typeface="Verdana"/>
              </a:rPr>
              <a:t>wall</a:t>
            </a:r>
            <a:endParaRPr sz="2000">
              <a:latin typeface="Verdana"/>
              <a:cs typeface="Verdana"/>
            </a:endParaRPr>
          </a:p>
        </p:txBody>
      </p:sp>
      <p:sp>
        <p:nvSpPr>
          <p:cNvPr id="40" name="object 40"/>
          <p:cNvSpPr/>
          <p:nvPr/>
        </p:nvSpPr>
        <p:spPr>
          <a:xfrm>
            <a:off x="11208315" y="9409365"/>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grpSp>
        <p:nvGrpSpPr>
          <p:cNvPr id="41" name="object 41"/>
          <p:cNvGrpSpPr/>
          <p:nvPr/>
        </p:nvGrpSpPr>
        <p:grpSpPr>
          <a:xfrm>
            <a:off x="15203042" y="7116429"/>
            <a:ext cx="4104373" cy="210806"/>
            <a:chOff x="7602016" y="3558223"/>
            <a:chExt cx="2052320" cy="105410"/>
          </a:xfrm>
        </p:grpSpPr>
        <p:pic>
          <p:nvPicPr>
            <p:cNvPr id="42" name="object 42"/>
            <p:cNvPicPr/>
            <p:nvPr/>
          </p:nvPicPr>
          <p:blipFill>
            <a:blip r:embed="rId4" cstate="print"/>
            <a:stretch>
              <a:fillRect/>
            </a:stretch>
          </p:blipFill>
          <p:spPr>
            <a:xfrm>
              <a:off x="9549000" y="3558223"/>
              <a:ext cx="105130" cy="105130"/>
            </a:xfrm>
            <a:prstGeom prst="rect">
              <a:avLst/>
            </a:prstGeom>
          </p:spPr>
        </p:pic>
        <p:sp>
          <p:nvSpPr>
            <p:cNvPr id="43" name="object 43"/>
            <p:cNvSpPr/>
            <p:nvPr/>
          </p:nvSpPr>
          <p:spPr>
            <a:xfrm>
              <a:off x="7602016" y="3610787"/>
              <a:ext cx="1971675" cy="0"/>
            </a:xfrm>
            <a:custGeom>
              <a:avLst/>
              <a:gdLst/>
              <a:ahLst/>
              <a:cxnLst/>
              <a:rect l="l" t="t" r="r" b="b"/>
              <a:pathLst>
                <a:path w="1971675">
                  <a:moveTo>
                    <a:pt x="0" y="0"/>
                  </a:moveTo>
                  <a:lnTo>
                    <a:pt x="1971255" y="0"/>
                  </a:lnTo>
                </a:path>
              </a:pathLst>
            </a:custGeom>
            <a:ln w="7505">
              <a:solidFill>
                <a:srgbClr val="231F20"/>
              </a:solidFill>
            </a:ln>
          </p:spPr>
          <p:txBody>
            <a:bodyPr wrap="square" lIns="0" tIns="0" rIns="0" bIns="0" rtlCol="0"/>
            <a:lstStyle/>
            <a:p>
              <a:endParaRPr sz="7200"/>
            </a:p>
          </p:txBody>
        </p:sp>
        <p:sp>
          <p:nvSpPr>
            <p:cNvPr id="44" name="object 44"/>
            <p:cNvSpPr/>
            <p:nvPr/>
          </p:nvSpPr>
          <p:spPr>
            <a:xfrm>
              <a:off x="9550741" y="3588256"/>
              <a:ext cx="45085" cy="45085"/>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45" name="object 45"/>
            <p:cNvSpPr/>
            <p:nvPr/>
          </p:nvSpPr>
          <p:spPr>
            <a:xfrm>
              <a:off x="9578221" y="3587450"/>
              <a:ext cx="46990" cy="46990"/>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grpSp>
      <p:sp>
        <p:nvSpPr>
          <p:cNvPr id="46" name="object 46"/>
          <p:cNvSpPr txBox="1"/>
          <p:nvPr/>
        </p:nvSpPr>
        <p:spPr>
          <a:xfrm>
            <a:off x="11358760" y="9563690"/>
            <a:ext cx="3464334" cy="333423"/>
          </a:xfrm>
          <a:prstGeom prst="rect">
            <a:avLst/>
          </a:prstGeom>
        </p:spPr>
        <p:txBody>
          <a:bodyPr vert="horz" wrap="square" lIns="0" tIns="25398" rIns="0" bIns="0" rtlCol="0">
            <a:spAutoFit/>
          </a:bodyPr>
          <a:lstStyle/>
          <a:p>
            <a:pPr marL="25399">
              <a:spcBef>
                <a:spcPts val="200"/>
              </a:spcBef>
            </a:pPr>
            <a:r>
              <a:rPr lang="en-US" sz="2000" b="1">
                <a:solidFill>
                  <a:srgbClr val="FFB616"/>
                </a:solidFill>
                <a:latin typeface="Verdana"/>
                <a:cs typeface="Verdana"/>
              </a:rPr>
              <a:t>+4% </a:t>
            </a:r>
            <a:r>
              <a:rPr lang="en-US" sz="2000">
                <a:solidFill>
                  <a:srgbClr val="FFFFFF"/>
                </a:solidFill>
                <a:latin typeface="Verdana"/>
                <a:cs typeface="Verdana"/>
              </a:rPr>
              <a:t>Copper Plumbing</a:t>
            </a:r>
            <a:endParaRPr sz="2000">
              <a:latin typeface="Verdana"/>
              <a:cs typeface="Verdana"/>
            </a:endParaRPr>
          </a:p>
        </p:txBody>
      </p:sp>
      <p:pic>
        <p:nvPicPr>
          <p:cNvPr id="48" name="object 48"/>
          <p:cNvPicPr/>
          <p:nvPr/>
        </p:nvPicPr>
        <p:blipFill>
          <a:blip r:embed="rId5" cstate="print"/>
          <a:stretch>
            <a:fillRect/>
          </a:stretch>
        </p:blipFill>
        <p:spPr>
          <a:xfrm>
            <a:off x="17815240" y="12045270"/>
            <a:ext cx="210246" cy="210246"/>
          </a:xfrm>
          <a:prstGeom prst="rect">
            <a:avLst/>
          </a:prstGeom>
        </p:spPr>
      </p:pic>
      <p:sp>
        <p:nvSpPr>
          <p:cNvPr id="49" name="object 49"/>
          <p:cNvSpPr/>
          <p:nvPr/>
        </p:nvSpPr>
        <p:spPr>
          <a:xfrm>
            <a:off x="15203043" y="10568374"/>
            <a:ext cx="2673176" cy="1586741"/>
          </a:xfrm>
          <a:custGeom>
            <a:avLst/>
            <a:gdLst/>
            <a:ahLst/>
            <a:cxnLst/>
            <a:rect l="l" t="t" r="r" b="b"/>
            <a:pathLst>
              <a:path w="1336675" h="1203325">
                <a:moveTo>
                  <a:pt x="0" y="0"/>
                </a:moveTo>
                <a:lnTo>
                  <a:pt x="506984" y="0"/>
                </a:lnTo>
                <a:lnTo>
                  <a:pt x="506984" y="1202702"/>
                </a:lnTo>
                <a:lnTo>
                  <a:pt x="1336217" y="1202702"/>
                </a:lnTo>
              </a:path>
            </a:pathLst>
          </a:custGeom>
          <a:ln w="7505">
            <a:solidFill>
              <a:srgbClr val="231F20"/>
            </a:solidFill>
          </a:ln>
        </p:spPr>
        <p:txBody>
          <a:bodyPr wrap="square" lIns="0" tIns="0" rIns="0" bIns="0" rtlCol="0"/>
          <a:lstStyle/>
          <a:p>
            <a:endParaRPr sz="7200"/>
          </a:p>
        </p:txBody>
      </p:sp>
      <p:sp>
        <p:nvSpPr>
          <p:cNvPr id="50" name="object 50"/>
          <p:cNvSpPr/>
          <p:nvPr/>
        </p:nvSpPr>
        <p:spPr>
          <a:xfrm>
            <a:off x="17830254" y="12108805"/>
            <a:ext cx="90164" cy="90164"/>
          </a:xfrm>
          <a:custGeom>
            <a:avLst/>
            <a:gdLst/>
            <a:ahLst/>
            <a:cxnLst/>
            <a:rect l="l" t="t" r="r" b="b"/>
            <a:pathLst>
              <a:path w="45084" h="45085">
                <a:moveTo>
                  <a:pt x="22529" y="0"/>
                </a:moveTo>
                <a:lnTo>
                  <a:pt x="13758" y="1771"/>
                </a:lnTo>
                <a:lnTo>
                  <a:pt x="6597" y="6602"/>
                </a:lnTo>
                <a:lnTo>
                  <a:pt x="1770" y="13764"/>
                </a:lnTo>
                <a:lnTo>
                  <a:pt x="0" y="22529"/>
                </a:lnTo>
                <a:lnTo>
                  <a:pt x="1770" y="31300"/>
                </a:lnTo>
                <a:lnTo>
                  <a:pt x="6597" y="38461"/>
                </a:lnTo>
                <a:lnTo>
                  <a:pt x="13758" y="43289"/>
                </a:lnTo>
                <a:lnTo>
                  <a:pt x="22529" y="45059"/>
                </a:lnTo>
                <a:lnTo>
                  <a:pt x="31300" y="43289"/>
                </a:lnTo>
                <a:lnTo>
                  <a:pt x="38461" y="38461"/>
                </a:lnTo>
                <a:lnTo>
                  <a:pt x="43289" y="31300"/>
                </a:lnTo>
                <a:lnTo>
                  <a:pt x="45059" y="22529"/>
                </a:lnTo>
                <a:lnTo>
                  <a:pt x="43289" y="13764"/>
                </a:lnTo>
                <a:lnTo>
                  <a:pt x="38461" y="6602"/>
                </a:lnTo>
                <a:lnTo>
                  <a:pt x="31300" y="1771"/>
                </a:lnTo>
                <a:lnTo>
                  <a:pt x="22529" y="0"/>
                </a:lnTo>
                <a:close/>
              </a:path>
            </a:pathLst>
          </a:custGeom>
          <a:solidFill>
            <a:srgbClr val="231F20"/>
          </a:solidFill>
        </p:spPr>
        <p:txBody>
          <a:bodyPr wrap="square" lIns="0" tIns="0" rIns="0" bIns="0" rtlCol="0"/>
          <a:lstStyle/>
          <a:p>
            <a:endParaRPr sz="7200"/>
          </a:p>
        </p:txBody>
      </p:sp>
      <p:sp>
        <p:nvSpPr>
          <p:cNvPr id="51" name="object 51"/>
          <p:cNvSpPr/>
          <p:nvPr/>
        </p:nvSpPr>
        <p:spPr>
          <a:xfrm>
            <a:off x="17873682" y="12103720"/>
            <a:ext cx="93974" cy="93974"/>
          </a:xfrm>
          <a:custGeom>
            <a:avLst/>
            <a:gdLst/>
            <a:ahLst/>
            <a:cxnLst/>
            <a:rect l="l" t="t" r="r" b="b"/>
            <a:pathLst>
              <a:path w="46990" h="46989">
                <a:moveTo>
                  <a:pt x="23342" y="0"/>
                </a:moveTo>
                <a:lnTo>
                  <a:pt x="14257" y="1832"/>
                </a:lnTo>
                <a:lnTo>
                  <a:pt x="6837" y="6831"/>
                </a:lnTo>
                <a:lnTo>
                  <a:pt x="1834" y="14246"/>
                </a:lnTo>
                <a:lnTo>
                  <a:pt x="0" y="23329"/>
                </a:lnTo>
                <a:lnTo>
                  <a:pt x="1834" y="32415"/>
                </a:lnTo>
                <a:lnTo>
                  <a:pt x="6837" y="39835"/>
                </a:lnTo>
                <a:lnTo>
                  <a:pt x="14257" y="44837"/>
                </a:lnTo>
                <a:lnTo>
                  <a:pt x="23342" y="46672"/>
                </a:lnTo>
                <a:lnTo>
                  <a:pt x="32428" y="44837"/>
                </a:lnTo>
                <a:lnTo>
                  <a:pt x="39847" y="39835"/>
                </a:lnTo>
                <a:lnTo>
                  <a:pt x="44850" y="32415"/>
                </a:lnTo>
                <a:lnTo>
                  <a:pt x="46685" y="23329"/>
                </a:lnTo>
                <a:lnTo>
                  <a:pt x="44850" y="14246"/>
                </a:lnTo>
                <a:lnTo>
                  <a:pt x="39847" y="6831"/>
                </a:lnTo>
                <a:lnTo>
                  <a:pt x="32428" y="1832"/>
                </a:lnTo>
                <a:lnTo>
                  <a:pt x="23342" y="0"/>
                </a:lnTo>
                <a:close/>
              </a:path>
            </a:pathLst>
          </a:custGeom>
          <a:solidFill>
            <a:srgbClr val="FFFFFF"/>
          </a:solidFill>
        </p:spPr>
        <p:txBody>
          <a:bodyPr wrap="square" lIns="0" tIns="0" rIns="0" bIns="0" rtlCol="0"/>
          <a:lstStyle/>
          <a:p>
            <a:endParaRPr sz="7200"/>
          </a:p>
        </p:txBody>
      </p:sp>
      <p:sp>
        <p:nvSpPr>
          <p:cNvPr id="52" name="object 52"/>
          <p:cNvSpPr txBox="1"/>
          <p:nvPr/>
        </p:nvSpPr>
        <p:spPr>
          <a:xfrm>
            <a:off x="1183724" y="3378608"/>
            <a:ext cx="7196621" cy="990011"/>
          </a:xfrm>
          <a:prstGeom prst="rect">
            <a:avLst/>
          </a:prstGeom>
        </p:spPr>
        <p:txBody>
          <a:bodyPr vert="horz" wrap="square" lIns="0" tIns="66036" rIns="0" bIns="0" rtlCol="0">
            <a:spAutoFit/>
          </a:bodyPr>
          <a:lstStyle/>
          <a:p>
            <a:pPr marL="76196" marR="60957">
              <a:lnSpc>
                <a:spcPts val="3600"/>
              </a:lnSpc>
              <a:spcBef>
                <a:spcPts val="520"/>
              </a:spcBef>
            </a:pPr>
            <a:r>
              <a:rPr sz="3200" spc="-20">
                <a:solidFill>
                  <a:srgbClr val="231F20"/>
                </a:solidFill>
                <a:latin typeface="Georgia"/>
                <a:cs typeface="Georgia"/>
              </a:rPr>
              <a:t>Material</a:t>
            </a:r>
            <a:r>
              <a:rPr sz="3200" spc="-50">
                <a:solidFill>
                  <a:srgbClr val="231F20"/>
                </a:solidFill>
                <a:latin typeface="Georgia"/>
                <a:cs typeface="Georgia"/>
              </a:rPr>
              <a:t> </a:t>
            </a:r>
            <a:r>
              <a:rPr sz="3200">
                <a:solidFill>
                  <a:srgbClr val="231F20"/>
                </a:solidFill>
                <a:latin typeface="Georgia"/>
                <a:cs typeface="Georgia"/>
              </a:rPr>
              <a:t>costs</a:t>
            </a:r>
            <a:r>
              <a:rPr sz="3200" spc="-50">
                <a:solidFill>
                  <a:srgbClr val="231F20"/>
                </a:solidFill>
                <a:latin typeface="Georgia"/>
                <a:cs typeface="Georgia"/>
              </a:rPr>
              <a:t> </a:t>
            </a:r>
            <a:r>
              <a:rPr sz="3200" spc="-20">
                <a:solidFill>
                  <a:srgbClr val="231F20"/>
                </a:solidFill>
                <a:latin typeface="Georgia"/>
                <a:cs typeface="Georgia"/>
              </a:rPr>
              <a:t>remained</a:t>
            </a:r>
            <a:r>
              <a:rPr sz="3200" spc="-50">
                <a:solidFill>
                  <a:srgbClr val="231F20"/>
                </a:solidFill>
                <a:latin typeface="Georgia"/>
                <a:cs typeface="Georgia"/>
              </a:rPr>
              <a:t> </a:t>
            </a:r>
            <a:r>
              <a:rPr sz="3200" spc="-20">
                <a:solidFill>
                  <a:srgbClr val="231F20"/>
                </a:solidFill>
                <a:latin typeface="Georgia"/>
                <a:cs typeface="Georgia"/>
              </a:rPr>
              <a:t>relatively </a:t>
            </a:r>
            <a:r>
              <a:rPr sz="3200">
                <a:solidFill>
                  <a:srgbClr val="231F20"/>
                </a:solidFill>
                <a:latin typeface="Georgia"/>
                <a:cs typeface="Georgia"/>
              </a:rPr>
              <a:t>stable</a:t>
            </a:r>
            <a:r>
              <a:rPr sz="3200" spc="-60">
                <a:solidFill>
                  <a:srgbClr val="231F20"/>
                </a:solidFill>
                <a:latin typeface="Georgia"/>
                <a:cs typeface="Georgia"/>
              </a:rPr>
              <a:t> </a:t>
            </a:r>
            <a:r>
              <a:rPr sz="3200">
                <a:solidFill>
                  <a:srgbClr val="231F20"/>
                </a:solidFill>
                <a:latin typeface="Georgia"/>
                <a:cs typeface="Georgia"/>
              </a:rPr>
              <a:t>in</a:t>
            </a:r>
            <a:r>
              <a:rPr sz="3200" spc="-60">
                <a:solidFill>
                  <a:srgbClr val="231F20"/>
                </a:solidFill>
                <a:latin typeface="Georgia"/>
                <a:cs typeface="Georgia"/>
              </a:rPr>
              <a:t> </a:t>
            </a:r>
            <a:r>
              <a:rPr sz="3200">
                <a:solidFill>
                  <a:srgbClr val="231F20"/>
                </a:solidFill>
                <a:latin typeface="Georgia"/>
                <a:cs typeface="Georgia"/>
              </a:rPr>
              <a:t>2024</a:t>
            </a:r>
            <a:r>
              <a:rPr sz="3200" spc="-60">
                <a:solidFill>
                  <a:srgbClr val="231F20"/>
                </a:solidFill>
                <a:latin typeface="Georgia"/>
                <a:cs typeface="Georgia"/>
              </a:rPr>
              <a:t> </a:t>
            </a:r>
            <a:r>
              <a:rPr sz="3200" spc="-20">
                <a:solidFill>
                  <a:srgbClr val="231F20"/>
                </a:solidFill>
                <a:latin typeface="Georgia"/>
                <a:cs typeface="Georgia"/>
              </a:rPr>
              <a:t>compared</a:t>
            </a:r>
            <a:r>
              <a:rPr sz="3200" spc="-60">
                <a:solidFill>
                  <a:srgbClr val="231F20"/>
                </a:solidFill>
                <a:latin typeface="Georgia"/>
                <a:cs typeface="Georgia"/>
              </a:rPr>
              <a:t> </a:t>
            </a:r>
            <a:r>
              <a:rPr sz="3200">
                <a:solidFill>
                  <a:srgbClr val="231F20"/>
                </a:solidFill>
                <a:latin typeface="Georgia"/>
                <a:cs typeface="Georgia"/>
              </a:rPr>
              <a:t>to</a:t>
            </a:r>
            <a:r>
              <a:rPr sz="3200" spc="-60">
                <a:solidFill>
                  <a:srgbClr val="231F20"/>
                </a:solidFill>
                <a:latin typeface="Georgia"/>
                <a:cs typeface="Georgia"/>
              </a:rPr>
              <a:t> </a:t>
            </a:r>
            <a:r>
              <a:rPr sz="3200">
                <a:solidFill>
                  <a:srgbClr val="231F20"/>
                </a:solidFill>
                <a:latin typeface="Georgia"/>
                <a:cs typeface="Georgia"/>
              </a:rPr>
              <a:t>prior</a:t>
            </a:r>
            <a:r>
              <a:rPr sz="3200" spc="-50">
                <a:solidFill>
                  <a:srgbClr val="231F20"/>
                </a:solidFill>
                <a:latin typeface="Georgia"/>
                <a:cs typeface="Georgia"/>
              </a:rPr>
              <a:t> </a:t>
            </a:r>
            <a:r>
              <a:rPr sz="3200" spc="-20">
                <a:solidFill>
                  <a:srgbClr val="231F20"/>
                </a:solidFill>
                <a:latin typeface="Georgia"/>
                <a:cs typeface="Georgia"/>
              </a:rPr>
              <a:t>years</a:t>
            </a:r>
            <a:r>
              <a:rPr sz="2700" spc="-30" baseline="33950">
                <a:solidFill>
                  <a:srgbClr val="231F20"/>
                </a:solidFill>
                <a:latin typeface="Georgia"/>
                <a:cs typeface="Georgia"/>
              </a:rPr>
              <a:t>1</a:t>
            </a:r>
            <a:endParaRPr sz="2700" baseline="33950">
              <a:latin typeface="Georgia"/>
              <a:cs typeface="Georgia"/>
            </a:endParaRPr>
          </a:p>
        </p:txBody>
      </p:sp>
      <p:sp>
        <p:nvSpPr>
          <p:cNvPr id="53" name="object 53"/>
          <p:cNvSpPr txBox="1"/>
          <p:nvPr/>
        </p:nvSpPr>
        <p:spPr>
          <a:xfrm>
            <a:off x="1166022" y="5204799"/>
            <a:ext cx="8503366" cy="2322300"/>
          </a:xfrm>
          <a:prstGeom prst="rect">
            <a:avLst/>
          </a:prstGeom>
        </p:spPr>
        <p:txBody>
          <a:bodyPr vert="horz" wrap="square" lIns="0" tIns="25398" rIns="0" bIns="0" rtlCol="0">
            <a:spAutoFit/>
          </a:bodyPr>
          <a:lstStyle/>
          <a:p>
            <a:pPr marL="92705">
              <a:spcBef>
                <a:spcPts val="200"/>
              </a:spcBef>
            </a:pPr>
            <a:r>
              <a:rPr sz="2400" b="1" spc="-20">
                <a:latin typeface="Verdana"/>
                <a:cs typeface="Verdana"/>
              </a:rPr>
              <a:t>However:</a:t>
            </a:r>
            <a:endParaRPr sz="2400">
              <a:latin typeface="Verdana"/>
              <a:cs typeface="Verdana"/>
            </a:endParaRPr>
          </a:p>
          <a:p>
            <a:pPr marL="435586" marR="487656" indent="-360662">
              <a:lnSpc>
                <a:spcPct val="104200"/>
              </a:lnSpc>
              <a:spcBef>
                <a:spcPts val="2210"/>
              </a:spcBef>
              <a:buClr>
                <a:srgbClr val="FFB616"/>
              </a:buClr>
              <a:buFont typeface="Verdana"/>
              <a:buChar char="•"/>
              <a:tabLst>
                <a:tab pos="435586" algn="l"/>
              </a:tabLst>
            </a:pPr>
            <a:r>
              <a:rPr sz="2400">
                <a:solidFill>
                  <a:srgbClr val="231F20"/>
                </a:solidFill>
                <a:latin typeface="Verdana"/>
                <a:cs typeface="Verdana"/>
              </a:rPr>
              <a:t>Houses</a:t>
            </a:r>
            <a:r>
              <a:rPr sz="2400" spc="-40">
                <a:solidFill>
                  <a:srgbClr val="231F20"/>
                </a:solidFill>
                <a:latin typeface="Verdana"/>
                <a:cs typeface="Verdana"/>
              </a:rPr>
              <a:t> </a:t>
            </a:r>
            <a:r>
              <a:rPr sz="2400">
                <a:solidFill>
                  <a:srgbClr val="231F20"/>
                </a:solidFill>
                <a:latin typeface="Verdana"/>
                <a:cs typeface="Verdana"/>
              </a:rPr>
              <a:t>are</a:t>
            </a:r>
            <a:r>
              <a:rPr sz="2400" spc="-30">
                <a:solidFill>
                  <a:srgbClr val="231F20"/>
                </a:solidFill>
                <a:latin typeface="Verdana"/>
                <a:cs typeface="Verdana"/>
              </a:rPr>
              <a:t> </a:t>
            </a:r>
            <a:r>
              <a:rPr sz="2400">
                <a:solidFill>
                  <a:srgbClr val="231F20"/>
                </a:solidFill>
                <a:latin typeface="Verdana"/>
                <a:cs typeface="Verdana"/>
              </a:rPr>
              <a:t>taking</a:t>
            </a:r>
            <a:r>
              <a:rPr sz="2400" spc="-30">
                <a:solidFill>
                  <a:srgbClr val="231F20"/>
                </a:solidFill>
                <a:latin typeface="Verdana"/>
                <a:cs typeface="Verdana"/>
              </a:rPr>
              <a:t> </a:t>
            </a:r>
            <a:r>
              <a:rPr sz="2400">
                <a:solidFill>
                  <a:srgbClr val="231F20"/>
                </a:solidFill>
                <a:latin typeface="Verdana"/>
                <a:cs typeface="Verdana"/>
              </a:rPr>
              <a:t>longer</a:t>
            </a:r>
            <a:r>
              <a:rPr sz="2400" spc="-30">
                <a:solidFill>
                  <a:srgbClr val="231F20"/>
                </a:solidFill>
                <a:latin typeface="Verdana"/>
                <a:cs typeface="Verdana"/>
              </a:rPr>
              <a:t> </a:t>
            </a:r>
            <a:r>
              <a:rPr sz="2400">
                <a:solidFill>
                  <a:srgbClr val="231F20"/>
                </a:solidFill>
                <a:latin typeface="Verdana"/>
                <a:cs typeface="Verdana"/>
              </a:rPr>
              <a:t>to</a:t>
            </a:r>
            <a:r>
              <a:rPr sz="2400" spc="-30">
                <a:solidFill>
                  <a:srgbClr val="231F20"/>
                </a:solidFill>
                <a:latin typeface="Verdana"/>
                <a:cs typeface="Verdana"/>
              </a:rPr>
              <a:t> </a:t>
            </a:r>
            <a:r>
              <a:rPr sz="2400">
                <a:solidFill>
                  <a:srgbClr val="231F20"/>
                </a:solidFill>
                <a:latin typeface="Verdana"/>
                <a:cs typeface="Verdana"/>
              </a:rPr>
              <a:t>build,</a:t>
            </a:r>
            <a:r>
              <a:rPr sz="2400" spc="-30">
                <a:solidFill>
                  <a:srgbClr val="231F20"/>
                </a:solidFill>
                <a:latin typeface="Verdana"/>
                <a:cs typeface="Verdana"/>
              </a:rPr>
              <a:t> </a:t>
            </a:r>
            <a:r>
              <a:rPr sz="2400">
                <a:solidFill>
                  <a:srgbClr val="231F20"/>
                </a:solidFill>
                <a:latin typeface="Verdana"/>
                <a:cs typeface="Verdana"/>
              </a:rPr>
              <a:t>and</a:t>
            </a:r>
            <a:r>
              <a:rPr sz="2400" spc="-30">
                <a:solidFill>
                  <a:srgbClr val="231F20"/>
                </a:solidFill>
                <a:latin typeface="Verdana"/>
                <a:cs typeface="Verdana"/>
              </a:rPr>
              <a:t> </a:t>
            </a:r>
            <a:r>
              <a:rPr sz="2400" spc="-20">
                <a:solidFill>
                  <a:srgbClr val="231F20"/>
                </a:solidFill>
                <a:latin typeface="Verdana"/>
                <a:cs typeface="Verdana"/>
              </a:rPr>
              <a:t>permit-</a:t>
            </a:r>
            <a:r>
              <a:rPr sz="2400" spc="-50">
                <a:solidFill>
                  <a:srgbClr val="231F20"/>
                </a:solidFill>
                <a:latin typeface="Verdana"/>
                <a:cs typeface="Verdana"/>
              </a:rPr>
              <a:t>to- </a:t>
            </a:r>
            <a:r>
              <a:rPr sz="2400">
                <a:solidFill>
                  <a:srgbClr val="231F20"/>
                </a:solidFill>
                <a:latin typeface="Verdana"/>
                <a:cs typeface="Verdana"/>
              </a:rPr>
              <a:t>completion</a:t>
            </a:r>
            <a:r>
              <a:rPr sz="2400" spc="-20">
                <a:solidFill>
                  <a:srgbClr val="231F20"/>
                </a:solidFill>
                <a:latin typeface="Verdana"/>
                <a:cs typeface="Verdana"/>
              </a:rPr>
              <a:t> </a:t>
            </a:r>
            <a:r>
              <a:rPr sz="2400">
                <a:solidFill>
                  <a:srgbClr val="231F20"/>
                </a:solidFill>
                <a:latin typeface="Verdana"/>
                <a:cs typeface="Verdana"/>
              </a:rPr>
              <a:t>time</a:t>
            </a:r>
            <a:r>
              <a:rPr sz="2400" spc="-10">
                <a:solidFill>
                  <a:srgbClr val="231F20"/>
                </a:solidFill>
                <a:latin typeface="Verdana"/>
                <a:cs typeface="Verdana"/>
              </a:rPr>
              <a:t> </a:t>
            </a:r>
            <a:r>
              <a:rPr sz="2400">
                <a:solidFill>
                  <a:srgbClr val="231F20"/>
                </a:solidFill>
                <a:latin typeface="Verdana"/>
                <a:cs typeface="Verdana"/>
              </a:rPr>
              <a:t>is</a:t>
            </a:r>
            <a:r>
              <a:rPr sz="2400" spc="-20">
                <a:solidFill>
                  <a:srgbClr val="231F20"/>
                </a:solidFill>
                <a:latin typeface="Verdana"/>
                <a:cs typeface="Verdana"/>
              </a:rPr>
              <a:t> </a:t>
            </a:r>
            <a:r>
              <a:rPr sz="2400">
                <a:solidFill>
                  <a:srgbClr val="231F20"/>
                </a:solidFill>
                <a:latin typeface="Verdana"/>
                <a:cs typeface="Verdana"/>
              </a:rPr>
              <a:t>now</a:t>
            </a:r>
            <a:r>
              <a:rPr sz="2400" spc="-10">
                <a:solidFill>
                  <a:srgbClr val="231F20"/>
                </a:solidFill>
                <a:latin typeface="Verdana"/>
                <a:cs typeface="Verdana"/>
              </a:rPr>
              <a:t> </a:t>
            </a:r>
            <a:r>
              <a:rPr sz="2400">
                <a:solidFill>
                  <a:srgbClr val="231F20"/>
                </a:solidFill>
                <a:latin typeface="Verdana"/>
                <a:cs typeface="Verdana"/>
              </a:rPr>
              <a:t>15.2</a:t>
            </a:r>
            <a:r>
              <a:rPr sz="2400" spc="-10">
                <a:solidFill>
                  <a:srgbClr val="231F20"/>
                </a:solidFill>
                <a:latin typeface="Verdana"/>
                <a:cs typeface="Verdana"/>
              </a:rPr>
              <a:t> </a:t>
            </a:r>
            <a:r>
              <a:rPr sz="2400" spc="-20">
                <a:solidFill>
                  <a:srgbClr val="231F20"/>
                </a:solidFill>
                <a:latin typeface="Verdana"/>
                <a:cs typeface="Verdana"/>
              </a:rPr>
              <a:t>months.</a:t>
            </a:r>
            <a:r>
              <a:rPr lang="en-US" sz="2100" spc="-30" baseline="31746">
                <a:solidFill>
                  <a:srgbClr val="231F20"/>
                </a:solidFill>
                <a:latin typeface="Verdana"/>
                <a:cs typeface="Verdana"/>
              </a:rPr>
              <a:t>1</a:t>
            </a:r>
            <a:endParaRPr sz="2100" baseline="31746">
              <a:latin typeface="Verdana"/>
              <a:cs typeface="Verdana"/>
            </a:endParaRPr>
          </a:p>
          <a:p>
            <a:pPr marL="723864" marR="60957" lvl="1" indent="-360662">
              <a:lnSpc>
                <a:spcPct val="104200"/>
              </a:lnSpc>
              <a:spcBef>
                <a:spcPts val="1130"/>
              </a:spcBef>
              <a:buClr>
                <a:srgbClr val="939598"/>
              </a:buClr>
              <a:buChar char="•"/>
              <a:tabLst>
                <a:tab pos="723864" algn="l"/>
              </a:tabLst>
            </a:pPr>
            <a:r>
              <a:rPr sz="2400">
                <a:solidFill>
                  <a:srgbClr val="231F20"/>
                </a:solidFill>
                <a:latin typeface="Verdana"/>
                <a:cs typeface="Verdana"/>
              </a:rPr>
              <a:t>Why?</a:t>
            </a:r>
            <a:r>
              <a:rPr sz="2400" spc="-100">
                <a:solidFill>
                  <a:srgbClr val="231F20"/>
                </a:solidFill>
                <a:latin typeface="Verdana"/>
                <a:cs typeface="Verdana"/>
              </a:rPr>
              <a:t> </a:t>
            </a:r>
            <a:r>
              <a:rPr sz="2400">
                <a:solidFill>
                  <a:srgbClr val="231F20"/>
                </a:solidFill>
                <a:latin typeface="Verdana"/>
                <a:cs typeface="Verdana"/>
              </a:rPr>
              <a:t>A</a:t>
            </a:r>
            <a:r>
              <a:rPr sz="2400" spc="-100">
                <a:solidFill>
                  <a:srgbClr val="231F20"/>
                </a:solidFill>
                <a:latin typeface="Verdana"/>
                <a:cs typeface="Verdana"/>
              </a:rPr>
              <a:t> </a:t>
            </a:r>
            <a:r>
              <a:rPr sz="2400">
                <a:solidFill>
                  <a:srgbClr val="231F20"/>
                </a:solidFill>
                <a:latin typeface="Verdana"/>
                <a:cs typeface="Verdana"/>
              </a:rPr>
              <a:t>stringent</a:t>
            </a:r>
            <a:r>
              <a:rPr sz="2400" spc="-90">
                <a:solidFill>
                  <a:srgbClr val="231F20"/>
                </a:solidFill>
                <a:latin typeface="Verdana"/>
                <a:cs typeface="Verdana"/>
              </a:rPr>
              <a:t> </a:t>
            </a:r>
            <a:r>
              <a:rPr sz="2400">
                <a:solidFill>
                  <a:srgbClr val="231F20"/>
                </a:solidFill>
                <a:latin typeface="Verdana"/>
                <a:cs typeface="Verdana"/>
              </a:rPr>
              <a:t>regulatory</a:t>
            </a:r>
            <a:r>
              <a:rPr sz="2400" spc="-100">
                <a:solidFill>
                  <a:srgbClr val="231F20"/>
                </a:solidFill>
                <a:latin typeface="Verdana"/>
                <a:cs typeface="Verdana"/>
              </a:rPr>
              <a:t> </a:t>
            </a:r>
            <a:r>
              <a:rPr sz="2400">
                <a:solidFill>
                  <a:srgbClr val="231F20"/>
                </a:solidFill>
                <a:latin typeface="Verdana"/>
                <a:cs typeface="Verdana"/>
              </a:rPr>
              <a:t>environment,</a:t>
            </a:r>
            <a:r>
              <a:rPr sz="2400" spc="-90">
                <a:solidFill>
                  <a:srgbClr val="231F20"/>
                </a:solidFill>
                <a:latin typeface="Verdana"/>
                <a:cs typeface="Verdana"/>
              </a:rPr>
              <a:t> </a:t>
            </a:r>
            <a:r>
              <a:rPr sz="2400" spc="-20">
                <a:solidFill>
                  <a:srgbClr val="231F20"/>
                </a:solidFill>
                <a:latin typeface="Verdana"/>
                <a:cs typeface="Verdana"/>
              </a:rPr>
              <a:t>supply- </a:t>
            </a:r>
            <a:r>
              <a:rPr sz="2400">
                <a:solidFill>
                  <a:srgbClr val="231F20"/>
                </a:solidFill>
                <a:latin typeface="Verdana"/>
                <a:cs typeface="Verdana"/>
              </a:rPr>
              <a:t>chain</a:t>
            </a:r>
            <a:r>
              <a:rPr sz="2400" spc="-40">
                <a:solidFill>
                  <a:srgbClr val="231F20"/>
                </a:solidFill>
                <a:latin typeface="Verdana"/>
                <a:cs typeface="Verdana"/>
              </a:rPr>
              <a:t> </a:t>
            </a:r>
            <a:r>
              <a:rPr sz="2400">
                <a:solidFill>
                  <a:srgbClr val="231F20"/>
                </a:solidFill>
                <a:latin typeface="Verdana"/>
                <a:cs typeface="Verdana"/>
              </a:rPr>
              <a:t>challenges,</a:t>
            </a:r>
            <a:r>
              <a:rPr sz="2400" spc="-40">
                <a:solidFill>
                  <a:srgbClr val="231F20"/>
                </a:solidFill>
                <a:latin typeface="Verdana"/>
                <a:cs typeface="Verdana"/>
              </a:rPr>
              <a:t> </a:t>
            </a:r>
            <a:r>
              <a:rPr sz="2400">
                <a:solidFill>
                  <a:srgbClr val="231F20"/>
                </a:solidFill>
                <a:latin typeface="Verdana"/>
                <a:cs typeface="Verdana"/>
              </a:rPr>
              <a:t>and</a:t>
            </a:r>
            <a:r>
              <a:rPr sz="2400" spc="-40">
                <a:solidFill>
                  <a:srgbClr val="231F20"/>
                </a:solidFill>
                <a:latin typeface="Verdana"/>
                <a:cs typeface="Verdana"/>
              </a:rPr>
              <a:t> </a:t>
            </a:r>
            <a:r>
              <a:rPr sz="2400">
                <a:solidFill>
                  <a:srgbClr val="231F20"/>
                </a:solidFill>
                <a:latin typeface="Verdana"/>
                <a:cs typeface="Verdana"/>
              </a:rPr>
              <a:t>the</a:t>
            </a:r>
            <a:r>
              <a:rPr sz="2400" spc="-40">
                <a:solidFill>
                  <a:srgbClr val="231F20"/>
                </a:solidFill>
                <a:latin typeface="Verdana"/>
                <a:cs typeface="Verdana"/>
              </a:rPr>
              <a:t> </a:t>
            </a:r>
            <a:r>
              <a:rPr sz="2400">
                <a:solidFill>
                  <a:srgbClr val="231F20"/>
                </a:solidFill>
                <a:latin typeface="Verdana"/>
                <a:cs typeface="Verdana"/>
              </a:rPr>
              <a:t>skilled</a:t>
            </a:r>
            <a:r>
              <a:rPr sz="2400" spc="-30">
                <a:solidFill>
                  <a:srgbClr val="231F20"/>
                </a:solidFill>
                <a:latin typeface="Verdana"/>
                <a:cs typeface="Verdana"/>
              </a:rPr>
              <a:t> </a:t>
            </a:r>
            <a:r>
              <a:rPr sz="2400">
                <a:solidFill>
                  <a:srgbClr val="231F20"/>
                </a:solidFill>
                <a:latin typeface="Verdana"/>
                <a:cs typeface="Verdana"/>
              </a:rPr>
              <a:t>labor</a:t>
            </a:r>
            <a:r>
              <a:rPr sz="2400" spc="-40">
                <a:solidFill>
                  <a:srgbClr val="231F20"/>
                </a:solidFill>
                <a:latin typeface="Verdana"/>
                <a:cs typeface="Verdana"/>
              </a:rPr>
              <a:t> </a:t>
            </a:r>
            <a:r>
              <a:rPr sz="2400" spc="-20">
                <a:solidFill>
                  <a:srgbClr val="231F20"/>
                </a:solidFill>
                <a:latin typeface="Verdana"/>
                <a:cs typeface="Verdana"/>
              </a:rPr>
              <a:t>shortage.</a:t>
            </a:r>
            <a:endParaRPr sz="2400">
              <a:latin typeface="Verdana"/>
              <a:cs typeface="Verdana"/>
            </a:endParaRPr>
          </a:p>
        </p:txBody>
      </p:sp>
      <p:sp>
        <p:nvSpPr>
          <p:cNvPr id="55" name="object 55"/>
          <p:cNvSpPr txBox="1"/>
          <p:nvPr/>
        </p:nvSpPr>
        <p:spPr>
          <a:xfrm>
            <a:off x="1166021" y="8059693"/>
            <a:ext cx="8669726" cy="1655452"/>
          </a:xfrm>
          <a:prstGeom prst="rect">
            <a:avLst/>
          </a:prstGeom>
        </p:spPr>
        <p:txBody>
          <a:bodyPr vert="horz" wrap="square" lIns="0" tIns="10159" rIns="0" bIns="0" rtlCol="0">
            <a:spAutoFit/>
          </a:bodyPr>
          <a:lstStyle/>
          <a:p>
            <a:pPr marL="435586" marR="181601" indent="-360662">
              <a:lnSpc>
                <a:spcPct val="104200"/>
              </a:lnSpc>
              <a:spcBef>
                <a:spcPts val="80"/>
              </a:spcBef>
              <a:buClr>
                <a:srgbClr val="FFB616"/>
              </a:buClr>
              <a:buFont typeface="Verdana"/>
              <a:buChar char="•"/>
              <a:tabLst>
                <a:tab pos="435586" algn="l"/>
              </a:tabLst>
            </a:pPr>
            <a:r>
              <a:rPr lang="en-US" sz="2400">
                <a:solidFill>
                  <a:srgbClr val="231F20"/>
                </a:solidFill>
                <a:latin typeface="Verdana"/>
                <a:cs typeface="Verdana"/>
              </a:rPr>
              <a:t>An increase in adherence to building /energy codes and a growing  demand for eco-friendly, sustainable building materials result in higher costs</a:t>
            </a:r>
            <a:r>
              <a:rPr lang="en-US" sz="2400" baseline="30000">
                <a:solidFill>
                  <a:srgbClr val="231F20"/>
                </a:solidFill>
                <a:latin typeface="Verdana"/>
                <a:cs typeface="Verdana"/>
              </a:rPr>
              <a:t>2</a:t>
            </a:r>
            <a:endParaRPr sz="2100" baseline="30000">
              <a:latin typeface="Verdana"/>
              <a:cs typeface="Verdana"/>
            </a:endParaRPr>
          </a:p>
          <a:p>
            <a:pPr marL="723864" marR="60957" lvl="1" indent="-360662">
              <a:lnSpc>
                <a:spcPct val="104200"/>
              </a:lnSpc>
              <a:spcBef>
                <a:spcPts val="1130"/>
              </a:spcBef>
              <a:buClr>
                <a:srgbClr val="939598"/>
              </a:buClr>
              <a:buChar char="•"/>
              <a:tabLst>
                <a:tab pos="723864" algn="l"/>
              </a:tabLst>
            </a:pPr>
            <a:endParaRPr sz="2400">
              <a:latin typeface="Verdana"/>
              <a:cs typeface="Verdana"/>
            </a:endParaRPr>
          </a:p>
        </p:txBody>
      </p:sp>
      <p:sp>
        <p:nvSpPr>
          <p:cNvPr id="56" name="object 56"/>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57" name="object 57"/>
          <p:cNvSpPr txBox="1"/>
          <p:nvPr/>
        </p:nvSpPr>
        <p:spPr>
          <a:xfrm>
            <a:off x="1716887" y="1049312"/>
            <a:ext cx="8227794" cy="1769713"/>
          </a:xfrm>
          <a:prstGeom prst="rect">
            <a:avLst/>
          </a:prstGeom>
        </p:spPr>
        <p:txBody>
          <a:bodyPr vert="horz" wrap="square" lIns="0" tIns="25398" rIns="0" bIns="0" rtlCol="0">
            <a:spAutoFit/>
          </a:bodyPr>
          <a:lstStyle/>
          <a:p>
            <a:pPr marL="25399">
              <a:lnSpc>
                <a:spcPts val="6800"/>
              </a:lnSpc>
              <a:spcBef>
                <a:spcPts val="200"/>
              </a:spcBef>
            </a:pPr>
            <a:r>
              <a:rPr sz="6000" dirty="0">
                <a:solidFill>
                  <a:srgbClr val="231F20"/>
                </a:solidFill>
                <a:latin typeface="Georgia"/>
                <a:cs typeface="Georgia"/>
              </a:rPr>
              <a:t>Stabilized</a:t>
            </a:r>
            <a:r>
              <a:rPr sz="6000" spc="-228" dirty="0">
                <a:solidFill>
                  <a:srgbClr val="231F20"/>
                </a:solidFill>
                <a:latin typeface="Georgia"/>
                <a:cs typeface="Georgia"/>
              </a:rPr>
              <a:t> </a:t>
            </a:r>
            <a:r>
              <a:rPr sz="6000" dirty="0">
                <a:solidFill>
                  <a:srgbClr val="231F20"/>
                </a:solidFill>
                <a:latin typeface="Georgia"/>
                <a:cs typeface="Georgia"/>
              </a:rPr>
              <a:t>material</a:t>
            </a:r>
            <a:r>
              <a:rPr sz="6000" spc="-220" dirty="0">
                <a:solidFill>
                  <a:srgbClr val="231F20"/>
                </a:solidFill>
                <a:latin typeface="Georgia"/>
                <a:cs typeface="Georgia"/>
              </a:rPr>
              <a:t> </a:t>
            </a:r>
            <a:r>
              <a:rPr sz="6000" spc="-20" dirty="0">
                <a:solidFill>
                  <a:srgbClr val="231F20"/>
                </a:solidFill>
                <a:latin typeface="Georgia"/>
                <a:cs typeface="Georgia"/>
              </a:rPr>
              <a:t>costs</a:t>
            </a:r>
            <a:endParaRPr sz="6000" dirty="0">
              <a:latin typeface="Georgia"/>
              <a:cs typeface="Georgia"/>
            </a:endParaRPr>
          </a:p>
          <a:p>
            <a:pPr marL="25399">
              <a:lnSpc>
                <a:spcPts val="6800"/>
              </a:lnSpc>
            </a:pPr>
            <a:r>
              <a:rPr sz="6000" dirty="0">
                <a:solidFill>
                  <a:srgbClr val="231F20"/>
                </a:solidFill>
                <a:latin typeface="Georgia"/>
                <a:cs typeface="Georgia"/>
              </a:rPr>
              <a:t>offset</a:t>
            </a:r>
            <a:r>
              <a:rPr sz="6000" spc="-30" dirty="0">
                <a:solidFill>
                  <a:srgbClr val="231F20"/>
                </a:solidFill>
                <a:latin typeface="Georgia"/>
                <a:cs typeface="Georgia"/>
              </a:rPr>
              <a:t> </a:t>
            </a:r>
            <a:r>
              <a:rPr sz="6000" dirty="0">
                <a:solidFill>
                  <a:srgbClr val="231F20"/>
                </a:solidFill>
                <a:latin typeface="Georgia"/>
                <a:cs typeface="Georgia"/>
              </a:rPr>
              <a:t>by</a:t>
            </a:r>
            <a:r>
              <a:rPr sz="6000" spc="-30" dirty="0">
                <a:solidFill>
                  <a:srgbClr val="231F20"/>
                </a:solidFill>
                <a:latin typeface="Georgia"/>
                <a:cs typeface="Georgia"/>
              </a:rPr>
              <a:t> </a:t>
            </a:r>
            <a:r>
              <a:rPr sz="6000" dirty="0">
                <a:solidFill>
                  <a:srgbClr val="231F20"/>
                </a:solidFill>
                <a:latin typeface="Georgia"/>
                <a:cs typeface="Georgia"/>
              </a:rPr>
              <a:t>other</a:t>
            </a:r>
            <a:r>
              <a:rPr sz="6000" spc="-20" dirty="0">
                <a:solidFill>
                  <a:srgbClr val="231F20"/>
                </a:solidFill>
                <a:latin typeface="Georgia"/>
                <a:cs typeface="Georgia"/>
              </a:rPr>
              <a:t> factors</a:t>
            </a:r>
            <a:endParaRPr sz="6000" dirty="0">
              <a:latin typeface="Georgia"/>
              <a:cs typeface="Georgia"/>
            </a:endParaRPr>
          </a:p>
        </p:txBody>
      </p:sp>
      <p:pic>
        <p:nvPicPr>
          <p:cNvPr id="58" name="object 58"/>
          <p:cNvPicPr/>
          <p:nvPr/>
        </p:nvPicPr>
        <p:blipFill>
          <a:blip r:embed="rId6" cstate="print"/>
          <a:stretch>
            <a:fillRect/>
          </a:stretch>
        </p:blipFill>
        <p:spPr>
          <a:xfrm>
            <a:off x="1259915" y="12203217"/>
            <a:ext cx="345771" cy="253449"/>
          </a:xfrm>
          <a:prstGeom prst="rect">
            <a:avLst/>
          </a:prstGeom>
        </p:spPr>
      </p:pic>
      <p:sp>
        <p:nvSpPr>
          <p:cNvPr id="59" name="object 59"/>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60" name="object 60"/>
          <p:cNvPicPr/>
          <p:nvPr/>
        </p:nvPicPr>
        <p:blipFill>
          <a:blip r:embed="rId7" cstate="print"/>
          <a:stretch>
            <a:fillRect/>
          </a:stretch>
        </p:blipFill>
        <p:spPr>
          <a:xfrm>
            <a:off x="2261382" y="12203226"/>
            <a:ext cx="347575" cy="253424"/>
          </a:xfrm>
          <a:prstGeom prst="rect">
            <a:avLst/>
          </a:prstGeom>
        </p:spPr>
      </p:pic>
      <p:pic>
        <p:nvPicPr>
          <p:cNvPr id="61" name="object 61"/>
          <p:cNvPicPr/>
          <p:nvPr/>
        </p:nvPicPr>
        <p:blipFill>
          <a:blip r:embed="rId8" cstate="print"/>
          <a:stretch>
            <a:fillRect/>
          </a:stretch>
        </p:blipFill>
        <p:spPr>
          <a:xfrm>
            <a:off x="2773852" y="12203224"/>
            <a:ext cx="363170" cy="253424"/>
          </a:xfrm>
          <a:prstGeom prst="rect">
            <a:avLst/>
          </a:prstGeom>
        </p:spPr>
      </p:pic>
      <p:grpSp>
        <p:nvGrpSpPr>
          <p:cNvPr id="62" name="object 62"/>
          <p:cNvGrpSpPr/>
          <p:nvPr/>
        </p:nvGrpSpPr>
        <p:grpSpPr>
          <a:xfrm>
            <a:off x="3288532" y="12203224"/>
            <a:ext cx="490188" cy="253983"/>
            <a:chOff x="1644373" y="6101786"/>
            <a:chExt cx="245110" cy="127000"/>
          </a:xfrm>
        </p:grpSpPr>
        <p:pic>
          <p:nvPicPr>
            <p:cNvPr id="63" name="object 63"/>
            <p:cNvPicPr/>
            <p:nvPr/>
          </p:nvPicPr>
          <p:blipFill>
            <a:blip r:embed="rId9" cstate="print"/>
            <a:stretch>
              <a:fillRect/>
            </a:stretch>
          </p:blipFill>
          <p:spPr>
            <a:xfrm>
              <a:off x="1644373" y="6101786"/>
              <a:ext cx="181597" cy="126720"/>
            </a:xfrm>
            <a:prstGeom prst="rect">
              <a:avLst/>
            </a:prstGeom>
          </p:spPr>
        </p:pic>
        <p:sp>
          <p:nvSpPr>
            <p:cNvPr id="64" name="object 64"/>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65" name="object 65"/>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118104">
              <a:spcBef>
                <a:spcPts val="260"/>
              </a:spcBef>
            </a:pPr>
            <a:r>
              <a:rPr spc="-50"/>
              <a:t>P</a:t>
            </a:r>
            <a:fld id="{81D60167-4931-47E6-BA6A-407CBD079E47}" type="slidenum">
              <a:rPr spc="-50" dirty="0"/>
              <a:pPr marL="118104">
                <a:spcBef>
                  <a:spcPts val="260"/>
                </a:spcBef>
              </a:pPr>
              <a:t>15</a:t>
            </a:fld>
            <a:endParaRPr spc="-50"/>
          </a:p>
        </p:txBody>
      </p:sp>
      <p:sp>
        <p:nvSpPr>
          <p:cNvPr id="67" name="object 40">
            <a:extLst>
              <a:ext uri="{FF2B5EF4-FFF2-40B4-BE49-F238E27FC236}">
                <a16:creationId xmlns:a16="http://schemas.microsoft.com/office/drawing/2014/main" id="{59FFD3E0-9C2B-EA55-AE30-9595FB56BFEB}"/>
              </a:ext>
            </a:extLst>
          </p:cNvPr>
          <p:cNvSpPr/>
          <p:nvPr/>
        </p:nvSpPr>
        <p:spPr>
          <a:xfrm>
            <a:off x="11208315" y="10266547"/>
            <a:ext cx="4085324" cy="679406"/>
          </a:xfrm>
          <a:custGeom>
            <a:avLst/>
            <a:gdLst/>
            <a:ahLst/>
            <a:cxnLst/>
            <a:rect l="l" t="t" r="r" b="b"/>
            <a:pathLst>
              <a:path w="2042795" h="339725">
                <a:moveTo>
                  <a:pt x="2042540" y="0"/>
                </a:moveTo>
                <a:lnTo>
                  <a:pt x="0" y="0"/>
                </a:lnTo>
                <a:lnTo>
                  <a:pt x="0" y="339280"/>
                </a:lnTo>
                <a:lnTo>
                  <a:pt x="2042540" y="339280"/>
                </a:lnTo>
                <a:lnTo>
                  <a:pt x="2042540" y="0"/>
                </a:lnTo>
                <a:close/>
              </a:path>
            </a:pathLst>
          </a:custGeom>
          <a:solidFill>
            <a:srgbClr val="000000"/>
          </a:solidFill>
        </p:spPr>
        <p:txBody>
          <a:bodyPr wrap="square" lIns="0" tIns="0" rIns="0" bIns="0" rtlCol="0"/>
          <a:lstStyle/>
          <a:p>
            <a:endParaRPr sz="7200"/>
          </a:p>
        </p:txBody>
      </p:sp>
      <p:sp>
        <p:nvSpPr>
          <p:cNvPr id="68" name="object 46">
            <a:extLst>
              <a:ext uri="{FF2B5EF4-FFF2-40B4-BE49-F238E27FC236}">
                <a16:creationId xmlns:a16="http://schemas.microsoft.com/office/drawing/2014/main" id="{34DA5657-1683-2BD6-8101-269A76F6D1D2}"/>
              </a:ext>
            </a:extLst>
          </p:cNvPr>
          <p:cNvSpPr txBox="1"/>
          <p:nvPr/>
        </p:nvSpPr>
        <p:spPr>
          <a:xfrm>
            <a:off x="11358760" y="10420872"/>
            <a:ext cx="3464334" cy="333423"/>
          </a:xfrm>
          <a:prstGeom prst="rect">
            <a:avLst/>
          </a:prstGeom>
        </p:spPr>
        <p:txBody>
          <a:bodyPr vert="horz" wrap="square" lIns="0" tIns="25398" rIns="0" bIns="0" rtlCol="0">
            <a:spAutoFit/>
          </a:bodyPr>
          <a:lstStyle/>
          <a:p>
            <a:pPr marL="25399">
              <a:spcBef>
                <a:spcPts val="200"/>
              </a:spcBef>
            </a:pPr>
            <a:r>
              <a:rPr sz="2000" b="1">
                <a:solidFill>
                  <a:srgbClr val="FFB616"/>
                </a:solidFill>
                <a:latin typeface="Verdana"/>
                <a:cs typeface="Verdana"/>
              </a:rPr>
              <a:t>+5%</a:t>
            </a:r>
            <a:r>
              <a:rPr sz="2000" b="1" spc="-100">
                <a:solidFill>
                  <a:srgbClr val="FFB616"/>
                </a:solidFill>
                <a:latin typeface="Verdana"/>
                <a:cs typeface="Verdana"/>
              </a:rPr>
              <a:t> </a:t>
            </a:r>
            <a:r>
              <a:rPr sz="2000">
                <a:solidFill>
                  <a:srgbClr val="FFFFFF"/>
                </a:solidFill>
                <a:latin typeface="Verdana"/>
                <a:cs typeface="Verdana"/>
              </a:rPr>
              <a:t>Concrete</a:t>
            </a:r>
            <a:r>
              <a:rPr sz="2000" spc="-80">
                <a:solidFill>
                  <a:srgbClr val="FFFFFF"/>
                </a:solidFill>
                <a:latin typeface="Verdana"/>
                <a:cs typeface="Verdana"/>
              </a:rPr>
              <a:t> </a:t>
            </a:r>
            <a:r>
              <a:rPr sz="2000" spc="-20">
                <a:solidFill>
                  <a:srgbClr val="FFFFFF"/>
                </a:solidFill>
                <a:latin typeface="Verdana"/>
                <a:cs typeface="Verdana"/>
              </a:rPr>
              <a:t>products</a:t>
            </a:r>
            <a:endParaRPr sz="2000">
              <a:latin typeface="Verdana"/>
              <a:cs typeface="Verdana"/>
            </a:endParaRPr>
          </a:p>
        </p:txBody>
      </p:sp>
      <p:sp>
        <p:nvSpPr>
          <p:cNvPr id="74" name="object 49">
            <a:extLst>
              <a:ext uri="{FF2B5EF4-FFF2-40B4-BE49-F238E27FC236}">
                <a16:creationId xmlns:a16="http://schemas.microsoft.com/office/drawing/2014/main" id="{D410239C-CA62-5D52-0D54-B65A96B38493}"/>
              </a:ext>
            </a:extLst>
          </p:cNvPr>
          <p:cNvSpPr/>
          <p:nvPr/>
        </p:nvSpPr>
        <p:spPr>
          <a:xfrm>
            <a:off x="15225141" y="9800934"/>
            <a:ext cx="2673176" cy="589666"/>
          </a:xfrm>
          <a:custGeom>
            <a:avLst/>
            <a:gdLst/>
            <a:ahLst/>
            <a:cxnLst/>
            <a:rect l="l" t="t" r="r" b="b"/>
            <a:pathLst>
              <a:path w="1336675" h="1203325">
                <a:moveTo>
                  <a:pt x="0" y="0"/>
                </a:moveTo>
                <a:lnTo>
                  <a:pt x="506984" y="0"/>
                </a:lnTo>
                <a:lnTo>
                  <a:pt x="506984" y="1202702"/>
                </a:lnTo>
                <a:lnTo>
                  <a:pt x="1336217" y="1202702"/>
                </a:lnTo>
              </a:path>
            </a:pathLst>
          </a:custGeom>
          <a:ln w="7505">
            <a:solidFill>
              <a:srgbClr val="231F20"/>
            </a:solidFill>
          </a:ln>
        </p:spPr>
        <p:txBody>
          <a:bodyPr wrap="square" lIns="0" tIns="0" rIns="0" bIns="0" rtlCol="0"/>
          <a:lstStyle/>
          <a:p>
            <a:endParaRPr sz="7200"/>
          </a:p>
        </p:txBody>
      </p:sp>
      <p:sp>
        <p:nvSpPr>
          <p:cNvPr id="70" name="TextBox 69">
            <a:extLst>
              <a:ext uri="{FF2B5EF4-FFF2-40B4-BE49-F238E27FC236}">
                <a16:creationId xmlns:a16="http://schemas.microsoft.com/office/drawing/2014/main" id="{A623132C-613C-A2A1-4158-C800655D886F}"/>
              </a:ext>
            </a:extLst>
          </p:cNvPr>
          <p:cNvSpPr txBox="1"/>
          <p:nvPr/>
        </p:nvSpPr>
        <p:spPr>
          <a:xfrm>
            <a:off x="-137672" y="12869499"/>
            <a:ext cx="17173280" cy="738664"/>
          </a:xfrm>
          <a:prstGeom prst="rect">
            <a:avLst/>
          </a:prstGeom>
          <a:noFill/>
        </p:spPr>
        <p:txBody>
          <a:bodyPr wrap="square">
            <a:spAutoFit/>
          </a:bodyPr>
          <a:lstStyle/>
          <a:p>
            <a:r>
              <a:rPr lang="en-US" sz="1400" dirty="0"/>
              <a:t>Source: 1. </a:t>
            </a:r>
            <a:r>
              <a:rPr lang="en-US" sz="1400" dirty="0">
                <a:solidFill>
                  <a:srgbClr val="231F20"/>
                </a:solidFill>
                <a:latin typeface="Verdana"/>
                <a:cs typeface="Verdana"/>
                <a:hlinkClick r:id="rId10"/>
              </a:rPr>
              <a:t>Materials</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Costs</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Per</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BLS</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(Bureau</a:t>
            </a:r>
            <a:r>
              <a:rPr lang="en-US" sz="1400" spc="210" dirty="0">
                <a:solidFill>
                  <a:srgbClr val="231F20"/>
                </a:solidFill>
                <a:latin typeface="Verdana"/>
                <a:cs typeface="Verdana"/>
                <a:hlinkClick r:id="rId10"/>
              </a:rPr>
              <a:t> </a:t>
            </a:r>
            <a:r>
              <a:rPr lang="en-US" sz="1400" dirty="0">
                <a:solidFill>
                  <a:srgbClr val="231F20"/>
                </a:solidFill>
                <a:latin typeface="Verdana"/>
                <a:cs typeface="Verdana"/>
                <a:hlinkClick r:id="rId10"/>
              </a:rPr>
              <a:t>of</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Labor</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Statistics),</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YOY</a:t>
            </a:r>
            <a:r>
              <a:rPr lang="en-US" sz="1400" spc="220" dirty="0">
                <a:solidFill>
                  <a:srgbClr val="231F20"/>
                </a:solidFill>
                <a:latin typeface="Verdana"/>
                <a:cs typeface="Verdana"/>
                <a:hlinkClick r:id="rId10"/>
              </a:rPr>
              <a:t> </a:t>
            </a:r>
            <a:r>
              <a:rPr lang="en-US" sz="1400" dirty="0">
                <a:solidFill>
                  <a:srgbClr val="231F20"/>
                </a:solidFill>
                <a:latin typeface="Verdana"/>
                <a:cs typeface="Verdana"/>
                <a:hlinkClick r:id="rId10"/>
              </a:rPr>
              <a:t>Averages</a:t>
            </a:r>
            <a:r>
              <a:rPr lang="en-US" sz="1400" spc="210" dirty="0">
                <a:solidFill>
                  <a:srgbClr val="231F20"/>
                </a:solidFill>
                <a:latin typeface="Verdana"/>
                <a:cs typeface="Verdana"/>
                <a:hlinkClick r:id="rId10"/>
              </a:rPr>
              <a:t> </a:t>
            </a:r>
            <a:r>
              <a:rPr lang="en-US" sz="1400" dirty="0">
                <a:solidFill>
                  <a:srgbClr val="231F20"/>
                </a:solidFill>
                <a:latin typeface="Verdana"/>
                <a:cs typeface="Verdana"/>
                <a:hlinkClick r:id="rId10"/>
              </a:rPr>
              <a:t>from</a:t>
            </a:r>
            <a:r>
              <a:rPr lang="en-US" sz="1400" spc="220" dirty="0">
                <a:solidFill>
                  <a:srgbClr val="231F20"/>
                </a:solidFill>
                <a:latin typeface="Verdana"/>
                <a:cs typeface="Verdana"/>
                <a:hlinkClick r:id="rId10"/>
              </a:rPr>
              <a:t> </a:t>
            </a:r>
            <a:r>
              <a:rPr lang="en-US" sz="1400">
                <a:solidFill>
                  <a:srgbClr val="231F20"/>
                </a:solidFill>
                <a:latin typeface="Verdana"/>
                <a:cs typeface="Verdana"/>
                <a:hlinkClick r:id="rId10"/>
              </a:rPr>
              <a:t>Jan</a:t>
            </a:r>
            <a:r>
              <a:rPr lang="en-US" sz="1400" spc="220">
                <a:solidFill>
                  <a:srgbClr val="231F20"/>
                </a:solidFill>
                <a:latin typeface="Verdana"/>
                <a:cs typeface="Verdana"/>
                <a:hlinkClick r:id="rId10"/>
              </a:rPr>
              <a:t> </a:t>
            </a:r>
            <a:r>
              <a:rPr lang="en-US" sz="1400">
                <a:solidFill>
                  <a:srgbClr val="231F20"/>
                </a:solidFill>
                <a:latin typeface="Verdana"/>
                <a:cs typeface="Verdana"/>
                <a:hlinkClick r:id="rId10"/>
              </a:rPr>
              <a:t>2024-</a:t>
            </a:r>
            <a:r>
              <a:rPr lang="en-US" sz="1400" spc="220">
                <a:solidFill>
                  <a:srgbClr val="231F20"/>
                </a:solidFill>
                <a:latin typeface="Verdana"/>
                <a:cs typeface="Verdana"/>
                <a:hlinkClick r:id="rId10"/>
              </a:rPr>
              <a:t> </a:t>
            </a:r>
            <a:r>
              <a:rPr lang="en-US" sz="1400">
                <a:solidFill>
                  <a:srgbClr val="231F20"/>
                </a:solidFill>
                <a:latin typeface="Verdana"/>
                <a:cs typeface="Verdana"/>
                <a:hlinkClick r:id="rId10"/>
              </a:rPr>
              <a:t>October</a:t>
            </a:r>
            <a:r>
              <a:rPr lang="en-US" sz="1400" spc="220">
                <a:solidFill>
                  <a:srgbClr val="231F20"/>
                </a:solidFill>
                <a:latin typeface="Verdana"/>
                <a:cs typeface="Verdana"/>
                <a:hlinkClick r:id="rId10"/>
              </a:rPr>
              <a:t> </a:t>
            </a:r>
            <a:r>
              <a:rPr lang="en-US" sz="1400" spc="-40">
                <a:solidFill>
                  <a:srgbClr val="231F20"/>
                </a:solidFill>
                <a:latin typeface="Verdana"/>
                <a:cs typeface="Verdana"/>
                <a:hlinkClick r:id="rId10"/>
              </a:rPr>
              <a:t>202</a:t>
            </a:r>
            <a:r>
              <a:rPr lang="en-US" sz="1400" spc="-40">
                <a:solidFill>
                  <a:srgbClr val="231F20"/>
                </a:solidFill>
                <a:latin typeface="Verdana"/>
                <a:cs typeface="Verdana"/>
              </a:rPr>
              <a:t>4, </a:t>
            </a:r>
            <a:endParaRPr lang="en-US" sz="1400" spc="-40" dirty="0">
              <a:solidFill>
                <a:srgbClr val="231F20"/>
              </a:solidFill>
              <a:latin typeface="Verdana"/>
              <a:cs typeface="Verdana"/>
            </a:endParaRPr>
          </a:p>
          <a:p>
            <a:r>
              <a:rPr lang="en-US" sz="1400" spc="-40" dirty="0">
                <a:solidFill>
                  <a:srgbClr val="231F20"/>
                </a:solidFill>
                <a:latin typeface="Verdana"/>
                <a:cs typeface="Verdana"/>
              </a:rPr>
              <a:t>2. </a:t>
            </a:r>
            <a:r>
              <a:rPr lang="en-US" sz="1400" dirty="0">
                <a:hlinkClick r:id="rId11"/>
              </a:rPr>
              <a:t>Zhao, Na. “Single-Family Build Time Continues to Trend Upward” National Association of Home Builders, August 28, 2024</a:t>
            </a:r>
            <a:r>
              <a:rPr lang="en-US" sz="1400" dirty="0"/>
              <a:t>, </a:t>
            </a:r>
          </a:p>
          <a:p>
            <a:r>
              <a:rPr lang="en-US" sz="1400" dirty="0"/>
              <a:t>3. </a:t>
            </a:r>
            <a:r>
              <a:rPr lang="en-US" sz="1400" dirty="0">
                <a:hlinkClick r:id="rId12"/>
              </a:rPr>
              <a:t>“Costly Energy Codes and Rent Caps Will Harm Housing Affordability”, National Association of Home Builders, July 24, 2024</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house with palm trees&#10;&#10;AI-generated content may be incorrect.">
            <a:extLst>
              <a:ext uri="{FF2B5EF4-FFF2-40B4-BE49-F238E27FC236}">
                <a16:creationId xmlns:a16="http://schemas.microsoft.com/office/drawing/2014/main" id="{DA9DB27B-F90E-B28E-9DCD-FCB6F03C5E6A}"/>
              </a:ext>
            </a:extLst>
          </p:cNvPr>
          <p:cNvPicPr>
            <a:picLocks noChangeAspect="1"/>
          </p:cNvPicPr>
          <p:nvPr/>
        </p:nvPicPr>
        <p:blipFill rotWithShape="1">
          <a:blip r:embed="rId4">
            <a:extLst>
              <a:ext uri="{28A0092B-C50C-407E-A947-70E740481C1C}">
                <a14:useLocalDpi xmlns:a14="http://schemas.microsoft.com/office/drawing/2010/main" val="0"/>
              </a:ext>
            </a:extLst>
          </a:blip>
          <a:srcRect l="40801" r="5123"/>
          <a:stretch/>
        </p:blipFill>
        <p:spPr>
          <a:xfrm>
            <a:off x="13728163" y="447"/>
            <a:ext cx="10801727" cy="13715107"/>
          </a:xfrm>
          <a:prstGeom prst="rect">
            <a:avLst/>
          </a:prstGeom>
        </p:spPr>
      </p:pic>
      <p:sp>
        <p:nvSpPr>
          <p:cNvPr id="2" name="object 2"/>
          <p:cNvSpPr txBox="1"/>
          <p:nvPr/>
        </p:nvSpPr>
        <p:spPr>
          <a:xfrm>
            <a:off x="1234519" y="3265094"/>
            <a:ext cx="12087073" cy="7288396"/>
          </a:xfrm>
          <a:prstGeom prst="rect">
            <a:avLst/>
          </a:prstGeom>
        </p:spPr>
        <p:txBody>
          <a:bodyPr vert="horz" wrap="square" lIns="0" tIns="138421" rIns="0" bIns="0" rtlCol="0">
            <a:spAutoFit/>
          </a:bodyPr>
          <a:lstStyle/>
          <a:p>
            <a:pPr marL="25399">
              <a:spcBef>
                <a:spcPts val="1090"/>
              </a:spcBef>
              <a:defRPr/>
            </a:pPr>
            <a:r>
              <a:rPr lang="en-US" sz="3200" b="1" kern="0">
                <a:solidFill>
                  <a:srgbClr val="231F20"/>
                </a:solidFill>
                <a:latin typeface="Georgia"/>
                <a:cs typeface="Georgia"/>
              </a:rPr>
              <a:t>Claims Example </a:t>
            </a:r>
          </a:p>
          <a:p>
            <a:pPr marL="25399">
              <a:spcBef>
                <a:spcPts val="1090"/>
              </a:spcBef>
              <a:defRPr/>
            </a:pPr>
            <a:r>
              <a:rPr sz="3200" b="1" kern="0">
                <a:solidFill>
                  <a:srgbClr val="231F20"/>
                </a:solidFill>
                <a:latin typeface="Georgia"/>
                <a:cs typeface="Georgia"/>
              </a:rPr>
              <a:t>Loss</a:t>
            </a:r>
            <a:r>
              <a:rPr sz="3200" b="1" kern="0" spc="-120">
                <a:solidFill>
                  <a:srgbClr val="231F20"/>
                </a:solidFill>
                <a:latin typeface="Georgia"/>
                <a:cs typeface="Georgia"/>
              </a:rPr>
              <a:t> </a:t>
            </a:r>
            <a:r>
              <a:rPr sz="3200" b="1" kern="0">
                <a:solidFill>
                  <a:srgbClr val="231F20"/>
                </a:solidFill>
                <a:latin typeface="Georgia"/>
                <a:cs typeface="Georgia"/>
              </a:rPr>
              <a:t>location:</a:t>
            </a:r>
            <a:r>
              <a:rPr sz="3200" b="1" kern="0" spc="-110">
                <a:solidFill>
                  <a:srgbClr val="231F20"/>
                </a:solidFill>
                <a:latin typeface="Georgia"/>
                <a:cs typeface="Georgia"/>
              </a:rPr>
              <a:t> </a:t>
            </a:r>
            <a:r>
              <a:rPr sz="3200" kern="0" err="1">
                <a:solidFill>
                  <a:srgbClr val="231F20"/>
                </a:solidFill>
                <a:latin typeface="Georgia"/>
                <a:cs typeface="Georgia"/>
              </a:rPr>
              <a:t>Watersound</a:t>
            </a:r>
            <a:r>
              <a:rPr sz="3200" kern="0">
                <a:solidFill>
                  <a:srgbClr val="231F20"/>
                </a:solidFill>
                <a:latin typeface="Georgia"/>
                <a:cs typeface="Georgia"/>
              </a:rPr>
              <a:t>,</a:t>
            </a:r>
            <a:r>
              <a:rPr sz="3200" kern="0" spc="-110">
                <a:solidFill>
                  <a:srgbClr val="231F20"/>
                </a:solidFill>
                <a:latin typeface="Georgia"/>
                <a:cs typeface="Georgia"/>
              </a:rPr>
              <a:t> </a:t>
            </a:r>
            <a:r>
              <a:rPr sz="3200" kern="0" spc="-50">
                <a:solidFill>
                  <a:srgbClr val="231F20"/>
                </a:solidFill>
                <a:latin typeface="Georgia"/>
                <a:cs typeface="Georgia"/>
              </a:rPr>
              <a:t>FL</a:t>
            </a:r>
            <a:endParaRPr sz="3200" kern="0">
              <a:solidFill>
                <a:sysClr val="windowText" lastClr="000000"/>
              </a:solidFill>
              <a:latin typeface="Georgia"/>
              <a:cs typeface="Georgia"/>
            </a:endParaRPr>
          </a:p>
          <a:p>
            <a:pPr marL="25399">
              <a:spcBef>
                <a:spcPts val="890"/>
              </a:spcBef>
              <a:defRPr/>
            </a:pPr>
            <a:r>
              <a:rPr lang="en-US" sz="3200" b="1" kern="0">
                <a:solidFill>
                  <a:srgbClr val="231F20"/>
                </a:solidFill>
                <a:latin typeface="Georgia"/>
                <a:cs typeface="Georgia"/>
              </a:rPr>
              <a:t>Claims payout</a:t>
            </a:r>
            <a:r>
              <a:rPr sz="3200" b="1" kern="0">
                <a:solidFill>
                  <a:srgbClr val="231F20"/>
                </a:solidFill>
                <a:latin typeface="Georgia"/>
                <a:cs typeface="Georgia"/>
              </a:rPr>
              <a:t>:</a:t>
            </a:r>
            <a:r>
              <a:rPr sz="3200" b="1" kern="0" spc="-80">
                <a:solidFill>
                  <a:srgbClr val="231F20"/>
                </a:solidFill>
                <a:latin typeface="Georgia"/>
                <a:cs typeface="Georgia"/>
              </a:rPr>
              <a:t> </a:t>
            </a:r>
            <a:r>
              <a:rPr sz="3200" kern="0">
                <a:solidFill>
                  <a:srgbClr val="231F20"/>
                </a:solidFill>
                <a:latin typeface="Georgia"/>
                <a:cs typeface="Georgia"/>
              </a:rPr>
              <a:t>$2.5</a:t>
            </a:r>
            <a:r>
              <a:rPr sz="3200" kern="0" spc="-70">
                <a:solidFill>
                  <a:srgbClr val="231F20"/>
                </a:solidFill>
                <a:latin typeface="Georgia"/>
                <a:cs typeface="Georgia"/>
              </a:rPr>
              <a:t> </a:t>
            </a:r>
            <a:r>
              <a:rPr sz="3200" kern="0">
                <a:solidFill>
                  <a:srgbClr val="231F20"/>
                </a:solidFill>
                <a:latin typeface="Georgia"/>
                <a:cs typeface="Georgia"/>
              </a:rPr>
              <a:t>million</a:t>
            </a:r>
            <a:r>
              <a:rPr sz="3200" kern="0" spc="-80">
                <a:solidFill>
                  <a:srgbClr val="231F20"/>
                </a:solidFill>
                <a:latin typeface="Georgia"/>
                <a:cs typeface="Georgia"/>
              </a:rPr>
              <a:t> </a:t>
            </a:r>
            <a:r>
              <a:rPr sz="3200" kern="0" spc="-40">
                <a:solidFill>
                  <a:srgbClr val="231F20"/>
                </a:solidFill>
                <a:latin typeface="Georgia"/>
                <a:cs typeface="Georgia"/>
              </a:rPr>
              <a:t>home</a:t>
            </a:r>
            <a:endParaRPr sz="3200" kern="0">
              <a:solidFill>
                <a:sysClr val="windowText" lastClr="000000"/>
              </a:solidFill>
              <a:latin typeface="Georgia"/>
              <a:cs typeface="Georgia"/>
            </a:endParaRPr>
          </a:p>
          <a:p>
            <a:pPr marL="25399">
              <a:spcBef>
                <a:spcPts val="900"/>
              </a:spcBef>
              <a:defRPr/>
            </a:pPr>
            <a:r>
              <a:rPr sz="3200" b="1" kern="0">
                <a:solidFill>
                  <a:srgbClr val="231F20"/>
                </a:solidFill>
                <a:latin typeface="Georgia"/>
                <a:cs typeface="Georgia"/>
              </a:rPr>
              <a:t>Total</a:t>
            </a:r>
            <a:r>
              <a:rPr sz="3200" b="1" kern="0" spc="-50">
                <a:solidFill>
                  <a:srgbClr val="231F20"/>
                </a:solidFill>
                <a:latin typeface="Georgia"/>
                <a:cs typeface="Georgia"/>
              </a:rPr>
              <a:t> </a:t>
            </a:r>
            <a:r>
              <a:rPr sz="3200" b="1" kern="0">
                <a:solidFill>
                  <a:srgbClr val="231F20"/>
                </a:solidFill>
                <a:latin typeface="Georgia"/>
                <a:cs typeface="Georgia"/>
              </a:rPr>
              <a:t>loss</a:t>
            </a:r>
            <a:r>
              <a:rPr sz="3200" b="1" kern="0" spc="-40">
                <a:solidFill>
                  <a:srgbClr val="231F20"/>
                </a:solidFill>
                <a:latin typeface="Georgia"/>
                <a:cs typeface="Georgia"/>
              </a:rPr>
              <a:t> fire:</a:t>
            </a:r>
            <a:r>
              <a:rPr sz="3200" b="1" kern="0" spc="-90">
                <a:solidFill>
                  <a:srgbClr val="231F20"/>
                </a:solidFill>
                <a:latin typeface="Georgia"/>
                <a:cs typeface="Georgia"/>
              </a:rPr>
              <a:t> </a:t>
            </a:r>
            <a:r>
              <a:rPr lang="en-US" sz="3200" kern="0" spc="-20">
                <a:solidFill>
                  <a:srgbClr val="231F20"/>
                </a:solidFill>
                <a:latin typeface="Georgia"/>
                <a:cs typeface="Georgia"/>
              </a:rPr>
              <a:t>August 2021</a:t>
            </a:r>
            <a:endParaRPr sz="3200" kern="0">
              <a:solidFill>
                <a:sysClr val="windowText" lastClr="000000"/>
              </a:solidFill>
              <a:latin typeface="Georgia"/>
              <a:cs typeface="Georgia"/>
            </a:endParaRPr>
          </a:p>
          <a:p>
            <a:pPr marL="25399">
              <a:spcBef>
                <a:spcPts val="890"/>
              </a:spcBef>
              <a:defRPr/>
            </a:pPr>
            <a:r>
              <a:rPr sz="3200" b="1" kern="0">
                <a:solidFill>
                  <a:srgbClr val="231F20"/>
                </a:solidFill>
                <a:latin typeface="Georgia"/>
                <a:cs typeface="Georgia"/>
              </a:rPr>
              <a:t>Total</a:t>
            </a:r>
            <a:r>
              <a:rPr sz="3200" b="1" kern="0" spc="-50">
                <a:solidFill>
                  <a:srgbClr val="231F20"/>
                </a:solidFill>
                <a:latin typeface="Georgia"/>
                <a:cs typeface="Georgia"/>
              </a:rPr>
              <a:t> </a:t>
            </a:r>
            <a:r>
              <a:rPr sz="3200" b="1" kern="0">
                <a:solidFill>
                  <a:srgbClr val="231F20"/>
                </a:solidFill>
                <a:latin typeface="Georgia"/>
                <a:cs typeface="Georgia"/>
              </a:rPr>
              <a:t>time</a:t>
            </a:r>
            <a:r>
              <a:rPr sz="3200" b="1" kern="0" spc="-40">
                <a:solidFill>
                  <a:srgbClr val="231F20"/>
                </a:solidFill>
                <a:latin typeface="Georgia"/>
                <a:cs typeface="Georgia"/>
              </a:rPr>
              <a:t> </a:t>
            </a:r>
            <a:r>
              <a:rPr sz="3200" b="1" kern="0">
                <a:solidFill>
                  <a:srgbClr val="231F20"/>
                </a:solidFill>
                <a:latin typeface="Georgia"/>
                <a:cs typeface="Georgia"/>
              </a:rPr>
              <a:t>to</a:t>
            </a:r>
            <a:r>
              <a:rPr sz="3200" b="1" kern="0" spc="-40">
                <a:solidFill>
                  <a:srgbClr val="231F20"/>
                </a:solidFill>
                <a:latin typeface="Georgia"/>
                <a:cs typeface="Georgia"/>
              </a:rPr>
              <a:t> </a:t>
            </a:r>
            <a:r>
              <a:rPr sz="3200" b="1" kern="0">
                <a:solidFill>
                  <a:srgbClr val="231F20"/>
                </a:solidFill>
                <a:latin typeface="Georgia"/>
                <a:cs typeface="Georgia"/>
              </a:rPr>
              <a:t>rebuild</a:t>
            </a:r>
            <a:r>
              <a:rPr sz="3200" b="1" kern="0" spc="-40">
                <a:solidFill>
                  <a:srgbClr val="231F20"/>
                </a:solidFill>
                <a:latin typeface="Georgia"/>
                <a:cs typeface="Georgia"/>
              </a:rPr>
              <a:t> </a:t>
            </a:r>
            <a:r>
              <a:rPr sz="3200" b="1" kern="0">
                <a:solidFill>
                  <a:srgbClr val="231F20"/>
                </a:solidFill>
                <a:latin typeface="Georgia"/>
                <a:cs typeface="Georgia"/>
              </a:rPr>
              <a:t>the</a:t>
            </a:r>
            <a:r>
              <a:rPr sz="3200" b="1" kern="0" spc="-30">
                <a:solidFill>
                  <a:srgbClr val="231F20"/>
                </a:solidFill>
                <a:latin typeface="Georgia"/>
                <a:cs typeface="Georgia"/>
              </a:rPr>
              <a:t> </a:t>
            </a:r>
            <a:r>
              <a:rPr sz="3200" b="1" kern="0">
                <a:solidFill>
                  <a:srgbClr val="231F20"/>
                </a:solidFill>
                <a:latin typeface="Georgia"/>
                <a:cs typeface="Georgia"/>
              </a:rPr>
              <a:t>home:</a:t>
            </a:r>
            <a:r>
              <a:rPr sz="3200" b="1" kern="0" spc="-40">
                <a:solidFill>
                  <a:srgbClr val="231F20"/>
                </a:solidFill>
                <a:latin typeface="Georgia"/>
                <a:cs typeface="Georgia"/>
              </a:rPr>
              <a:t> </a:t>
            </a:r>
            <a:r>
              <a:rPr sz="3200" kern="0">
                <a:solidFill>
                  <a:srgbClr val="231F20"/>
                </a:solidFill>
                <a:latin typeface="Georgia"/>
                <a:cs typeface="Georgia"/>
              </a:rPr>
              <a:t>41</a:t>
            </a:r>
            <a:r>
              <a:rPr sz="3200" kern="0" spc="-40">
                <a:solidFill>
                  <a:srgbClr val="231F20"/>
                </a:solidFill>
                <a:latin typeface="Georgia"/>
                <a:cs typeface="Georgia"/>
              </a:rPr>
              <a:t> </a:t>
            </a:r>
            <a:r>
              <a:rPr sz="3200" kern="0" spc="-20">
                <a:solidFill>
                  <a:srgbClr val="231F20"/>
                </a:solidFill>
                <a:latin typeface="Georgia"/>
                <a:cs typeface="Georgia"/>
              </a:rPr>
              <a:t>months</a:t>
            </a:r>
            <a:br>
              <a:rPr lang="en-US" sz="3200" kern="0" spc="-20">
                <a:solidFill>
                  <a:srgbClr val="231F20"/>
                </a:solidFill>
                <a:latin typeface="Georgia"/>
                <a:cs typeface="Georgia"/>
              </a:rPr>
            </a:br>
            <a:endParaRPr sz="3200" kern="0">
              <a:solidFill>
                <a:sysClr val="windowText" lastClr="000000"/>
              </a:solidFill>
              <a:latin typeface="Georgia"/>
              <a:cs typeface="Georgia"/>
            </a:endParaRPr>
          </a:p>
          <a:p>
            <a:pPr marL="384791" marR="327644" indent="-360662">
              <a:lnSpc>
                <a:spcPct val="104200"/>
              </a:lnSpc>
              <a:spcBef>
                <a:spcPts val="10"/>
              </a:spcBef>
              <a:buClr>
                <a:srgbClr val="FFB616"/>
              </a:buClr>
              <a:buFont typeface="Verdana"/>
              <a:buChar char="•"/>
              <a:tabLst>
                <a:tab pos="384791" algn="l"/>
              </a:tabLst>
              <a:defRPr/>
            </a:pPr>
            <a:r>
              <a:rPr sz="2400" kern="0">
                <a:solidFill>
                  <a:srgbClr val="231F20"/>
                </a:solidFill>
                <a:latin typeface="Verdana"/>
                <a:cs typeface="Verdana"/>
              </a:rPr>
              <a:t>Permit</a:t>
            </a:r>
            <a:r>
              <a:rPr sz="2400" kern="0" spc="-50">
                <a:solidFill>
                  <a:srgbClr val="231F20"/>
                </a:solidFill>
                <a:latin typeface="Verdana"/>
                <a:cs typeface="Verdana"/>
              </a:rPr>
              <a:t> </a:t>
            </a:r>
            <a:r>
              <a:rPr sz="2400" kern="0">
                <a:solidFill>
                  <a:srgbClr val="231F20"/>
                </a:solidFill>
                <a:latin typeface="Verdana"/>
                <a:cs typeface="Verdana"/>
              </a:rPr>
              <a:t>was</a:t>
            </a:r>
            <a:r>
              <a:rPr sz="2400" kern="0" spc="-50">
                <a:solidFill>
                  <a:srgbClr val="231F20"/>
                </a:solidFill>
                <a:latin typeface="Verdana"/>
                <a:cs typeface="Verdana"/>
              </a:rPr>
              <a:t> </a:t>
            </a:r>
            <a:r>
              <a:rPr sz="2400" kern="0">
                <a:solidFill>
                  <a:srgbClr val="231F20"/>
                </a:solidFill>
                <a:latin typeface="Verdana"/>
                <a:cs typeface="Verdana"/>
              </a:rPr>
              <a:t>issued</a:t>
            </a:r>
            <a:r>
              <a:rPr sz="2400" kern="0" spc="-50">
                <a:solidFill>
                  <a:srgbClr val="231F20"/>
                </a:solidFill>
                <a:latin typeface="Verdana"/>
                <a:cs typeface="Verdana"/>
              </a:rPr>
              <a:t> </a:t>
            </a:r>
            <a:r>
              <a:rPr lang="en-US" sz="2400" kern="0">
                <a:solidFill>
                  <a:srgbClr val="231F20"/>
                </a:solidFill>
                <a:latin typeface="Verdana"/>
                <a:cs typeface="Verdana"/>
              </a:rPr>
              <a:t>08/26/22</a:t>
            </a:r>
            <a:r>
              <a:rPr sz="2400" kern="0">
                <a:solidFill>
                  <a:srgbClr val="231F20"/>
                </a:solidFill>
                <a:latin typeface="Verdana"/>
                <a:cs typeface="Verdana"/>
              </a:rPr>
              <a:t>,</a:t>
            </a:r>
            <a:r>
              <a:rPr sz="2400" kern="0" spc="-50">
                <a:solidFill>
                  <a:srgbClr val="231F20"/>
                </a:solidFill>
                <a:latin typeface="Verdana"/>
                <a:cs typeface="Verdana"/>
              </a:rPr>
              <a:t> </a:t>
            </a:r>
            <a:r>
              <a:rPr sz="2400" kern="0">
                <a:solidFill>
                  <a:srgbClr val="231F20"/>
                </a:solidFill>
                <a:latin typeface="Verdana"/>
                <a:cs typeface="Verdana"/>
              </a:rPr>
              <a:t>and</a:t>
            </a:r>
            <a:r>
              <a:rPr sz="2400" kern="0" spc="-50">
                <a:solidFill>
                  <a:srgbClr val="231F20"/>
                </a:solidFill>
                <a:latin typeface="Verdana"/>
                <a:cs typeface="Verdana"/>
              </a:rPr>
              <a:t> </a:t>
            </a:r>
            <a:r>
              <a:rPr sz="2400" kern="0">
                <a:solidFill>
                  <a:srgbClr val="231F20"/>
                </a:solidFill>
                <a:latin typeface="Verdana"/>
                <a:cs typeface="Verdana"/>
              </a:rPr>
              <a:t>it</a:t>
            </a:r>
            <a:r>
              <a:rPr sz="2400" kern="0" spc="-50">
                <a:solidFill>
                  <a:srgbClr val="231F20"/>
                </a:solidFill>
                <a:latin typeface="Verdana"/>
                <a:cs typeface="Verdana"/>
              </a:rPr>
              <a:t> </a:t>
            </a:r>
            <a:r>
              <a:rPr sz="2400" kern="0">
                <a:solidFill>
                  <a:srgbClr val="231F20"/>
                </a:solidFill>
                <a:latin typeface="Verdana"/>
                <a:cs typeface="Verdana"/>
              </a:rPr>
              <a:t>took</a:t>
            </a:r>
            <a:r>
              <a:rPr sz="2400" kern="0" spc="-50">
                <a:solidFill>
                  <a:srgbClr val="231F20"/>
                </a:solidFill>
                <a:latin typeface="Verdana"/>
                <a:cs typeface="Verdana"/>
              </a:rPr>
              <a:t> </a:t>
            </a:r>
            <a:r>
              <a:rPr sz="2400" kern="0">
                <a:solidFill>
                  <a:srgbClr val="231F20"/>
                </a:solidFill>
                <a:latin typeface="Verdana"/>
                <a:cs typeface="Verdana"/>
              </a:rPr>
              <a:t>a</a:t>
            </a:r>
            <a:r>
              <a:rPr sz="2400" kern="0" spc="-50">
                <a:solidFill>
                  <a:srgbClr val="231F20"/>
                </a:solidFill>
                <a:latin typeface="Verdana"/>
                <a:cs typeface="Verdana"/>
              </a:rPr>
              <a:t> </a:t>
            </a:r>
            <a:r>
              <a:rPr sz="2400" kern="0">
                <a:solidFill>
                  <a:srgbClr val="231F20"/>
                </a:solidFill>
                <a:latin typeface="Verdana"/>
                <a:cs typeface="Verdana"/>
              </a:rPr>
              <a:t>little</a:t>
            </a:r>
            <a:r>
              <a:rPr sz="2400" kern="0" spc="-50">
                <a:solidFill>
                  <a:srgbClr val="231F20"/>
                </a:solidFill>
                <a:latin typeface="Verdana"/>
                <a:cs typeface="Verdana"/>
              </a:rPr>
              <a:t> </a:t>
            </a:r>
            <a:r>
              <a:rPr sz="2400" kern="0">
                <a:solidFill>
                  <a:srgbClr val="231F20"/>
                </a:solidFill>
                <a:latin typeface="Verdana"/>
                <a:cs typeface="Verdana"/>
              </a:rPr>
              <a:t>over</a:t>
            </a:r>
            <a:r>
              <a:rPr sz="2400" kern="0" spc="-50">
                <a:solidFill>
                  <a:srgbClr val="231F20"/>
                </a:solidFill>
                <a:latin typeface="Verdana"/>
                <a:cs typeface="Verdana"/>
              </a:rPr>
              <a:t> </a:t>
            </a:r>
            <a:r>
              <a:rPr sz="2400" kern="0">
                <a:solidFill>
                  <a:srgbClr val="231F20"/>
                </a:solidFill>
                <a:latin typeface="Verdana"/>
                <a:cs typeface="Verdana"/>
              </a:rPr>
              <a:t>a</a:t>
            </a:r>
            <a:r>
              <a:rPr sz="2400" kern="0" spc="-50">
                <a:solidFill>
                  <a:srgbClr val="231F20"/>
                </a:solidFill>
                <a:latin typeface="Verdana"/>
                <a:cs typeface="Verdana"/>
              </a:rPr>
              <a:t> </a:t>
            </a:r>
            <a:r>
              <a:rPr sz="2400" kern="0">
                <a:solidFill>
                  <a:srgbClr val="231F20"/>
                </a:solidFill>
                <a:latin typeface="Verdana"/>
                <a:cs typeface="Verdana"/>
              </a:rPr>
              <a:t>year</a:t>
            </a:r>
            <a:r>
              <a:rPr sz="2400" kern="0" spc="-50">
                <a:solidFill>
                  <a:srgbClr val="231F20"/>
                </a:solidFill>
                <a:latin typeface="Verdana"/>
                <a:cs typeface="Verdana"/>
              </a:rPr>
              <a:t> </a:t>
            </a:r>
            <a:r>
              <a:rPr sz="2400" kern="0">
                <a:solidFill>
                  <a:srgbClr val="231F20"/>
                </a:solidFill>
                <a:latin typeface="Verdana"/>
                <a:cs typeface="Verdana"/>
              </a:rPr>
              <a:t>to</a:t>
            </a:r>
            <a:r>
              <a:rPr sz="2400" kern="0" spc="-50">
                <a:solidFill>
                  <a:srgbClr val="231F20"/>
                </a:solidFill>
                <a:latin typeface="Verdana"/>
                <a:cs typeface="Verdana"/>
              </a:rPr>
              <a:t> </a:t>
            </a:r>
            <a:r>
              <a:rPr sz="2400" kern="0">
                <a:solidFill>
                  <a:srgbClr val="231F20"/>
                </a:solidFill>
                <a:latin typeface="Verdana"/>
                <a:cs typeface="Verdana"/>
              </a:rPr>
              <a:t>obtain</a:t>
            </a:r>
            <a:r>
              <a:rPr sz="2400" kern="0" spc="-50">
                <a:solidFill>
                  <a:srgbClr val="231F20"/>
                </a:solidFill>
                <a:latin typeface="Verdana"/>
                <a:cs typeface="Verdana"/>
              </a:rPr>
              <a:t> the </a:t>
            </a:r>
            <a:r>
              <a:rPr sz="2400" kern="0">
                <a:solidFill>
                  <a:srgbClr val="231F20"/>
                </a:solidFill>
                <a:latin typeface="Verdana"/>
                <a:cs typeface="Verdana"/>
              </a:rPr>
              <a:t>permit.</a:t>
            </a:r>
            <a:r>
              <a:rPr sz="2400" kern="0" spc="-50">
                <a:solidFill>
                  <a:srgbClr val="231F20"/>
                </a:solidFill>
                <a:latin typeface="Verdana"/>
                <a:cs typeface="Verdana"/>
              </a:rPr>
              <a:t> </a:t>
            </a:r>
            <a:r>
              <a:rPr sz="2400" kern="0">
                <a:solidFill>
                  <a:srgbClr val="231F20"/>
                </a:solidFill>
                <a:latin typeface="Verdana"/>
                <a:cs typeface="Verdana"/>
              </a:rPr>
              <a:t>Delays</a:t>
            </a:r>
            <a:r>
              <a:rPr sz="2400" kern="0" spc="-50">
                <a:solidFill>
                  <a:srgbClr val="231F20"/>
                </a:solidFill>
                <a:latin typeface="Verdana"/>
                <a:cs typeface="Verdana"/>
              </a:rPr>
              <a:t> </a:t>
            </a:r>
            <a:r>
              <a:rPr sz="2400" kern="0">
                <a:solidFill>
                  <a:srgbClr val="231F20"/>
                </a:solidFill>
                <a:latin typeface="Verdana"/>
                <a:cs typeface="Verdana"/>
              </a:rPr>
              <a:t>were</a:t>
            </a:r>
            <a:r>
              <a:rPr sz="2400" kern="0" spc="-50">
                <a:solidFill>
                  <a:srgbClr val="231F20"/>
                </a:solidFill>
                <a:latin typeface="Verdana"/>
                <a:cs typeface="Verdana"/>
              </a:rPr>
              <a:t> </a:t>
            </a:r>
            <a:r>
              <a:rPr sz="2400" kern="0" spc="-20">
                <a:solidFill>
                  <a:srgbClr val="231F20"/>
                </a:solidFill>
                <a:latin typeface="Verdana"/>
                <a:cs typeface="Verdana"/>
              </a:rPr>
              <a:t>exacerbated</a:t>
            </a:r>
            <a:r>
              <a:rPr sz="2400" kern="0" spc="-50">
                <a:solidFill>
                  <a:srgbClr val="231F20"/>
                </a:solidFill>
                <a:latin typeface="Verdana"/>
                <a:cs typeface="Verdana"/>
              </a:rPr>
              <a:t> </a:t>
            </a:r>
            <a:r>
              <a:rPr sz="2400" kern="0">
                <a:solidFill>
                  <a:srgbClr val="231F20"/>
                </a:solidFill>
                <a:latin typeface="Verdana"/>
                <a:cs typeface="Verdana"/>
              </a:rPr>
              <a:t>by</a:t>
            </a:r>
            <a:r>
              <a:rPr sz="2400" kern="0" spc="-50">
                <a:solidFill>
                  <a:srgbClr val="231F20"/>
                </a:solidFill>
                <a:latin typeface="Verdana"/>
                <a:cs typeface="Verdana"/>
              </a:rPr>
              <a:t> </a:t>
            </a:r>
            <a:r>
              <a:rPr sz="2400" kern="0">
                <a:solidFill>
                  <a:srgbClr val="231F20"/>
                </a:solidFill>
                <a:latin typeface="Verdana"/>
                <a:cs typeface="Verdana"/>
              </a:rPr>
              <a:t>both</a:t>
            </a:r>
            <a:r>
              <a:rPr sz="2400" kern="0" spc="-50">
                <a:solidFill>
                  <a:srgbClr val="231F20"/>
                </a:solidFill>
                <a:latin typeface="Verdana"/>
                <a:cs typeface="Verdana"/>
              </a:rPr>
              <a:t> </a:t>
            </a:r>
            <a:r>
              <a:rPr sz="2400" kern="0">
                <a:solidFill>
                  <a:srgbClr val="231F20"/>
                </a:solidFill>
                <a:latin typeface="Verdana"/>
                <a:cs typeface="Verdana"/>
              </a:rPr>
              <a:t>the</a:t>
            </a:r>
            <a:r>
              <a:rPr sz="2400" kern="0" spc="-50">
                <a:solidFill>
                  <a:srgbClr val="231F20"/>
                </a:solidFill>
                <a:latin typeface="Verdana"/>
                <a:cs typeface="Verdana"/>
              </a:rPr>
              <a:t> </a:t>
            </a:r>
            <a:r>
              <a:rPr sz="2400" kern="0">
                <a:solidFill>
                  <a:srgbClr val="231F20"/>
                </a:solidFill>
                <a:latin typeface="Verdana"/>
                <a:cs typeface="Verdana"/>
              </a:rPr>
              <a:t>HOA</a:t>
            </a:r>
            <a:r>
              <a:rPr sz="2400" kern="0" spc="-50">
                <a:solidFill>
                  <a:srgbClr val="231F20"/>
                </a:solidFill>
                <a:latin typeface="Verdana"/>
                <a:cs typeface="Verdana"/>
              </a:rPr>
              <a:t> </a:t>
            </a:r>
            <a:r>
              <a:rPr sz="2400" kern="0">
                <a:solidFill>
                  <a:srgbClr val="231F20"/>
                </a:solidFill>
                <a:latin typeface="Verdana"/>
                <a:cs typeface="Verdana"/>
              </a:rPr>
              <a:t>and</a:t>
            </a:r>
            <a:r>
              <a:rPr sz="2400" kern="0" spc="-40">
                <a:solidFill>
                  <a:srgbClr val="231F20"/>
                </a:solidFill>
                <a:latin typeface="Verdana"/>
                <a:cs typeface="Verdana"/>
              </a:rPr>
              <a:t> </a:t>
            </a:r>
            <a:r>
              <a:rPr sz="2400" kern="0">
                <a:solidFill>
                  <a:srgbClr val="231F20"/>
                </a:solidFill>
                <a:latin typeface="Verdana"/>
                <a:cs typeface="Verdana"/>
              </a:rPr>
              <a:t>the</a:t>
            </a:r>
            <a:r>
              <a:rPr sz="2400" kern="0" spc="-50">
                <a:solidFill>
                  <a:srgbClr val="231F20"/>
                </a:solidFill>
                <a:latin typeface="Verdana"/>
                <a:cs typeface="Verdana"/>
              </a:rPr>
              <a:t> </a:t>
            </a:r>
            <a:r>
              <a:rPr sz="2400" kern="0" spc="-20">
                <a:solidFill>
                  <a:srgbClr val="231F20"/>
                </a:solidFill>
                <a:latin typeface="Verdana"/>
                <a:cs typeface="Verdana"/>
              </a:rPr>
              <a:t>Walton</a:t>
            </a:r>
            <a:r>
              <a:rPr sz="2400" kern="0" spc="-50">
                <a:solidFill>
                  <a:srgbClr val="231F20"/>
                </a:solidFill>
                <a:latin typeface="Verdana"/>
                <a:cs typeface="Verdana"/>
              </a:rPr>
              <a:t> </a:t>
            </a:r>
            <a:r>
              <a:rPr sz="2400" kern="0" spc="-20">
                <a:solidFill>
                  <a:srgbClr val="231F20"/>
                </a:solidFill>
                <a:latin typeface="Verdana"/>
                <a:cs typeface="Verdana"/>
              </a:rPr>
              <a:t>County </a:t>
            </a:r>
            <a:r>
              <a:rPr sz="2400" kern="0">
                <a:solidFill>
                  <a:srgbClr val="231F20"/>
                </a:solidFill>
                <a:latin typeface="Verdana"/>
                <a:cs typeface="Verdana"/>
              </a:rPr>
              <a:t>Building</a:t>
            </a:r>
            <a:r>
              <a:rPr sz="2400" kern="0" spc="-180">
                <a:solidFill>
                  <a:srgbClr val="231F20"/>
                </a:solidFill>
                <a:latin typeface="Verdana"/>
                <a:cs typeface="Verdana"/>
              </a:rPr>
              <a:t> </a:t>
            </a:r>
            <a:r>
              <a:rPr sz="2400" kern="0" spc="-20">
                <a:solidFill>
                  <a:srgbClr val="231F20"/>
                </a:solidFill>
                <a:latin typeface="Verdana"/>
                <a:cs typeface="Verdana"/>
              </a:rPr>
              <a:t>Dept.</a:t>
            </a:r>
            <a:endParaRPr sz="2400" kern="0">
              <a:solidFill>
                <a:sysClr val="windowText" lastClr="000000"/>
              </a:solidFill>
              <a:latin typeface="Verdana"/>
              <a:cs typeface="Verdana"/>
            </a:endParaRPr>
          </a:p>
          <a:p>
            <a:pPr marL="384791" marR="529564" indent="-360662">
              <a:lnSpc>
                <a:spcPct val="104200"/>
              </a:lnSpc>
              <a:spcBef>
                <a:spcPts val="1130"/>
              </a:spcBef>
              <a:buClr>
                <a:srgbClr val="FFB616"/>
              </a:buClr>
              <a:buFont typeface="Verdana"/>
              <a:buChar char="•"/>
              <a:tabLst>
                <a:tab pos="384791" algn="l"/>
              </a:tabLst>
              <a:defRPr/>
            </a:pPr>
            <a:r>
              <a:rPr lang="en-US" sz="2400" kern="0">
                <a:solidFill>
                  <a:srgbClr val="231F20"/>
                </a:solidFill>
                <a:latin typeface="Verdana"/>
                <a:cs typeface="Verdana"/>
              </a:rPr>
              <a:t>Construction delays </a:t>
            </a:r>
            <a:r>
              <a:rPr sz="2400" kern="0">
                <a:solidFill>
                  <a:srgbClr val="231F20"/>
                </a:solidFill>
                <a:latin typeface="Verdana"/>
                <a:cs typeface="Verdana"/>
              </a:rPr>
              <a:t>early</a:t>
            </a:r>
            <a:r>
              <a:rPr sz="2400" kern="0" spc="-40">
                <a:solidFill>
                  <a:srgbClr val="231F20"/>
                </a:solidFill>
                <a:latin typeface="Verdana"/>
                <a:cs typeface="Verdana"/>
              </a:rPr>
              <a:t> </a:t>
            </a:r>
            <a:r>
              <a:rPr sz="2400" kern="0">
                <a:solidFill>
                  <a:srgbClr val="231F20"/>
                </a:solidFill>
                <a:latin typeface="Verdana"/>
                <a:cs typeface="Verdana"/>
              </a:rPr>
              <a:t>on</a:t>
            </a:r>
            <a:r>
              <a:rPr sz="2400" kern="0" spc="-50">
                <a:solidFill>
                  <a:srgbClr val="231F20"/>
                </a:solidFill>
                <a:latin typeface="Verdana"/>
                <a:cs typeface="Verdana"/>
              </a:rPr>
              <a:t> </a:t>
            </a:r>
            <a:r>
              <a:rPr sz="2400" kern="0">
                <a:solidFill>
                  <a:srgbClr val="231F20"/>
                </a:solidFill>
                <a:latin typeface="Verdana"/>
                <a:cs typeface="Verdana"/>
              </a:rPr>
              <a:t>and</a:t>
            </a:r>
            <a:r>
              <a:rPr sz="2400" kern="0" spc="-40">
                <a:solidFill>
                  <a:srgbClr val="231F20"/>
                </a:solidFill>
                <a:latin typeface="Verdana"/>
                <a:cs typeface="Verdana"/>
              </a:rPr>
              <a:t> </a:t>
            </a:r>
            <a:r>
              <a:rPr sz="2400" kern="0">
                <a:solidFill>
                  <a:srgbClr val="231F20"/>
                </a:solidFill>
                <a:latin typeface="Verdana"/>
                <a:cs typeface="Verdana"/>
              </a:rPr>
              <a:t>skilled</a:t>
            </a:r>
            <a:r>
              <a:rPr sz="2400" kern="0" spc="-40">
                <a:solidFill>
                  <a:srgbClr val="231F20"/>
                </a:solidFill>
                <a:latin typeface="Verdana"/>
                <a:cs typeface="Verdana"/>
              </a:rPr>
              <a:t> </a:t>
            </a:r>
            <a:r>
              <a:rPr sz="2400" kern="0">
                <a:solidFill>
                  <a:srgbClr val="231F20"/>
                </a:solidFill>
                <a:latin typeface="Verdana"/>
                <a:cs typeface="Verdana"/>
              </a:rPr>
              <a:t>labor</a:t>
            </a:r>
            <a:r>
              <a:rPr sz="2400" kern="0" spc="-50">
                <a:solidFill>
                  <a:srgbClr val="231F20"/>
                </a:solidFill>
                <a:latin typeface="Verdana"/>
                <a:cs typeface="Verdana"/>
              </a:rPr>
              <a:t> </a:t>
            </a:r>
            <a:r>
              <a:rPr sz="2400" kern="0" spc="-20">
                <a:solidFill>
                  <a:srgbClr val="231F20"/>
                </a:solidFill>
                <a:latin typeface="Verdana"/>
                <a:cs typeface="Verdana"/>
              </a:rPr>
              <a:t>shortages. </a:t>
            </a:r>
            <a:r>
              <a:rPr sz="2400" kern="0">
                <a:solidFill>
                  <a:srgbClr val="231F20"/>
                </a:solidFill>
                <a:latin typeface="Verdana"/>
                <a:cs typeface="Verdana"/>
              </a:rPr>
              <a:t>Builder</a:t>
            </a:r>
            <a:r>
              <a:rPr sz="2400" kern="0" spc="-60">
                <a:solidFill>
                  <a:srgbClr val="231F20"/>
                </a:solidFill>
                <a:latin typeface="Verdana"/>
                <a:cs typeface="Verdana"/>
              </a:rPr>
              <a:t> </a:t>
            </a:r>
            <a:r>
              <a:rPr sz="2400" kern="0">
                <a:solidFill>
                  <a:srgbClr val="231F20"/>
                </a:solidFill>
                <a:latin typeface="Verdana"/>
                <a:cs typeface="Verdana"/>
              </a:rPr>
              <a:t>insisted</a:t>
            </a:r>
            <a:r>
              <a:rPr sz="2400" kern="0" spc="-50">
                <a:solidFill>
                  <a:srgbClr val="231F20"/>
                </a:solidFill>
                <a:latin typeface="Verdana"/>
                <a:cs typeface="Verdana"/>
              </a:rPr>
              <a:t> </a:t>
            </a:r>
            <a:r>
              <a:rPr sz="2400" kern="0">
                <a:solidFill>
                  <a:srgbClr val="231F20"/>
                </a:solidFill>
                <a:latin typeface="Verdana"/>
                <a:cs typeface="Verdana"/>
              </a:rPr>
              <a:t>on</a:t>
            </a:r>
            <a:r>
              <a:rPr sz="2400" kern="0" spc="-50">
                <a:solidFill>
                  <a:srgbClr val="231F20"/>
                </a:solidFill>
                <a:latin typeface="Verdana"/>
                <a:cs typeface="Verdana"/>
              </a:rPr>
              <a:t> </a:t>
            </a:r>
            <a:r>
              <a:rPr sz="2400" kern="0">
                <a:solidFill>
                  <a:srgbClr val="231F20"/>
                </a:solidFill>
                <a:latin typeface="Verdana"/>
                <a:cs typeface="Verdana"/>
              </a:rPr>
              <a:t>using</a:t>
            </a:r>
            <a:r>
              <a:rPr sz="2400" kern="0" spc="-50">
                <a:solidFill>
                  <a:srgbClr val="231F20"/>
                </a:solidFill>
                <a:latin typeface="Verdana"/>
                <a:cs typeface="Verdana"/>
              </a:rPr>
              <a:t> </a:t>
            </a:r>
            <a:r>
              <a:rPr sz="2400" kern="0">
                <a:solidFill>
                  <a:srgbClr val="231F20"/>
                </a:solidFill>
                <a:latin typeface="Verdana"/>
                <a:cs typeface="Verdana"/>
              </a:rPr>
              <a:t>subs</a:t>
            </a:r>
            <a:r>
              <a:rPr sz="2400" kern="0" spc="-50">
                <a:solidFill>
                  <a:srgbClr val="231F20"/>
                </a:solidFill>
                <a:latin typeface="Verdana"/>
                <a:cs typeface="Verdana"/>
              </a:rPr>
              <a:t> </a:t>
            </a:r>
            <a:r>
              <a:rPr sz="2400" kern="0">
                <a:solidFill>
                  <a:srgbClr val="231F20"/>
                </a:solidFill>
                <a:latin typeface="Verdana"/>
                <a:cs typeface="Verdana"/>
              </a:rPr>
              <a:t>that</a:t>
            </a:r>
            <a:r>
              <a:rPr sz="2400" kern="0" spc="-50">
                <a:solidFill>
                  <a:srgbClr val="231F20"/>
                </a:solidFill>
                <a:latin typeface="Verdana"/>
                <a:cs typeface="Verdana"/>
              </a:rPr>
              <a:t> </a:t>
            </a:r>
            <a:r>
              <a:rPr sz="2400" kern="0">
                <a:solidFill>
                  <a:srgbClr val="231F20"/>
                </a:solidFill>
                <a:latin typeface="Verdana"/>
                <a:cs typeface="Verdana"/>
              </a:rPr>
              <a:t>he</a:t>
            </a:r>
            <a:r>
              <a:rPr sz="2400" kern="0" spc="-50">
                <a:solidFill>
                  <a:srgbClr val="231F20"/>
                </a:solidFill>
                <a:latin typeface="Verdana"/>
                <a:cs typeface="Verdana"/>
              </a:rPr>
              <a:t> </a:t>
            </a:r>
            <a:r>
              <a:rPr sz="2400" kern="0">
                <a:solidFill>
                  <a:srgbClr val="231F20"/>
                </a:solidFill>
                <a:latin typeface="Verdana"/>
                <a:cs typeface="Verdana"/>
              </a:rPr>
              <a:t>worked</a:t>
            </a:r>
            <a:r>
              <a:rPr sz="2400" kern="0" spc="-50">
                <a:solidFill>
                  <a:srgbClr val="231F20"/>
                </a:solidFill>
                <a:latin typeface="Verdana"/>
                <a:cs typeface="Verdana"/>
              </a:rPr>
              <a:t> </a:t>
            </a:r>
            <a:r>
              <a:rPr sz="2400" kern="0">
                <a:solidFill>
                  <a:srgbClr val="231F20"/>
                </a:solidFill>
                <a:latin typeface="Verdana"/>
                <a:cs typeface="Verdana"/>
              </a:rPr>
              <a:t>with</a:t>
            </a:r>
            <a:r>
              <a:rPr sz="2400" kern="0" spc="-50">
                <a:solidFill>
                  <a:srgbClr val="231F20"/>
                </a:solidFill>
                <a:latin typeface="Verdana"/>
                <a:cs typeface="Verdana"/>
              </a:rPr>
              <a:t> </a:t>
            </a:r>
            <a:r>
              <a:rPr sz="2400" kern="0">
                <a:solidFill>
                  <a:srgbClr val="231F20"/>
                </a:solidFill>
                <a:latin typeface="Verdana"/>
                <a:cs typeface="Verdana"/>
              </a:rPr>
              <a:t>in</a:t>
            </a:r>
            <a:r>
              <a:rPr sz="2400" kern="0" spc="-50">
                <a:solidFill>
                  <a:srgbClr val="231F20"/>
                </a:solidFill>
                <a:latin typeface="Verdana"/>
                <a:cs typeface="Verdana"/>
              </a:rPr>
              <a:t> </a:t>
            </a:r>
            <a:r>
              <a:rPr sz="2400" kern="0">
                <a:solidFill>
                  <a:srgbClr val="231F20"/>
                </a:solidFill>
                <a:latin typeface="Verdana"/>
                <a:cs typeface="Verdana"/>
              </a:rPr>
              <a:t>the</a:t>
            </a:r>
            <a:r>
              <a:rPr sz="2400" kern="0" spc="-50">
                <a:solidFill>
                  <a:srgbClr val="231F20"/>
                </a:solidFill>
                <a:latin typeface="Verdana"/>
                <a:cs typeface="Verdana"/>
              </a:rPr>
              <a:t> </a:t>
            </a:r>
            <a:r>
              <a:rPr sz="2400" kern="0">
                <a:solidFill>
                  <a:srgbClr val="231F20"/>
                </a:solidFill>
                <a:latin typeface="Verdana"/>
                <a:cs typeface="Verdana"/>
              </a:rPr>
              <a:t>past,</a:t>
            </a:r>
            <a:r>
              <a:rPr sz="2400" kern="0" spc="-60">
                <a:solidFill>
                  <a:srgbClr val="231F20"/>
                </a:solidFill>
                <a:latin typeface="Verdana"/>
                <a:cs typeface="Verdana"/>
              </a:rPr>
              <a:t> </a:t>
            </a:r>
            <a:r>
              <a:rPr sz="2400" kern="0">
                <a:solidFill>
                  <a:srgbClr val="231F20"/>
                </a:solidFill>
                <a:latin typeface="Verdana"/>
                <a:cs typeface="Verdana"/>
              </a:rPr>
              <a:t>and</a:t>
            </a:r>
            <a:r>
              <a:rPr sz="2400" kern="0" spc="-50">
                <a:solidFill>
                  <a:srgbClr val="231F20"/>
                </a:solidFill>
                <a:latin typeface="Verdana"/>
                <a:cs typeface="Verdana"/>
              </a:rPr>
              <a:t> the </a:t>
            </a:r>
            <a:r>
              <a:rPr sz="2400" kern="0">
                <a:solidFill>
                  <a:srgbClr val="231F20"/>
                </a:solidFill>
                <a:latin typeface="Verdana"/>
                <a:cs typeface="Verdana"/>
              </a:rPr>
              <a:t>demand</a:t>
            </a:r>
            <a:r>
              <a:rPr sz="2400" kern="0" spc="-70">
                <a:solidFill>
                  <a:srgbClr val="231F20"/>
                </a:solidFill>
                <a:latin typeface="Verdana"/>
                <a:cs typeface="Verdana"/>
              </a:rPr>
              <a:t> </a:t>
            </a:r>
            <a:r>
              <a:rPr sz="2400" kern="0">
                <a:solidFill>
                  <a:srgbClr val="231F20"/>
                </a:solidFill>
                <a:latin typeface="Verdana"/>
                <a:cs typeface="Verdana"/>
              </a:rPr>
              <a:t>for</a:t>
            </a:r>
            <a:r>
              <a:rPr sz="2400" kern="0" spc="-60">
                <a:solidFill>
                  <a:srgbClr val="231F20"/>
                </a:solidFill>
                <a:latin typeface="Verdana"/>
                <a:cs typeface="Verdana"/>
              </a:rPr>
              <a:t> </a:t>
            </a:r>
            <a:r>
              <a:rPr sz="2400" kern="0">
                <a:solidFill>
                  <a:srgbClr val="231F20"/>
                </a:solidFill>
                <a:latin typeface="Verdana"/>
                <a:cs typeface="Verdana"/>
              </a:rPr>
              <a:t>this</a:t>
            </a:r>
            <a:r>
              <a:rPr sz="2400" kern="0" spc="-60">
                <a:solidFill>
                  <a:srgbClr val="231F20"/>
                </a:solidFill>
                <a:latin typeface="Verdana"/>
                <a:cs typeface="Verdana"/>
              </a:rPr>
              <a:t> </a:t>
            </a:r>
            <a:r>
              <a:rPr sz="2400" kern="0">
                <a:solidFill>
                  <a:srgbClr val="231F20"/>
                </a:solidFill>
                <a:latin typeface="Verdana"/>
                <a:cs typeface="Verdana"/>
              </a:rPr>
              <a:t>skilled</a:t>
            </a:r>
            <a:r>
              <a:rPr sz="2400" kern="0" spc="-60">
                <a:solidFill>
                  <a:srgbClr val="231F20"/>
                </a:solidFill>
                <a:latin typeface="Verdana"/>
                <a:cs typeface="Verdana"/>
              </a:rPr>
              <a:t> </a:t>
            </a:r>
            <a:r>
              <a:rPr sz="2400" kern="0">
                <a:solidFill>
                  <a:srgbClr val="231F20"/>
                </a:solidFill>
                <a:latin typeface="Verdana"/>
                <a:cs typeface="Verdana"/>
              </a:rPr>
              <a:t>labor</a:t>
            </a:r>
            <a:r>
              <a:rPr sz="2400" kern="0" spc="-60">
                <a:solidFill>
                  <a:srgbClr val="231F20"/>
                </a:solidFill>
                <a:latin typeface="Verdana"/>
                <a:cs typeface="Verdana"/>
              </a:rPr>
              <a:t> </a:t>
            </a:r>
            <a:r>
              <a:rPr sz="2400" kern="0">
                <a:solidFill>
                  <a:srgbClr val="231F20"/>
                </a:solidFill>
                <a:latin typeface="Verdana"/>
                <a:cs typeface="Verdana"/>
              </a:rPr>
              <a:t>was</a:t>
            </a:r>
            <a:r>
              <a:rPr sz="2400" kern="0" spc="-60">
                <a:solidFill>
                  <a:srgbClr val="231F20"/>
                </a:solidFill>
                <a:latin typeface="Verdana"/>
                <a:cs typeface="Verdana"/>
              </a:rPr>
              <a:t> </a:t>
            </a:r>
            <a:r>
              <a:rPr sz="2400" kern="0">
                <a:solidFill>
                  <a:srgbClr val="231F20"/>
                </a:solidFill>
                <a:latin typeface="Verdana"/>
                <a:cs typeface="Verdana"/>
              </a:rPr>
              <a:t>higher</a:t>
            </a:r>
            <a:r>
              <a:rPr sz="2400" kern="0" spc="-60">
                <a:solidFill>
                  <a:srgbClr val="231F20"/>
                </a:solidFill>
                <a:latin typeface="Verdana"/>
                <a:cs typeface="Verdana"/>
              </a:rPr>
              <a:t> </a:t>
            </a:r>
            <a:r>
              <a:rPr sz="2400" kern="0">
                <a:solidFill>
                  <a:srgbClr val="231F20"/>
                </a:solidFill>
                <a:latin typeface="Verdana"/>
                <a:cs typeface="Verdana"/>
              </a:rPr>
              <a:t>than</a:t>
            </a:r>
            <a:r>
              <a:rPr sz="2400" kern="0" spc="-60">
                <a:solidFill>
                  <a:srgbClr val="231F20"/>
                </a:solidFill>
                <a:latin typeface="Verdana"/>
                <a:cs typeface="Verdana"/>
              </a:rPr>
              <a:t> </a:t>
            </a:r>
            <a:r>
              <a:rPr sz="2400" kern="0">
                <a:solidFill>
                  <a:srgbClr val="231F20"/>
                </a:solidFill>
                <a:latin typeface="Verdana"/>
                <a:cs typeface="Verdana"/>
              </a:rPr>
              <a:t>the</a:t>
            </a:r>
            <a:r>
              <a:rPr sz="2400" kern="0" spc="-60">
                <a:solidFill>
                  <a:srgbClr val="231F20"/>
                </a:solidFill>
                <a:latin typeface="Verdana"/>
                <a:cs typeface="Verdana"/>
              </a:rPr>
              <a:t> </a:t>
            </a:r>
            <a:r>
              <a:rPr sz="2400" kern="0" spc="-20">
                <a:solidFill>
                  <a:srgbClr val="231F20"/>
                </a:solidFill>
                <a:latin typeface="Verdana"/>
                <a:cs typeface="Verdana"/>
              </a:rPr>
              <a:t>supply.</a:t>
            </a:r>
            <a:endParaRPr sz="2400" kern="0">
              <a:solidFill>
                <a:sysClr val="windowText" lastClr="000000"/>
              </a:solidFill>
              <a:latin typeface="Verdana"/>
              <a:cs typeface="Verdana"/>
            </a:endParaRPr>
          </a:p>
          <a:p>
            <a:pPr marL="384791" marR="10159" indent="-360662">
              <a:lnSpc>
                <a:spcPct val="104200"/>
              </a:lnSpc>
              <a:spcBef>
                <a:spcPts val="1130"/>
              </a:spcBef>
              <a:buClr>
                <a:srgbClr val="FFB616"/>
              </a:buClr>
              <a:buFont typeface="Verdana"/>
              <a:buChar char="•"/>
              <a:tabLst>
                <a:tab pos="384791" algn="l"/>
              </a:tabLst>
              <a:defRPr/>
            </a:pPr>
            <a:r>
              <a:rPr sz="2400" kern="0">
                <a:solidFill>
                  <a:srgbClr val="231F20"/>
                </a:solidFill>
                <a:latin typeface="Verdana"/>
                <a:cs typeface="Verdana"/>
              </a:rPr>
              <a:t>The</a:t>
            </a:r>
            <a:r>
              <a:rPr lang="en-US" sz="2400" kern="0">
                <a:solidFill>
                  <a:srgbClr val="231F20"/>
                </a:solidFill>
                <a:latin typeface="Verdana"/>
                <a:cs typeface="Verdana"/>
              </a:rPr>
              <a:t> total claims costs were impacted by the increased additional living expense and </a:t>
            </a:r>
            <a:r>
              <a:rPr sz="2400" kern="0">
                <a:solidFill>
                  <a:srgbClr val="231F20"/>
                </a:solidFill>
                <a:latin typeface="Verdana"/>
                <a:cs typeface="Verdana"/>
              </a:rPr>
              <a:t>both</a:t>
            </a:r>
            <a:r>
              <a:rPr sz="2400" kern="0" spc="-80">
                <a:solidFill>
                  <a:srgbClr val="231F20"/>
                </a:solidFill>
                <a:latin typeface="Verdana"/>
                <a:cs typeface="Verdana"/>
              </a:rPr>
              <a:t> </a:t>
            </a:r>
            <a:r>
              <a:rPr sz="2400" kern="0">
                <a:solidFill>
                  <a:srgbClr val="231F20"/>
                </a:solidFill>
                <a:latin typeface="Verdana"/>
                <a:cs typeface="Verdana"/>
              </a:rPr>
              <a:t>labor/material</a:t>
            </a:r>
            <a:r>
              <a:rPr sz="2400" kern="0" spc="-80">
                <a:solidFill>
                  <a:srgbClr val="231F20"/>
                </a:solidFill>
                <a:latin typeface="Verdana"/>
                <a:cs typeface="Verdana"/>
              </a:rPr>
              <a:t> </a:t>
            </a:r>
            <a:r>
              <a:rPr sz="2400" kern="0">
                <a:solidFill>
                  <a:srgbClr val="231F20"/>
                </a:solidFill>
                <a:latin typeface="Verdana"/>
                <a:cs typeface="Verdana"/>
              </a:rPr>
              <a:t>costs</a:t>
            </a:r>
            <a:r>
              <a:rPr sz="2400" kern="0" spc="-80">
                <a:solidFill>
                  <a:srgbClr val="231F20"/>
                </a:solidFill>
                <a:latin typeface="Verdana"/>
                <a:cs typeface="Verdana"/>
              </a:rPr>
              <a:t> </a:t>
            </a:r>
            <a:r>
              <a:rPr sz="2400" kern="0">
                <a:solidFill>
                  <a:srgbClr val="231F20"/>
                </a:solidFill>
                <a:latin typeface="Verdana"/>
                <a:cs typeface="Verdana"/>
              </a:rPr>
              <a:t>increased</a:t>
            </a:r>
            <a:r>
              <a:rPr sz="2400" kern="0" spc="-70">
                <a:solidFill>
                  <a:srgbClr val="231F20"/>
                </a:solidFill>
                <a:latin typeface="Verdana"/>
                <a:cs typeface="Verdana"/>
              </a:rPr>
              <a:t> </a:t>
            </a:r>
            <a:r>
              <a:rPr sz="2400" kern="0">
                <a:solidFill>
                  <a:srgbClr val="231F20"/>
                </a:solidFill>
                <a:latin typeface="Verdana"/>
                <a:cs typeface="Verdana"/>
              </a:rPr>
              <a:t>over</a:t>
            </a:r>
            <a:r>
              <a:rPr sz="2400" kern="0" spc="-80">
                <a:solidFill>
                  <a:srgbClr val="231F20"/>
                </a:solidFill>
                <a:latin typeface="Verdana"/>
                <a:cs typeface="Verdana"/>
              </a:rPr>
              <a:t> </a:t>
            </a:r>
            <a:r>
              <a:rPr lang="en-US" sz="2400" kern="0" spc="-80">
                <a:solidFill>
                  <a:srgbClr val="231F20"/>
                </a:solidFill>
                <a:latin typeface="Verdana"/>
                <a:cs typeface="Verdana"/>
              </a:rPr>
              <a:t>the </a:t>
            </a:r>
            <a:r>
              <a:rPr sz="2400" kern="0">
                <a:solidFill>
                  <a:srgbClr val="231F20"/>
                </a:solidFill>
                <a:latin typeface="Verdana"/>
                <a:cs typeface="Verdana"/>
              </a:rPr>
              <a:t>construction</a:t>
            </a:r>
            <a:r>
              <a:rPr sz="2400" kern="0" spc="-80">
                <a:solidFill>
                  <a:srgbClr val="231F20"/>
                </a:solidFill>
                <a:latin typeface="Verdana"/>
                <a:cs typeface="Verdana"/>
              </a:rPr>
              <a:t> </a:t>
            </a:r>
            <a:r>
              <a:rPr sz="2400" kern="0">
                <a:solidFill>
                  <a:srgbClr val="231F20"/>
                </a:solidFill>
                <a:latin typeface="Verdana"/>
                <a:cs typeface="Verdana"/>
              </a:rPr>
              <a:t>time</a:t>
            </a:r>
            <a:r>
              <a:rPr sz="2400" kern="0" spc="-80">
                <a:solidFill>
                  <a:srgbClr val="231F20"/>
                </a:solidFill>
                <a:latin typeface="Verdana"/>
                <a:cs typeface="Verdana"/>
              </a:rPr>
              <a:t> </a:t>
            </a:r>
            <a:r>
              <a:rPr sz="2400" kern="0" spc="-20">
                <a:solidFill>
                  <a:srgbClr val="231F20"/>
                </a:solidFill>
                <a:latin typeface="Verdana"/>
                <a:cs typeface="Verdana"/>
              </a:rPr>
              <a:t>period.</a:t>
            </a:r>
            <a:endParaRPr sz="2400" kern="0">
              <a:solidFill>
                <a:sysClr val="windowText" lastClr="000000"/>
              </a:solidFill>
              <a:latin typeface="Verdana"/>
              <a:cs typeface="Verdana"/>
            </a:endParaRPr>
          </a:p>
        </p:txBody>
      </p:sp>
      <p:sp>
        <p:nvSpPr>
          <p:cNvPr id="3" name="object 3"/>
          <p:cNvSpPr/>
          <p:nvPr/>
        </p:nvSpPr>
        <p:spPr>
          <a:xfrm flipH="1">
            <a:off x="1218883" y="1260365"/>
            <a:ext cx="91432" cy="1483103"/>
          </a:xfrm>
          <a:custGeom>
            <a:avLst/>
            <a:gdLst/>
            <a:ahLst/>
            <a:cxnLst/>
            <a:rect l="l" t="t" r="r" b="b"/>
            <a:pathLst>
              <a:path h="299084">
                <a:moveTo>
                  <a:pt x="0" y="298767"/>
                </a:moveTo>
                <a:lnTo>
                  <a:pt x="0" y="0"/>
                </a:lnTo>
              </a:path>
            </a:pathLst>
          </a:custGeom>
          <a:ln w="25400">
            <a:solidFill>
              <a:srgbClr val="FFB616"/>
            </a:solidFill>
          </a:ln>
        </p:spPr>
        <p:txBody>
          <a:bodyPr wrap="square" lIns="0" tIns="0" rIns="0" bIns="0" rtlCol="0"/>
          <a:lstStyle/>
          <a:p>
            <a:pPr>
              <a:defRPr/>
            </a:pPr>
            <a:endParaRPr kern="0">
              <a:solidFill>
                <a:sysClr val="windowText" lastClr="000000"/>
              </a:solidFill>
            </a:endParaRPr>
          </a:p>
        </p:txBody>
      </p:sp>
      <p:sp>
        <p:nvSpPr>
          <p:cNvPr id="4" name="object 4"/>
          <p:cNvSpPr txBox="1"/>
          <p:nvPr/>
        </p:nvSpPr>
        <p:spPr>
          <a:xfrm>
            <a:off x="1716885" y="1049313"/>
            <a:ext cx="7426518" cy="1872305"/>
          </a:xfrm>
          <a:prstGeom prst="rect">
            <a:avLst/>
          </a:prstGeom>
        </p:spPr>
        <p:txBody>
          <a:bodyPr vert="horz" wrap="square" lIns="0" tIns="25398" rIns="0" bIns="0" rtlCol="0">
            <a:spAutoFit/>
          </a:bodyPr>
          <a:lstStyle/>
          <a:p>
            <a:pPr marL="25399">
              <a:spcBef>
                <a:spcPts val="200"/>
              </a:spcBef>
              <a:defRPr/>
            </a:pPr>
            <a:r>
              <a:rPr lang="en-US" sz="6000" kern="0">
                <a:solidFill>
                  <a:srgbClr val="231F20"/>
                </a:solidFill>
                <a:latin typeface="Georgia"/>
                <a:cs typeface="Georgia"/>
              </a:rPr>
              <a:t>41 months to rebuild a home </a:t>
            </a:r>
            <a:endParaRPr sz="6000" kern="0">
              <a:solidFill>
                <a:sysClr val="windowText" lastClr="000000"/>
              </a:solidFill>
              <a:latin typeface="Georgia"/>
              <a:cs typeface="Georgia"/>
            </a:endParaRPr>
          </a:p>
        </p:txBody>
      </p:sp>
      <p:pic>
        <p:nvPicPr>
          <p:cNvPr id="7" name="object 7"/>
          <p:cNvPicPr/>
          <p:nvPr/>
        </p:nvPicPr>
        <p:blipFill>
          <a:blip r:embed="rId5" cstate="print"/>
          <a:stretch>
            <a:fillRect/>
          </a:stretch>
        </p:blipFill>
        <p:spPr>
          <a:xfrm>
            <a:off x="1259915" y="12203217"/>
            <a:ext cx="345771" cy="253449"/>
          </a:xfrm>
          <a:prstGeom prst="rect">
            <a:avLst/>
          </a:prstGeom>
        </p:spPr>
      </p:pic>
      <p:sp>
        <p:nvSpPr>
          <p:cNvPr id="8" name="object 8"/>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pPr>
              <a:defRPr/>
            </a:pPr>
            <a:endParaRPr kern="0">
              <a:solidFill>
                <a:sysClr val="windowText" lastClr="000000"/>
              </a:solidFill>
            </a:endParaRPr>
          </a:p>
        </p:txBody>
      </p:sp>
      <p:pic>
        <p:nvPicPr>
          <p:cNvPr id="9" name="object 9"/>
          <p:cNvPicPr/>
          <p:nvPr/>
        </p:nvPicPr>
        <p:blipFill>
          <a:blip r:embed="rId6" cstate="print"/>
          <a:stretch>
            <a:fillRect/>
          </a:stretch>
        </p:blipFill>
        <p:spPr>
          <a:xfrm>
            <a:off x="2261382" y="12203226"/>
            <a:ext cx="347575" cy="253424"/>
          </a:xfrm>
          <a:prstGeom prst="rect">
            <a:avLst/>
          </a:prstGeom>
        </p:spPr>
      </p:pic>
      <p:pic>
        <p:nvPicPr>
          <p:cNvPr id="10" name="object 10"/>
          <p:cNvPicPr/>
          <p:nvPr/>
        </p:nvPicPr>
        <p:blipFill>
          <a:blip r:embed="rId7" cstate="print"/>
          <a:stretch>
            <a:fillRect/>
          </a:stretch>
        </p:blipFill>
        <p:spPr>
          <a:xfrm>
            <a:off x="2773852" y="12203224"/>
            <a:ext cx="363170" cy="253424"/>
          </a:xfrm>
          <a:prstGeom prst="rect">
            <a:avLst/>
          </a:prstGeom>
        </p:spPr>
      </p:pic>
      <p:grpSp>
        <p:nvGrpSpPr>
          <p:cNvPr id="11" name="object 11"/>
          <p:cNvGrpSpPr/>
          <p:nvPr/>
        </p:nvGrpSpPr>
        <p:grpSpPr>
          <a:xfrm>
            <a:off x="3288532" y="12203224"/>
            <a:ext cx="490188" cy="253983"/>
            <a:chOff x="1644373" y="6101786"/>
            <a:chExt cx="245110" cy="127000"/>
          </a:xfrm>
        </p:grpSpPr>
        <p:pic>
          <p:nvPicPr>
            <p:cNvPr id="12" name="object 12"/>
            <p:cNvPicPr/>
            <p:nvPr/>
          </p:nvPicPr>
          <p:blipFill>
            <a:blip r:embed="rId8" cstate="print"/>
            <a:stretch>
              <a:fillRect/>
            </a:stretch>
          </p:blipFill>
          <p:spPr>
            <a:xfrm>
              <a:off x="1644373" y="6101786"/>
              <a:ext cx="181597" cy="126720"/>
            </a:xfrm>
            <a:prstGeom prst="rect">
              <a:avLst/>
            </a:prstGeom>
          </p:spPr>
        </p:pic>
        <p:sp>
          <p:nvSpPr>
            <p:cNvPr id="13" name="object 13"/>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pPr>
                <a:defRPr/>
              </a:pPr>
              <a:endParaRPr kern="0">
                <a:solidFill>
                  <a:sysClr val="windowText" lastClr="000000"/>
                </a:solidFill>
              </a:endParaRPr>
            </a:p>
          </p:txBody>
        </p:sp>
      </p:grpSp>
      <p:sp>
        <p:nvSpPr>
          <p:cNvPr id="14" name="object 14"/>
          <p:cNvSpPr txBox="1">
            <a:spLocks noGrp="1"/>
          </p:cNvSpPr>
          <p:nvPr>
            <p:ph type="sldNum" sz="quarter" idx="7"/>
          </p:nvPr>
        </p:nvSpPr>
        <p:spPr>
          <a:xfrm>
            <a:off x="45631817" y="25672556"/>
            <a:ext cx="1615049" cy="202618"/>
          </a:xfrm>
          <a:prstGeom prst="rect">
            <a:avLst/>
          </a:prstGeom>
        </p:spPr>
        <p:txBody>
          <a:bodyPr vert="horz" wrap="square" lIns="0" tIns="33018" rIns="0" bIns="0" rtlCol="0" anchor="ctr">
            <a:spAutoFit/>
          </a:bodyPr>
          <a:lstStyle/>
          <a:p>
            <a:pPr marL="25399">
              <a:spcBef>
                <a:spcPts val="260"/>
              </a:spcBef>
              <a:defRPr/>
            </a:pPr>
            <a:r>
              <a:rPr sz="1100" kern="0" spc="-50">
                <a:solidFill>
                  <a:srgbClr val="231F20"/>
                </a:solidFill>
                <a:latin typeface="Verdana"/>
              </a:rPr>
              <a:t>P</a:t>
            </a:r>
            <a:fld id="{81D60167-4931-47E6-BA6A-407CBD079E47}" type="slidenum">
              <a:rPr sz="1100" kern="0" spc="-50" dirty="0">
                <a:solidFill>
                  <a:srgbClr val="231F20"/>
                </a:solidFill>
                <a:latin typeface="Verdana"/>
              </a:rPr>
              <a:pPr marL="25399">
                <a:spcBef>
                  <a:spcPts val="260"/>
                </a:spcBef>
                <a:defRPr/>
              </a:pPr>
              <a:t>16</a:t>
            </a:fld>
            <a:endParaRPr sz="1100" kern="0" spc="-50">
              <a:solidFill>
                <a:srgbClr val="231F20"/>
              </a:solidFill>
              <a:latin typeface="Verdana"/>
            </a:endParaRPr>
          </a:p>
        </p:txBody>
      </p:sp>
      <p:sp>
        <p:nvSpPr>
          <p:cNvPr id="5" name="TextBox 4">
            <a:extLst>
              <a:ext uri="{FF2B5EF4-FFF2-40B4-BE49-F238E27FC236}">
                <a16:creationId xmlns:a16="http://schemas.microsoft.com/office/drawing/2014/main" id="{64DF00D5-B603-DFA5-884C-C1B9B3758070}"/>
              </a:ext>
            </a:extLst>
          </p:cNvPr>
          <p:cNvSpPr txBox="1"/>
          <p:nvPr/>
        </p:nvSpPr>
        <p:spPr>
          <a:xfrm>
            <a:off x="0" y="13284695"/>
            <a:ext cx="12868138" cy="307777"/>
          </a:xfrm>
          <a:prstGeom prst="rect">
            <a:avLst/>
          </a:prstGeom>
          <a:noFill/>
        </p:spPr>
        <p:txBody>
          <a:bodyPr wrap="square">
            <a:spAutoFit/>
          </a:bodyPr>
          <a:lstStyle/>
          <a:p>
            <a:pPr>
              <a:defRPr/>
            </a:pPr>
            <a:r>
              <a:rPr lang="en-US" sz="1400" kern="0">
                <a:solidFill>
                  <a:prstClr val="black"/>
                </a:solidFill>
                <a:latin typeface="Verdana" panose="020B0604030504040204" pitchFamily="34" charset="0"/>
                <a:ea typeface="Verdana" panose="020B0604030504040204" pitchFamily="34" charset="0"/>
              </a:rPr>
              <a:t>Source: Chubb PRS Claim data </a:t>
            </a:r>
            <a:endParaRPr lang="en-US" sz="3200" kern="0">
              <a:solidFill>
                <a:prstClr val="black"/>
              </a:solidFill>
              <a:latin typeface="Verdana" panose="020B0604030504040204" pitchFamily="34" charset="0"/>
              <a:ea typeface="Verdana" panose="020B0604030504040204" pitchFamily="34" charset="0"/>
            </a:endParaRPr>
          </a:p>
        </p:txBody>
      </p:sp>
      <p:sp>
        <p:nvSpPr>
          <p:cNvPr id="16" name="TextBox 15">
            <a:extLst>
              <a:ext uri="{FF2B5EF4-FFF2-40B4-BE49-F238E27FC236}">
                <a16:creationId xmlns:a16="http://schemas.microsoft.com/office/drawing/2014/main" id="{CD8CD79A-FA62-5696-F5ED-4124EDBCB333}"/>
              </a:ext>
            </a:extLst>
          </p:cNvPr>
          <p:cNvSpPr txBox="1"/>
          <p:nvPr/>
        </p:nvSpPr>
        <p:spPr>
          <a:xfrm>
            <a:off x="1432800" y="11068344"/>
            <a:ext cx="11804061" cy="954107"/>
          </a:xfrm>
          <a:prstGeom prst="rect">
            <a:avLst/>
          </a:prstGeom>
          <a:noFill/>
        </p:spPr>
        <p:txBody>
          <a:bodyPr wrap="square">
            <a:spAutoFit/>
          </a:bodyPr>
          <a:lstStyle/>
          <a:p>
            <a:pPr>
              <a:defRPr/>
            </a:pPr>
            <a:r>
              <a:rPr lang="en-US" sz="1400" kern="0">
                <a:solidFill>
                  <a:sysClr val="windowText" lastClr="000000"/>
                </a:solidFill>
                <a:latin typeface="Verdana" panose="020B0604030504040204" pitchFamily="34" charset="0"/>
                <a:ea typeface="Verdana" panose="020B0604030504040204" pitchFamily="34" charset="0"/>
              </a:rPr>
              <a:t>The claim scenarios described here are intended to show the types of situations that may result in claims. These scenarios should not be compared to any other claim.  Whether or to what extent a particular loss is covered depends on the facts and circumstances of the loss, the terms and conditions of the policy as issued and applicable law. Facts may have been changed to protect privacy of the parties involved.</a:t>
            </a:r>
          </a:p>
        </p:txBody>
      </p:sp>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523948B-BD7E-7648-15E3-74DC703F4AD0}"/>
              </a:ext>
            </a:extLst>
          </p:cNvPr>
          <p:cNvSpPr>
            <a:spLocks noGrp="1"/>
          </p:cNvSpPr>
          <p:nvPr>
            <p:ph type="title"/>
          </p:nvPr>
        </p:nvSpPr>
        <p:spPr>
          <a:xfrm>
            <a:off x="1763775" y="1190519"/>
            <a:ext cx="16618278" cy="1600438"/>
          </a:xfrm>
        </p:spPr>
        <p:txBody>
          <a:bodyPr/>
          <a:lstStyle/>
          <a:p>
            <a:r>
              <a:rPr lang="en-GB"/>
              <a:t>How CA wildfires will impact material costs</a:t>
            </a:r>
            <a:br>
              <a:rPr lang="en-GB"/>
            </a:br>
            <a:endParaRPr lang="en-GB"/>
          </a:p>
        </p:txBody>
      </p:sp>
      <p:sp>
        <p:nvSpPr>
          <p:cNvPr id="17" name="Text Placeholder 16">
            <a:extLst>
              <a:ext uri="{FF2B5EF4-FFF2-40B4-BE49-F238E27FC236}">
                <a16:creationId xmlns:a16="http://schemas.microsoft.com/office/drawing/2014/main" id="{CC761BDC-3C79-0FF7-345C-C075CF035581}"/>
              </a:ext>
            </a:extLst>
          </p:cNvPr>
          <p:cNvSpPr>
            <a:spLocks noGrp="1"/>
          </p:cNvSpPr>
          <p:nvPr>
            <p:ph type="body" sz="quarter" idx="17"/>
          </p:nvPr>
        </p:nvSpPr>
        <p:spPr>
          <a:xfrm>
            <a:off x="1263568" y="8533604"/>
            <a:ext cx="3117033" cy="3590340"/>
          </a:xfrm>
        </p:spPr>
        <p:txBody>
          <a:bodyPr/>
          <a:lstStyle/>
          <a:p>
            <a:pPr lvl="1"/>
            <a:r>
              <a:rPr lang="en-GB" sz="2200"/>
              <a:t>Roughly 10,000 homes may need to be rebuilt.</a:t>
            </a:r>
          </a:p>
        </p:txBody>
      </p:sp>
      <p:pic>
        <p:nvPicPr>
          <p:cNvPr id="27" name="Picture Placeholder 26">
            <a:extLst>
              <a:ext uri="{FF2B5EF4-FFF2-40B4-BE49-F238E27FC236}">
                <a16:creationId xmlns:a16="http://schemas.microsoft.com/office/drawing/2014/main" id="{856537DD-14A0-2DCA-42D3-54D3A4ED3CB9}"/>
              </a:ext>
            </a:extLst>
          </p:cNvPr>
          <p:cNvPicPr>
            <a:picLocks noGrp="1" noChangeAspect="1"/>
          </p:cNvPicPr>
          <p:nvPr>
            <p:ph type="pic" sz="quarter" idx="18"/>
          </p:nvPr>
        </p:nvPicPr>
        <p:blipFill>
          <a:blip r:embed="rId3">
            <a:extLst>
              <a:ext uri="{96DAC541-7B7A-43D3-8B79-37D633B846F1}">
                <asvg:svgBlip xmlns:asvg="http://schemas.microsoft.com/office/drawing/2016/SVG/main" r:embed="rId4"/>
              </a:ext>
            </a:extLst>
          </a:blip>
          <a:srcRect/>
          <a:stretch/>
        </p:blipFill>
        <p:spPr>
          <a:xfrm>
            <a:off x="1263567" y="7293014"/>
            <a:ext cx="619160" cy="619160"/>
          </a:xfrm>
        </p:spPr>
      </p:pic>
      <p:sp>
        <p:nvSpPr>
          <p:cNvPr id="20" name="Text Placeholder 19">
            <a:extLst>
              <a:ext uri="{FF2B5EF4-FFF2-40B4-BE49-F238E27FC236}">
                <a16:creationId xmlns:a16="http://schemas.microsoft.com/office/drawing/2014/main" id="{089F6AD4-8B5D-5F56-4E0A-2C94264E17A1}"/>
              </a:ext>
            </a:extLst>
          </p:cNvPr>
          <p:cNvSpPr>
            <a:spLocks noGrp="1"/>
          </p:cNvSpPr>
          <p:nvPr>
            <p:ph type="body" sz="quarter" idx="26"/>
          </p:nvPr>
        </p:nvSpPr>
        <p:spPr>
          <a:xfrm>
            <a:off x="6194435" y="8533604"/>
            <a:ext cx="3918519" cy="3590340"/>
          </a:xfrm>
        </p:spPr>
        <p:txBody>
          <a:bodyPr/>
          <a:lstStyle/>
          <a:p>
            <a:pPr lvl="1"/>
            <a:r>
              <a:rPr lang="en-GB" sz="2200"/>
              <a:t>That is double the number</a:t>
            </a:r>
            <a:br>
              <a:rPr lang="en-GB" sz="2200"/>
            </a:br>
            <a:r>
              <a:rPr lang="en-GB" sz="2200"/>
              <a:t>of new homes built annually in L.A. County.</a:t>
            </a:r>
          </a:p>
        </p:txBody>
      </p:sp>
      <p:pic>
        <p:nvPicPr>
          <p:cNvPr id="33" name="Picture Placeholder 32">
            <a:extLst>
              <a:ext uri="{FF2B5EF4-FFF2-40B4-BE49-F238E27FC236}">
                <a16:creationId xmlns:a16="http://schemas.microsoft.com/office/drawing/2014/main" id="{AADA86FF-129D-364A-7AAA-A40E85F5655A}"/>
              </a:ext>
            </a:extLst>
          </p:cNvPr>
          <p:cNvPicPr>
            <a:picLocks noGrp="1" noChangeAspect="1"/>
          </p:cNvPicPr>
          <p:nvPr>
            <p:ph type="pic" sz="quarter" idx="27"/>
          </p:nvPr>
        </p:nvPicPr>
        <p:blipFill>
          <a:blip r:embed="rId5">
            <a:extLst>
              <a:ext uri="{96DAC541-7B7A-43D3-8B79-37D633B846F1}">
                <asvg:svgBlip xmlns:asvg="http://schemas.microsoft.com/office/drawing/2016/SVG/main" r:embed="rId6"/>
              </a:ext>
            </a:extLst>
          </a:blip>
          <a:srcRect/>
          <a:stretch/>
        </p:blipFill>
        <p:spPr>
          <a:xfrm>
            <a:off x="6194436" y="7293014"/>
            <a:ext cx="619160" cy="619160"/>
          </a:xfrm>
        </p:spPr>
      </p:pic>
      <p:sp>
        <p:nvSpPr>
          <p:cNvPr id="22" name="Text Placeholder 21">
            <a:extLst>
              <a:ext uri="{FF2B5EF4-FFF2-40B4-BE49-F238E27FC236}">
                <a16:creationId xmlns:a16="http://schemas.microsoft.com/office/drawing/2014/main" id="{124B2DCE-A857-2092-662B-46E6192461E1}"/>
              </a:ext>
            </a:extLst>
          </p:cNvPr>
          <p:cNvSpPr>
            <a:spLocks noGrp="1"/>
          </p:cNvSpPr>
          <p:nvPr>
            <p:ph type="body" sz="quarter" idx="28"/>
          </p:nvPr>
        </p:nvSpPr>
        <p:spPr>
          <a:xfrm>
            <a:off x="11606491" y="8533604"/>
            <a:ext cx="6176768" cy="3590340"/>
          </a:xfrm>
        </p:spPr>
        <p:txBody>
          <a:bodyPr/>
          <a:lstStyle/>
          <a:p>
            <a:pPr lvl="1"/>
            <a:r>
              <a:rPr lang="en-GB" sz="2200"/>
              <a:t>Lumber is the single biggest component of home-building materials, accounting for about 15% of overall home construction costs.</a:t>
            </a:r>
          </a:p>
        </p:txBody>
      </p:sp>
      <p:pic>
        <p:nvPicPr>
          <p:cNvPr id="35" name="Picture Placeholder 34">
            <a:extLst>
              <a:ext uri="{FF2B5EF4-FFF2-40B4-BE49-F238E27FC236}">
                <a16:creationId xmlns:a16="http://schemas.microsoft.com/office/drawing/2014/main" id="{353766D4-BF9A-4DE0-4FF3-21951AE8EC2B}"/>
              </a:ext>
            </a:extLst>
          </p:cNvPr>
          <p:cNvPicPr>
            <a:picLocks noGrp="1" noChangeAspect="1"/>
          </p:cNvPicPr>
          <p:nvPr>
            <p:ph type="pic" sz="quarter" idx="29"/>
          </p:nvPr>
        </p:nvPicPr>
        <p:blipFill>
          <a:blip r:embed="rId7">
            <a:extLst>
              <a:ext uri="{96DAC541-7B7A-43D3-8B79-37D633B846F1}">
                <asvg:svgBlip xmlns:asvg="http://schemas.microsoft.com/office/drawing/2016/SVG/main" r:embed="rId8"/>
              </a:ext>
            </a:extLst>
          </a:blip>
          <a:srcRect/>
          <a:stretch/>
        </p:blipFill>
        <p:spPr>
          <a:xfrm>
            <a:off x="11606492" y="7293014"/>
            <a:ext cx="619160" cy="619160"/>
          </a:xfrm>
        </p:spPr>
      </p:pic>
      <p:sp>
        <p:nvSpPr>
          <p:cNvPr id="24" name="Text Placeholder 23">
            <a:extLst>
              <a:ext uri="{FF2B5EF4-FFF2-40B4-BE49-F238E27FC236}">
                <a16:creationId xmlns:a16="http://schemas.microsoft.com/office/drawing/2014/main" id="{611699E7-CA25-8225-B781-C8AC12D85E60}"/>
              </a:ext>
            </a:extLst>
          </p:cNvPr>
          <p:cNvSpPr>
            <a:spLocks noGrp="1"/>
          </p:cNvSpPr>
          <p:nvPr>
            <p:ph type="body" sz="quarter" idx="30"/>
          </p:nvPr>
        </p:nvSpPr>
        <p:spPr>
          <a:xfrm>
            <a:off x="19276793" y="8533604"/>
            <a:ext cx="3117033" cy="3590340"/>
          </a:xfrm>
        </p:spPr>
        <p:txBody>
          <a:bodyPr/>
          <a:lstStyle/>
          <a:p>
            <a:pPr lvl="1"/>
            <a:r>
              <a:rPr lang="en-GB" sz="2200"/>
              <a:t>Experts estimate that lumber prices could jump 25% to 40%.</a:t>
            </a:r>
          </a:p>
        </p:txBody>
      </p:sp>
      <p:pic>
        <p:nvPicPr>
          <p:cNvPr id="37" name="Picture Placeholder 36">
            <a:extLst>
              <a:ext uri="{FF2B5EF4-FFF2-40B4-BE49-F238E27FC236}">
                <a16:creationId xmlns:a16="http://schemas.microsoft.com/office/drawing/2014/main" id="{354A1BA3-575C-DBD1-BF37-8BF1EB69D5EA}"/>
              </a:ext>
            </a:extLst>
          </p:cNvPr>
          <p:cNvPicPr>
            <a:picLocks noGrp="1" noChangeAspect="1"/>
          </p:cNvPicPr>
          <p:nvPr>
            <p:ph type="pic" sz="quarter" idx="31"/>
          </p:nvPr>
        </p:nvPicPr>
        <p:blipFill>
          <a:blip r:embed="rId9">
            <a:extLst>
              <a:ext uri="{96DAC541-7B7A-43D3-8B79-37D633B846F1}">
                <asvg:svgBlip xmlns:asvg="http://schemas.microsoft.com/office/drawing/2016/SVG/main" r:embed="rId10"/>
              </a:ext>
            </a:extLst>
          </a:blip>
          <a:srcRect/>
          <a:stretch/>
        </p:blipFill>
        <p:spPr>
          <a:xfrm>
            <a:off x="19276793" y="7293014"/>
            <a:ext cx="619160" cy="619160"/>
          </a:xfrm>
        </p:spPr>
      </p:pic>
      <p:sp>
        <p:nvSpPr>
          <p:cNvPr id="50" name="Slide Number Placeholder 49">
            <a:extLst>
              <a:ext uri="{FF2B5EF4-FFF2-40B4-BE49-F238E27FC236}">
                <a16:creationId xmlns:a16="http://schemas.microsoft.com/office/drawing/2014/main" id="{0BAB5D83-AD87-7645-6143-B924BBEBA276}"/>
              </a:ext>
            </a:extLst>
          </p:cNvPr>
          <p:cNvSpPr>
            <a:spLocks noGrp="1"/>
          </p:cNvSpPr>
          <p:nvPr>
            <p:ph type="sldNum" sz="quarter" idx="12"/>
          </p:nvPr>
        </p:nvSpPr>
        <p:spPr/>
        <p:txBody>
          <a:bodyPr/>
          <a:lstStyle/>
          <a:p>
            <a:pPr>
              <a:defRPr/>
            </a:pPr>
            <a:r>
              <a:rPr lang="en-GB" sz="1200">
                <a:solidFill>
                  <a:srgbClr val="FFFFFF"/>
                </a:solidFill>
                <a:latin typeface="Verdana"/>
              </a:rPr>
              <a:t>P</a:t>
            </a:r>
            <a:fld id="{4A9586EF-C0F1-B148-8737-E0386246BC03}" type="slidenum">
              <a:rPr lang="en-GB" sz="1200">
                <a:solidFill>
                  <a:srgbClr val="FFFFFF"/>
                </a:solidFill>
                <a:latin typeface="Verdana"/>
              </a:rPr>
              <a:pPr>
                <a:defRPr/>
              </a:pPr>
              <a:t>17</a:t>
            </a:fld>
            <a:endParaRPr lang="en-GB" sz="1200">
              <a:solidFill>
                <a:srgbClr val="FFFFFF"/>
              </a:solidFill>
              <a:latin typeface="Verdana"/>
            </a:endParaRPr>
          </a:p>
        </p:txBody>
      </p:sp>
      <p:sp>
        <p:nvSpPr>
          <p:cNvPr id="2" name="object 52">
            <a:extLst>
              <a:ext uri="{FF2B5EF4-FFF2-40B4-BE49-F238E27FC236}">
                <a16:creationId xmlns:a16="http://schemas.microsoft.com/office/drawing/2014/main" id="{D43EB598-2935-75E4-06BB-8BA41924A5FA}"/>
              </a:ext>
            </a:extLst>
          </p:cNvPr>
          <p:cNvSpPr txBox="1"/>
          <p:nvPr/>
        </p:nvSpPr>
        <p:spPr>
          <a:xfrm>
            <a:off x="1763776" y="3021992"/>
            <a:ext cx="7196621" cy="528346"/>
          </a:xfrm>
          <a:prstGeom prst="rect">
            <a:avLst/>
          </a:prstGeom>
        </p:spPr>
        <p:txBody>
          <a:bodyPr vert="horz" wrap="square" lIns="0" tIns="66036" rIns="0" bIns="0" rtlCol="0">
            <a:spAutoFit/>
          </a:bodyPr>
          <a:lstStyle/>
          <a:p>
            <a:pPr marL="76196" marR="60957">
              <a:lnSpc>
                <a:spcPts val="3600"/>
              </a:lnSpc>
              <a:spcBef>
                <a:spcPts val="520"/>
              </a:spcBef>
            </a:pPr>
            <a:r>
              <a:rPr lang="en-US" sz="3200" spc="-20">
                <a:solidFill>
                  <a:srgbClr val="231F20"/>
                </a:solidFill>
                <a:latin typeface="Georgia"/>
                <a:cs typeface="Georgia"/>
              </a:rPr>
              <a:t>Looking at lumber as an example </a:t>
            </a:r>
            <a:endParaRPr sz="2700" baseline="33950">
              <a:latin typeface="Georgia"/>
              <a:cs typeface="Georgia"/>
            </a:endParaRPr>
          </a:p>
        </p:txBody>
      </p:sp>
      <p:sp>
        <p:nvSpPr>
          <p:cNvPr id="3" name="TextBox 2">
            <a:extLst>
              <a:ext uri="{FF2B5EF4-FFF2-40B4-BE49-F238E27FC236}">
                <a16:creationId xmlns:a16="http://schemas.microsoft.com/office/drawing/2014/main" id="{4D85AE0B-FAFF-886C-F993-D00E0E9DF01D}"/>
              </a:ext>
            </a:extLst>
          </p:cNvPr>
          <p:cNvSpPr txBox="1"/>
          <p:nvPr/>
        </p:nvSpPr>
        <p:spPr>
          <a:xfrm>
            <a:off x="1" y="13251944"/>
            <a:ext cx="17315323" cy="307777"/>
          </a:xfrm>
          <a:prstGeom prst="rect">
            <a:avLst/>
          </a:prstGeom>
          <a:noFill/>
        </p:spPr>
        <p:txBody>
          <a:bodyPr wrap="square">
            <a:spAutoFit/>
          </a:bodyPr>
          <a:lstStyle/>
          <a:p>
            <a:r>
              <a:rPr lang="en-US" sz="1400">
                <a:solidFill>
                  <a:schemeClr val="bg1"/>
                </a:solidFill>
                <a:latin typeface="Verdana" panose="020B0604030504040204" pitchFamily="34" charset="0"/>
                <a:ea typeface="Verdana" panose="020B0604030504040204" pitchFamily="34" charset="0"/>
              </a:rPr>
              <a:t>Source: </a:t>
            </a:r>
            <a:r>
              <a:rPr lang="en-US" sz="1400">
                <a:solidFill>
                  <a:srgbClr val="FBFBFB"/>
                </a:solidFill>
                <a:latin typeface="Verdana" panose="020B0604030504040204" pitchFamily="34" charset="0"/>
                <a:ea typeface="Verdana" panose="020B0604030504040204" pitchFamily="34" charset="0"/>
                <a:hlinkClick r:id="rId11">
                  <a:extLst>
                    <a:ext uri="{A12FA001-AC4F-418D-AE19-62706E023703}">
                      <ahyp:hlinkClr xmlns:ahyp="http://schemas.microsoft.com/office/drawing/2018/hyperlinkcolor" val="tx"/>
                    </a:ext>
                  </a:extLst>
                </a:hlinkClick>
              </a:rPr>
              <a:t>Don Lee, “Those rebuilding after L.A. fires will likely face higher lumber prices as Trump tariffs loom”, LA Times, January 16, 2025</a:t>
            </a:r>
            <a:endParaRPr lang="en-US" sz="1400">
              <a:solidFill>
                <a:srgbClr val="FBFBFB"/>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1152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99" y="6310843"/>
            <a:ext cx="24359554" cy="7404888"/>
          </a:xfrm>
          <a:custGeom>
            <a:avLst/>
            <a:gdLst/>
            <a:ahLst/>
            <a:cxnLst/>
            <a:rect l="l" t="t" r="r" b="b"/>
            <a:pathLst>
              <a:path w="12180570" h="3702684">
                <a:moveTo>
                  <a:pt x="12180493" y="0"/>
                </a:moveTo>
                <a:lnTo>
                  <a:pt x="0" y="0"/>
                </a:lnTo>
                <a:lnTo>
                  <a:pt x="0" y="3702596"/>
                </a:lnTo>
                <a:lnTo>
                  <a:pt x="12180493" y="3702596"/>
                </a:lnTo>
                <a:lnTo>
                  <a:pt x="12180493" y="0"/>
                </a:lnTo>
                <a:close/>
              </a:path>
            </a:pathLst>
          </a:custGeom>
          <a:solidFill>
            <a:srgbClr val="231F20"/>
          </a:solidFill>
        </p:spPr>
        <p:txBody>
          <a:bodyPr wrap="square" lIns="0" tIns="0" rIns="0" bIns="0" rtlCol="0"/>
          <a:lstStyle/>
          <a:p>
            <a:endParaRPr sz="7200"/>
          </a:p>
        </p:txBody>
      </p:sp>
      <p:sp>
        <p:nvSpPr>
          <p:cNvPr id="3" name="object 3"/>
          <p:cNvSpPr txBox="1"/>
          <p:nvPr/>
        </p:nvSpPr>
        <p:spPr>
          <a:xfrm>
            <a:off x="1234519" y="7067614"/>
            <a:ext cx="4454870" cy="3777954"/>
          </a:xfrm>
          <a:prstGeom prst="rect">
            <a:avLst/>
          </a:prstGeom>
        </p:spPr>
        <p:txBody>
          <a:bodyPr vert="horz" wrap="square" lIns="0" tIns="45717" rIns="0" bIns="0" rtlCol="0">
            <a:spAutoFit/>
          </a:bodyPr>
          <a:lstStyle/>
          <a:p>
            <a:pPr marL="25399" marR="10159">
              <a:lnSpc>
                <a:spcPts val="2800"/>
              </a:lnSpc>
              <a:spcBef>
                <a:spcPts val="360"/>
              </a:spcBef>
            </a:pPr>
            <a:r>
              <a:rPr sz="2400" dirty="0">
                <a:solidFill>
                  <a:srgbClr val="FFFFFF"/>
                </a:solidFill>
                <a:latin typeface="Verdana"/>
                <a:cs typeface="Verdana"/>
              </a:rPr>
              <a:t>Safety</a:t>
            </a:r>
            <a:r>
              <a:rPr sz="2400" spc="-110" dirty="0">
                <a:solidFill>
                  <a:srgbClr val="FFFFFF"/>
                </a:solidFill>
                <a:latin typeface="Verdana"/>
                <a:cs typeface="Verdana"/>
              </a:rPr>
              <a:t> </a:t>
            </a:r>
            <a:r>
              <a:rPr sz="2400" dirty="0">
                <a:solidFill>
                  <a:srgbClr val="FFFFFF"/>
                </a:solidFill>
                <a:latin typeface="Verdana"/>
                <a:cs typeface="Verdana"/>
              </a:rPr>
              <a:t>and</a:t>
            </a:r>
            <a:r>
              <a:rPr sz="2400" spc="-100" dirty="0">
                <a:solidFill>
                  <a:srgbClr val="FFFFFF"/>
                </a:solidFill>
                <a:latin typeface="Verdana"/>
                <a:cs typeface="Verdana"/>
              </a:rPr>
              <a:t> </a:t>
            </a:r>
            <a:r>
              <a:rPr sz="2400" spc="-20" dirty="0">
                <a:solidFill>
                  <a:srgbClr val="FFFFFF"/>
                </a:solidFill>
                <a:latin typeface="Verdana"/>
                <a:cs typeface="Verdana"/>
              </a:rPr>
              <a:t>convenience </a:t>
            </a:r>
            <a:r>
              <a:rPr sz="2400" dirty="0">
                <a:solidFill>
                  <a:srgbClr val="FFFFFF"/>
                </a:solidFill>
                <a:latin typeface="Verdana"/>
                <a:cs typeface="Verdana"/>
              </a:rPr>
              <a:t>features</a:t>
            </a:r>
            <a:r>
              <a:rPr sz="2400" spc="-80" dirty="0">
                <a:solidFill>
                  <a:srgbClr val="FFFFFF"/>
                </a:solidFill>
                <a:latin typeface="Verdana"/>
                <a:cs typeface="Verdana"/>
              </a:rPr>
              <a:t> </a:t>
            </a:r>
            <a:r>
              <a:rPr sz="2400" dirty="0">
                <a:solidFill>
                  <a:srgbClr val="FFFFFF"/>
                </a:solidFill>
                <a:latin typeface="Verdana"/>
                <a:cs typeface="Verdana"/>
              </a:rPr>
              <a:t>improve</a:t>
            </a:r>
            <a:r>
              <a:rPr sz="2400" spc="-70" dirty="0">
                <a:solidFill>
                  <a:srgbClr val="FFFFFF"/>
                </a:solidFill>
                <a:latin typeface="Verdana"/>
                <a:cs typeface="Verdana"/>
              </a:rPr>
              <a:t> </a:t>
            </a:r>
            <a:r>
              <a:rPr sz="2400" dirty="0">
                <a:solidFill>
                  <a:srgbClr val="FFFFFF"/>
                </a:solidFill>
                <a:latin typeface="Verdana"/>
                <a:cs typeface="Verdana"/>
              </a:rPr>
              <a:t>the</a:t>
            </a:r>
            <a:r>
              <a:rPr sz="2400" spc="-70" dirty="0">
                <a:solidFill>
                  <a:srgbClr val="FFFFFF"/>
                </a:solidFill>
                <a:latin typeface="Verdana"/>
                <a:cs typeface="Verdana"/>
              </a:rPr>
              <a:t> </a:t>
            </a:r>
            <a:r>
              <a:rPr sz="2400" spc="-20" dirty="0">
                <a:solidFill>
                  <a:srgbClr val="FFFFFF"/>
                </a:solidFill>
                <a:latin typeface="Verdana"/>
                <a:cs typeface="Verdana"/>
              </a:rPr>
              <a:t>driving </a:t>
            </a:r>
            <a:r>
              <a:rPr sz="2400" dirty="0">
                <a:solidFill>
                  <a:srgbClr val="FFFFFF"/>
                </a:solidFill>
                <a:latin typeface="Verdana"/>
                <a:cs typeface="Verdana"/>
              </a:rPr>
              <a:t>experience</a:t>
            </a:r>
            <a:r>
              <a:rPr sz="2400" spc="-50" dirty="0">
                <a:solidFill>
                  <a:srgbClr val="FFFFFF"/>
                </a:solidFill>
                <a:latin typeface="Verdana"/>
                <a:cs typeface="Verdana"/>
              </a:rPr>
              <a:t> </a:t>
            </a:r>
            <a:r>
              <a:rPr sz="2400" dirty="0">
                <a:solidFill>
                  <a:srgbClr val="FFFFFF"/>
                </a:solidFill>
                <a:latin typeface="Verdana"/>
                <a:cs typeface="Verdana"/>
              </a:rPr>
              <a:t>and</a:t>
            </a:r>
            <a:r>
              <a:rPr sz="2400" spc="-50" dirty="0">
                <a:solidFill>
                  <a:srgbClr val="FFFFFF"/>
                </a:solidFill>
                <a:latin typeface="Verdana"/>
                <a:cs typeface="Verdana"/>
              </a:rPr>
              <a:t> </a:t>
            </a:r>
            <a:r>
              <a:rPr sz="2400" dirty="0">
                <a:solidFill>
                  <a:srgbClr val="FFFFFF"/>
                </a:solidFill>
                <a:latin typeface="Verdana"/>
                <a:cs typeface="Verdana"/>
              </a:rPr>
              <a:t>reduce</a:t>
            </a:r>
            <a:r>
              <a:rPr sz="2400" spc="-50" dirty="0">
                <a:solidFill>
                  <a:srgbClr val="FFFFFF"/>
                </a:solidFill>
                <a:latin typeface="Verdana"/>
                <a:cs typeface="Verdana"/>
              </a:rPr>
              <a:t> </a:t>
            </a:r>
            <a:r>
              <a:rPr sz="2400" spc="-20" dirty="0">
                <a:solidFill>
                  <a:srgbClr val="FFFFFF"/>
                </a:solidFill>
                <a:latin typeface="Verdana"/>
                <a:cs typeface="Verdana"/>
              </a:rPr>
              <a:t>crash </a:t>
            </a:r>
            <a:r>
              <a:rPr sz="2400" dirty="0">
                <a:solidFill>
                  <a:srgbClr val="FFFFFF"/>
                </a:solidFill>
                <a:latin typeface="Verdana"/>
                <a:cs typeface="Verdana"/>
              </a:rPr>
              <a:t>potential</a:t>
            </a:r>
            <a:r>
              <a:rPr sz="2400" spc="-50" dirty="0">
                <a:solidFill>
                  <a:srgbClr val="FFFFFF"/>
                </a:solidFill>
                <a:latin typeface="Verdana"/>
                <a:cs typeface="Verdana"/>
              </a:rPr>
              <a:t> </a:t>
            </a:r>
            <a:r>
              <a:rPr sz="2400" dirty="0">
                <a:solidFill>
                  <a:srgbClr val="FFFFFF"/>
                </a:solidFill>
                <a:latin typeface="Verdana"/>
                <a:cs typeface="Verdana"/>
              </a:rPr>
              <a:t>but</a:t>
            </a:r>
            <a:r>
              <a:rPr sz="2400" spc="-50" dirty="0">
                <a:solidFill>
                  <a:srgbClr val="FFFFFF"/>
                </a:solidFill>
                <a:latin typeface="Verdana"/>
                <a:cs typeface="Verdana"/>
              </a:rPr>
              <a:t> </a:t>
            </a:r>
            <a:r>
              <a:rPr sz="2400" dirty="0">
                <a:solidFill>
                  <a:srgbClr val="FFFFFF"/>
                </a:solidFill>
                <a:latin typeface="Verdana"/>
                <a:cs typeface="Verdana"/>
              </a:rPr>
              <a:t>also</a:t>
            </a:r>
            <a:r>
              <a:rPr sz="2400" spc="-40" dirty="0">
                <a:solidFill>
                  <a:srgbClr val="FFFFFF"/>
                </a:solidFill>
                <a:latin typeface="Verdana"/>
                <a:cs typeface="Verdana"/>
              </a:rPr>
              <a:t> make </a:t>
            </a:r>
            <a:r>
              <a:rPr sz="2400" dirty="0">
                <a:solidFill>
                  <a:srgbClr val="FFFFFF"/>
                </a:solidFill>
                <a:latin typeface="Verdana"/>
                <a:cs typeface="Verdana"/>
              </a:rPr>
              <a:t>vehicle</a:t>
            </a:r>
            <a:r>
              <a:rPr sz="2400" spc="-100" dirty="0">
                <a:solidFill>
                  <a:srgbClr val="FFFFFF"/>
                </a:solidFill>
                <a:latin typeface="Verdana"/>
                <a:cs typeface="Verdana"/>
              </a:rPr>
              <a:t> </a:t>
            </a:r>
            <a:r>
              <a:rPr sz="2400" dirty="0">
                <a:solidFill>
                  <a:srgbClr val="FFFFFF"/>
                </a:solidFill>
                <a:latin typeface="Verdana"/>
                <a:cs typeface="Verdana"/>
              </a:rPr>
              <a:t>construction</a:t>
            </a:r>
            <a:r>
              <a:rPr sz="2400" spc="-100" dirty="0">
                <a:solidFill>
                  <a:srgbClr val="FFFFFF"/>
                </a:solidFill>
                <a:latin typeface="Verdana"/>
                <a:cs typeface="Verdana"/>
              </a:rPr>
              <a:t> </a:t>
            </a:r>
            <a:r>
              <a:rPr sz="2400" spc="-40" dirty="0">
                <a:solidFill>
                  <a:srgbClr val="FFFFFF"/>
                </a:solidFill>
                <a:latin typeface="Verdana"/>
                <a:cs typeface="Verdana"/>
              </a:rPr>
              <a:t>more </a:t>
            </a:r>
            <a:r>
              <a:rPr sz="2400" dirty="0">
                <a:solidFill>
                  <a:srgbClr val="FFFFFF"/>
                </a:solidFill>
                <a:latin typeface="Verdana"/>
                <a:cs typeface="Verdana"/>
              </a:rPr>
              <a:t>complex,</a:t>
            </a:r>
            <a:r>
              <a:rPr sz="2400" spc="-50" dirty="0">
                <a:solidFill>
                  <a:srgbClr val="FFFFFF"/>
                </a:solidFill>
                <a:latin typeface="Verdana"/>
                <a:cs typeface="Verdana"/>
              </a:rPr>
              <a:t> </a:t>
            </a:r>
            <a:r>
              <a:rPr sz="2400" dirty="0">
                <a:solidFill>
                  <a:srgbClr val="FFFFFF"/>
                </a:solidFill>
                <a:latin typeface="Verdana"/>
                <a:cs typeface="Verdana"/>
              </a:rPr>
              <a:t>and</a:t>
            </a:r>
            <a:r>
              <a:rPr sz="2400" spc="-50" dirty="0">
                <a:solidFill>
                  <a:srgbClr val="FFFFFF"/>
                </a:solidFill>
                <a:latin typeface="Verdana"/>
                <a:cs typeface="Verdana"/>
              </a:rPr>
              <a:t> </a:t>
            </a:r>
            <a:r>
              <a:rPr sz="2400" dirty="0">
                <a:solidFill>
                  <a:srgbClr val="FFFFFF"/>
                </a:solidFill>
                <a:latin typeface="Verdana"/>
                <a:cs typeface="Verdana"/>
              </a:rPr>
              <a:t>repairs</a:t>
            </a:r>
            <a:r>
              <a:rPr sz="2400" spc="-50" dirty="0">
                <a:solidFill>
                  <a:srgbClr val="FFFFFF"/>
                </a:solidFill>
                <a:latin typeface="Verdana"/>
                <a:cs typeface="Verdana"/>
              </a:rPr>
              <a:t> </a:t>
            </a:r>
            <a:r>
              <a:rPr sz="2400" spc="-40" dirty="0">
                <a:solidFill>
                  <a:srgbClr val="FFFFFF"/>
                </a:solidFill>
                <a:latin typeface="Verdana"/>
                <a:cs typeface="Verdana"/>
              </a:rPr>
              <a:t>more </a:t>
            </a:r>
            <a:r>
              <a:rPr sz="2400" spc="-20" dirty="0">
                <a:solidFill>
                  <a:srgbClr val="FFFFFF"/>
                </a:solidFill>
                <a:latin typeface="Verdana"/>
                <a:cs typeface="Verdana"/>
              </a:rPr>
              <a:t>challenging</a:t>
            </a:r>
            <a:r>
              <a:rPr sz="2400" spc="-50" dirty="0">
                <a:solidFill>
                  <a:srgbClr val="FFFFFF"/>
                </a:solidFill>
                <a:latin typeface="Verdana"/>
                <a:cs typeface="Verdana"/>
              </a:rPr>
              <a:t> </a:t>
            </a:r>
            <a:r>
              <a:rPr sz="2400" dirty="0">
                <a:solidFill>
                  <a:srgbClr val="FFFFFF"/>
                </a:solidFill>
                <a:latin typeface="Verdana"/>
                <a:cs typeface="Verdana"/>
              </a:rPr>
              <a:t>and</a:t>
            </a:r>
            <a:r>
              <a:rPr sz="2400" spc="-40" dirty="0">
                <a:solidFill>
                  <a:srgbClr val="FFFFFF"/>
                </a:solidFill>
                <a:latin typeface="Verdana"/>
                <a:cs typeface="Verdana"/>
              </a:rPr>
              <a:t> </a:t>
            </a:r>
            <a:r>
              <a:rPr sz="2400" spc="-20" dirty="0">
                <a:solidFill>
                  <a:srgbClr val="FFFFFF"/>
                </a:solidFill>
                <a:latin typeface="Verdana"/>
                <a:cs typeface="Verdana"/>
              </a:rPr>
              <a:t>costly.</a:t>
            </a:r>
            <a:endParaRPr sz="2400" dirty="0">
              <a:latin typeface="Verdana"/>
              <a:cs typeface="Verdana"/>
            </a:endParaRPr>
          </a:p>
          <a:p>
            <a:pPr marL="25399" marR="81276">
              <a:lnSpc>
                <a:spcPts val="2800"/>
              </a:lnSpc>
              <a:spcBef>
                <a:spcPts val="1130"/>
              </a:spcBef>
            </a:pPr>
            <a:r>
              <a:rPr sz="2400" dirty="0">
                <a:solidFill>
                  <a:srgbClr val="FFFFFF"/>
                </a:solidFill>
                <a:latin typeface="Verdana"/>
                <a:cs typeface="Verdana"/>
              </a:rPr>
              <a:t>Electric</a:t>
            </a:r>
            <a:r>
              <a:rPr sz="2400" spc="-50" dirty="0">
                <a:solidFill>
                  <a:srgbClr val="FFFFFF"/>
                </a:solidFill>
                <a:latin typeface="Verdana"/>
                <a:cs typeface="Verdana"/>
              </a:rPr>
              <a:t> </a:t>
            </a:r>
            <a:r>
              <a:rPr sz="2400" dirty="0">
                <a:solidFill>
                  <a:srgbClr val="FFFFFF"/>
                </a:solidFill>
                <a:latin typeface="Verdana"/>
                <a:cs typeface="Verdana"/>
              </a:rPr>
              <a:t>vehicles</a:t>
            </a:r>
            <a:r>
              <a:rPr sz="2400" spc="-50" dirty="0">
                <a:solidFill>
                  <a:srgbClr val="FFFFFF"/>
                </a:solidFill>
                <a:latin typeface="Verdana"/>
                <a:cs typeface="Verdana"/>
              </a:rPr>
              <a:t> </a:t>
            </a:r>
            <a:r>
              <a:rPr sz="2400" dirty="0">
                <a:solidFill>
                  <a:srgbClr val="FFFFFF"/>
                </a:solidFill>
                <a:latin typeface="Verdana"/>
                <a:cs typeface="Verdana"/>
              </a:rPr>
              <a:t>have</a:t>
            </a:r>
            <a:r>
              <a:rPr sz="2400" spc="-50" dirty="0">
                <a:solidFill>
                  <a:srgbClr val="FFFFFF"/>
                </a:solidFill>
                <a:latin typeface="Verdana"/>
                <a:cs typeface="Verdana"/>
              </a:rPr>
              <a:t> </a:t>
            </a:r>
            <a:r>
              <a:rPr sz="2400" spc="-20" dirty="0">
                <a:solidFill>
                  <a:srgbClr val="FFFFFF"/>
                </a:solidFill>
                <a:latin typeface="Verdana"/>
                <a:cs typeface="Verdana"/>
              </a:rPr>
              <a:t>twice </a:t>
            </a:r>
            <a:r>
              <a:rPr sz="2400" dirty="0">
                <a:solidFill>
                  <a:srgbClr val="FFFFFF"/>
                </a:solidFill>
                <a:latin typeface="Verdana"/>
                <a:cs typeface="Verdana"/>
              </a:rPr>
              <a:t>as</a:t>
            </a:r>
            <a:r>
              <a:rPr sz="2400" spc="-60" dirty="0">
                <a:solidFill>
                  <a:srgbClr val="FFFFFF"/>
                </a:solidFill>
                <a:latin typeface="Verdana"/>
                <a:cs typeface="Verdana"/>
              </a:rPr>
              <a:t> </a:t>
            </a:r>
            <a:r>
              <a:rPr sz="2400" dirty="0">
                <a:solidFill>
                  <a:srgbClr val="FFFFFF"/>
                </a:solidFill>
                <a:latin typeface="Verdana"/>
                <a:cs typeface="Verdana"/>
              </a:rPr>
              <a:t>many</a:t>
            </a:r>
            <a:r>
              <a:rPr sz="2400" spc="-50" dirty="0">
                <a:solidFill>
                  <a:srgbClr val="FFFFFF"/>
                </a:solidFill>
                <a:latin typeface="Verdana"/>
                <a:cs typeface="Verdana"/>
              </a:rPr>
              <a:t> </a:t>
            </a:r>
            <a:r>
              <a:rPr sz="2400" dirty="0">
                <a:solidFill>
                  <a:srgbClr val="FFFFFF"/>
                </a:solidFill>
                <a:latin typeface="Verdana"/>
                <a:cs typeface="Verdana"/>
              </a:rPr>
              <a:t>chips</a:t>
            </a:r>
            <a:r>
              <a:rPr sz="2400" spc="-50" dirty="0">
                <a:solidFill>
                  <a:srgbClr val="FFFFFF"/>
                </a:solidFill>
                <a:latin typeface="Verdana"/>
                <a:cs typeface="Verdana"/>
              </a:rPr>
              <a:t> </a:t>
            </a:r>
            <a:r>
              <a:rPr sz="2400" dirty="0">
                <a:solidFill>
                  <a:srgbClr val="FFFFFF"/>
                </a:solidFill>
                <a:latin typeface="Verdana"/>
                <a:cs typeface="Verdana"/>
              </a:rPr>
              <a:t>as</a:t>
            </a:r>
            <a:r>
              <a:rPr sz="2400" spc="-60" dirty="0">
                <a:solidFill>
                  <a:srgbClr val="FFFFFF"/>
                </a:solidFill>
                <a:latin typeface="Verdana"/>
                <a:cs typeface="Verdana"/>
              </a:rPr>
              <a:t> </a:t>
            </a:r>
            <a:r>
              <a:rPr sz="2400" spc="-20" dirty="0">
                <a:solidFill>
                  <a:srgbClr val="FFFFFF"/>
                </a:solidFill>
                <a:latin typeface="Verdana"/>
                <a:cs typeface="Verdana"/>
              </a:rPr>
              <a:t>internal </a:t>
            </a:r>
            <a:r>
              <a:rPr sz="2400" dirty="0">
                <a:solidFill>
                  <a:srgbClr val="FFFFFF"/>
                </a:solidFill>
                <a:latin typeface="Verdana"/>
                <a:cs typeface="Verdana"/>
              </a:rPr>
              <a:t>combustion engine </a:t>
            </a:r>
            <a:r>
              <a:rPr sz="2400" spc="-20" dirty="0">
                <a:solidFill>
                  <a:srgbClr val="FFFFFF"/>
                </a:solidFill>
                <a:latin typeface="Verdana"/>
                <a:cs typeface="Verdana"/>
              </a:rPr>
              <a:t>vehicles.</a:t>
            </a:r>
            <a:endParaRPr sz="2400" dirty="0">
              <a:latin typeface="Verdana"/>
              <a:cs typeface="Verdana"/>
            </a:endParaRPr>
          </a:p>
        </p:txBody>
      </p:sp>
      <p:sp>
        <p:nvSpPr>
          <p:cNvPr id="4" name="object 4"/>
          <p:cNvSpPr txBox="1"/>
          <p:nvPr/>
        </p:nvSpPr>
        <p:spPr>
          <a:xfrm>
            <a:off x="6911352" y="7067614"/>
            <a:ext cx="3670061" cy="2918745"/>
          </a:xfrm>
          <a:prstGeom prst="rect">
            <a:avLst/>
          </a:prstGeom>
        </p:spPr>
        <p:txBody>
          <a:bodyPr vert="horz" wrap="square" lIns="0" tIns="45717" rIns="0" bIns="0" rtlCol="0">
            <a:spAutoFit/>
          </a:bodyPr>
          <a:lstStyle/>
          <a:p>
            <a:pPr marL="25399" marR="10159">
              <a:lnSpc>
                <a:spcPts val="2800"/>
              </a:lnSpc>
              <a:spcBef>
                <a:spcPts val="360"/>
              </a:spcBef>
            </a:pPr>
            <a:r>
              <a:rPr sz="2400">
                <a:solidFill>
                  <a:srgbClr val="FFFFFF"/>
                </a:solidFill>
                <a:latin typeface="Verdana"/>
                <a:cs typeface="Verdana"/>
              </a:rPr>
              <a:t>The</a:t>
            </a:r>
            <a:r>
              <a:rPr sz="2400" spc="-80">
                <a:solidFill>
                  <a:srgbClr val="FFFFFF"/>
                </a:solidFill>
                <a:latin typeface="Verdana"/>
                <a:cs typeface="Verdana"/>
              </a:rPr>
              <a:t> </a:t>
            </a:r>
            <a:r>
              <a:rPr sz="2400">
                <a:solidFill>
                  <a:srgbClr val="FFFFFF"/>
                </a:solidFill>
                <a:latin typeface="Verdana"/>
                <a:cs typeface="Verdana"/>
              </a:rPr>
              <a:t>average</a:t>
            </a:r>
            <a:r>
              <a:rPr sz="2400" spc="-70">
                <a:solidFill>
                  <a:srgbClr val="FFFFFF"/>
                </a:solidFill>
                <a:latin typeface="Verdana"/>
                <a:cs typeface="Verdana"/>
              </a:rPr>
              <a:t> </a:t>
            </a:r>
            <a:r>
              <a:rPr sz="2400">
                <a:solidFill>
                  <a:srgbClr val="FFFFFF"/>
                </a:solidFill>
                <a:latin typeface="Verdana"/>
                <a:cs typeface="Verdana"/>
              </a:rPr>
              <a:t>car</a:t>
            </a:r>
            <a:r>
              <a:rPr sz="2400" spc="-70">
                <a:solidFill>
                  <a:srgbClr val="FFFFFF"/>
                </a:solidFill>
                <a:latin typeface="Verdana"/>
                <a:cs typeface="Verdana"/>
              </a:rPr>
              <a:t> </a:t>
            </a:r>
            <a:r>
              <a:rPr sz="2400" spc="-50">
                <a:solidFill>
                  <a:srgbClr val="FFFFFF"/>
                </a:solidFill>
                <a:latin typeface="Verdana"/>
                <a:cs typeface="Verdana"/>
              </a:rPr>
              <a:t>is </a:t>
            </a:r>
            <a:r>
              <a:rPr sz="2400">
                <a:solidFill>
                  <a:srgbClr val="FFFFFF"/>
                </a:solidFill>
                <a:latin typeface="Verdana"/>
                <a:cs typeface="Verdana"/>
              </a:rPr>
              <a:t>packed</a:t>
            </a:r>
            <a:r>
              <a:rPr sz="2400" spc="-80">
                <a:solidFill>
                  <a:srgbClr val="FFFFFF"/>
                </a:solidFill>
                <a:latin typeface="Verdana"/>
                <a:cs typeface="Verdana"/>
              </a:rPr>
              <a:t> </a:t>
            </a:r>
            <a:r>
              <a:rPr sz="2400">
                <a:solidFill>
                  <a:srgbClr val="FFFFFF"/>
                </a:solidFill>
                <a:latin typeface="Verdana"/>
                <a:cs typeface="Verdana"/>
              </a:rPr>
              <a:t>with</a:t>
            </a:r>
            <a:r>
              <a:rPr sz="2400" spc="-70">
                <a:solidFill>
                  <a:srgbClr val="FFFFFF"/>
                </a:solidFill>
                <a:latin typeface="Verdana"/>
                <a:cs typeface="Verdana"/>
              </a:rPr>
              <a:t> </a:t>
            </a:r>
            <a:r>
              <a:rPr sz="2400" spc="-20">
                <a:solidFill>
                  <a:srgbClr val="FFFFFF"/>
                </a:solidFill>
                <a:latin typeface="Verdana"/>
                <a:cs typeface="Verdana"/>
              </a:rPr>
              <a:t>1,400 </a:t>
            </a:r>
            <a:r>
              <a:rPr sz="2400">
                <a:solidFill>
                  <a:srgbClr val="FFFFFF"/>
                </a:solidFill>
                <a:latin typeface="Verdana"/>
                <a:cs typeface="Verdana"/>
              </a:rPr>
              <a:t>semiconductors </a:t>
            </a:r>
            <a:r>
              <a:rPr sz="2400" spc="-40">
                <a:solidFill>
                  <a:srgbClr val="FFFFFF"/>
                </a:solidFill>
                <a:latin typeface="Verdana"/>
                <a:cs typeface="Verdana"/>
              </a:rPr>
              <a:t>that </a:t>
            </a:r>
            <a:r>
              <a:rPr sz="2400">
                <a:solidFill>
                  <a:srgbClr val="FFFFFF"/>
                </a:solidFill>
                <a:latin typeface="Verdana"/>
                <a:cs typeface="Verdana"/>
              </a:rPr>
              <a:t>control</a:t>
            </a:r>
            <a:r>
              <a:rPr sz="2400" spc="-140">
                <a:solidFill>
                  <a:srgbClr val="FFFFFF"/>
                </a:solidFill>
                <a:latin typeface="Verdana"/>
                <a:cs typeface="Verdana"/>
              </a:rPr>
              <a:t> </a:t>
            </a:r>
            <a:r>
              <a:rPr sz="2400">
                <a:solidFill>
                  <a:srgbClr val="FFFFFF"/>
                </a:solidFill>
                <a:latin typeface="Verdana"/>
                <a:cs typeface="Verdana"/>
              </a:rPr>
              <a:t>everything</a:t>
            </a:r>
            <a:r>
              <a:rPr sz="2400" spc="-130">
                <a:solidFill>
                  <a:srgbClr val="FFFFFF"/>
                </a:solidFill>
                <a:latin typeface="Verdana"/>
                <a:cs typeface="Verdana"/>
              </a:rPr>
              <a:t> </a:t>
            </a:r>
            <a:r>
              <a:rPr sz="2400" spc="-40">
                <a:solidFill>
                  <a:srgbClr val="FFFFFF"/>
                </a:solidFill>
                <a:latin typeface="Verdana"/>
                <a:cs typeface="Verdana"/>
              </a:rPr>
              <a:t>from </a:t>
            </a:r>
            <a:r>
              <a:rPr sz="2400">
                <a:solidFill>
                  <a:srgbClr val="FFFFFF"/>
                </a:solidFill>
                <a:latin typeface="Verdana"/>
                <a:cs typeface="Verdana"/>
              </a:rPr>
              <a:t>airbags</a:t>
            </a:r>
            <a:r>
              <a:rPr sz="2400" spc="-50">
                <a:solidFill>
                  <a:srgbClr val="FFFFFF"/>
                </a:solidFill>
                <a:latin typeface="Verdana"/>
                <a:cs typeface="Verdana"/>
              </a:rPr>
              <a:t> </a:t>
            </a:r>
            <a:r>
              <a:rPr sz="2400">
                <a:solidFill>
                  <a:srgbClr val="FFFFFF"/>
                </a:solidFill>
                <a:latin typeface="Verdana"/>
                <a:cs typeface="Verdana"/>
              </a:rPr>
              <a:t>to</a:t>
            </a:r>
            <a:r>
              <a:rPr sz="2400" spc="-40">
                <a:solidFill>
                  <a:srgbClr val="FFFFFF"/>
                </a:solidFill>
                <a:latin typeface="Verdana"/>
                <a:cs typeface="Verdana"/>
              </a:rPr>
              <a:t> </a:t>
            </a:r>
            <a:r>
              <a:rPr sz="2400">
                <a:solidFill>
                  <a:srgbClr val="FFFFFF"/>
                </a:solidFill>
                <a:latin typeface="Verdana"/>
                <a:cs typeface="Verdana"/>
              </a:rPr>
              <a:t>the</a:t>
            </a:r>
            <a:r>
              <a:rPr sz="2400" spc="-40">
                <a:solidFill>
                  <a:srgbClr val="FFFFFF"/>
                </a:solidFill>
                <a:latin typeface="Verdana"/>
                <a:cs typeface="Verdana"/>
              </a:rPr>
              <a:t> </a:t>
            </a:r>
            <a:r>
              <a:rPr sz="2400" spc="-20">
                <a:solidFill>
                  <a:srgbClr val="FFFFFF"/>
                </a:solidFill>
                <a:latin typeface="Verdana"/>
                <a:cs typeface="Verdana"/>
              </a:rPr>
              <a:t>engine. </a:t>
            </a:r>
            <a:r>
              <a:rPr sz="2400">
                <a:solidFill>
                  <a:srgbClr val="FFFFFF"/>
                </a:solidFill>
                <a:latin typeface="Verdana"/>
                <a:cs typeface="Verdana"/>
              </a:rPr>
              <a:t>Modern</a:t>
            </a:r>
            <a:r>
              <a:rPr sz="2400" spc="-70">
                <a:solidFill>
                  <a:srgbClr val="FFFFFF"/>
                </a:solidFill>
                <a:latin typeface="Verdana"/>
                <a:cs typeface="Verdana"/>
              </a:rPr>
              <a:t> </a:t>
            </a:r>
            <a:r>
              <a:rPr sz="2400">
                <a:solidFill>
                  <a:srgbClr val="FFFFFF"/>
                </a:solidFill>
                <a:latin typeface="Verdana"/>
                <a:cs typeface="Verdana"/>
              </a:rPr>
              <a:t>cars</a:t>
            </a:r>
            <a:r>
              <a:rPr sz="2400" spc="-70">
                <a:solidFill>
                  <a:srgbClr val="FFFFFF"/>
                </a:solidFill>
                <a:latin typeface="Verdana"/>
                <a:cs typeface="Verdana"/>
              </a:rPr>
              <a:t> </a:t>
            </a:r>
            <a:r>
              <a:rPr sz="2400" spc="-20">
                <a:solidFill>
                  <a:srgbClr val="FFFFFF"/>
                </a:solidFill>
                <a:latin typeface="Verdana"/>
                <a:cs typeface="Verdana"/>
              </a:rPr>
              <a:t>simply </a:t>
            </a:r>
            <a:r>
              <a:rPr sz="2400">
                <a:solidFill>
                  <a:srgbClr val="FFFFFF"/>
                </a:solidFill>
                <a:latin typeface="Verdana"/>
                <a:cs typeface="Verdana"/>
              </a:rPr>
              <a:t>cannot</a:t>
            </a:r>
            <a:r>
              <a:rPr sz="2400" spc="-90">
                <a:solidFill>
                  <a:srgbClr val="FFFFFF"/>
                </a:solidFill>
                <a:latin typeface="Verdana"/>
                <a:cs typeface="Verdana"/>
              </a:rPr>
              <a:t> </a:t>
            </a:r>
            <a:r>
              <a:rPr sz="2400">
                <a:solidFill>
                  <a:srgbClr val="FFFFFF"/>
                </a:solidFill>
                <a:latin typeface="Verdana"/>
                <a:cs typeface="Verdana"/>
              </a:rPr>
              <a:t>run</a:t>
            </a:r>
            <a:r>
              <a:rPr sz="2400" spc="-90">
                <a:solidFill>
                  <a:srgbClr val="FFFFFF"/>
                </a:solidFill>
                <a:latin typeface="Verdana"/>
                <a:cs typeface="Verdana"/>
              </a:rPr>
              <a:t> </a:t>
            </a:r>
            <a:r>
              <a:rPr sz="2400" spc="-20">
                <a:solidFill>
                  <a:srgbClr val="FFFFFF"/>
                </a:solidFill>
                <a:latin typeface="Verdana"/>
                <a:cs typeface="Verdana"/>
              </a:rPr>
              <a:t>without chips.</a:t>
            </a:r>
            <a:endParaRPr sz="2400">
              <a:latin typeface="Verdana"/>
              <a:cs typeface="Verdana"/>
            </a:endParaRPr>
          </a:p>
        </p:txBody>
      </p:sp>
      <p:sp>
        <p:nvSpPr>
          <p:cNvPr id="5" name="object 5"/>
          <p:cNvSpPr/>
          <p:nvPr/>
        </p:nvSpPr>
        <p:spPr>
          <a:xfrm>
            <a:off x="11378435" y="7167929"/>
            <a:ext cx="449551" cy="440661"/>
          </a:xfrm>
          <a:custGeom>
            <a:avLst/>
            <a:gdLst/>
            <a:ahLst/>
            <a:cxnLst/>
            <a:rect l="l" t="t" r="r" b="b"/>
            <a:pathLst>
              <a:path w="224789" h="220345">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2C52"/>
          </a:solidFill>
        </p:spPr>
        <p:txBody>
          <a:bodyPr wrap="square" lIns="0" tIns="0" rIns="0" bIns="0" rtlCol="0"/>
          <a:lstStyle/>
          <a:p>
            <a:endParaRPr sz="7200"/>
          </a:p>
        </p:txBody>
      </p:sp>
      <p:sp>
        <p:nvSpPr>
          <p:cNvPr id="6" name="object 6"/>
          <p:cNvSpPr txBox="1"/>
          <p:nvPr/>
        </p:nvSpPr>
        <p:spPr>
          <a:xfrm>
            <a:off x="11505167" y="7224515"/>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sp>
        <p:nvSpPr>
          <p:cNvPr id="7" name="object 7"/>
          <p:cNvSpPr/>
          <p:nvPr/>
        </p:nvSpPr>
        <p:spPr>
          <a:xfrm>
            <a:off x="11378435" y="7167929"/>
            <a:ext cx="449551" cy="440661"/>
          </a:xfrm>
          <a:custGeom>
            <a:avLst/>
            <a:gdLst/>
            <a:ahLst/>
            <a:cxnLst/>
            <a:rect l="l" t="t" r="r" b="b"/>
            <a:pathLst>
              <a:path w="224789" h="220345">
                <a:moveTo>
                  <a:pt x="112331" y="220205"/>
                </a:moveTo>
                <a:lnTo>
                  <a:pt x="156056" y="211551"/>
                </a:lnTo>
                <a:lnTo>
                  <a:pt x="191762" y="187953"/>
                </a:lnTo>
                <a:lnTo>
                  <a:pt x="215835" y="152954"/>
                </a:lnTo>
                <a:lnTo>
                  <a:pt x="224663" y="110096"/>
                </a:lnTo>
                <a:lnTo>
                  <a:pt x="215835" y="67240"/>
                </a:lnTo>
                <a:lnTo>
                  <a:pt x="191762" y="32245"/>
                </a:lnTo>
                <a:lnTo>
                  <a:pt x="156056" y="8651"/>
                </a:lnTo>
                <a:lnTo>
                  <a:pt x="112331" y="0"/>
                </a:lnTo>
                <a:lnTo>
                  <a:pt x="68606" y="8651"/>
                </a:lnTo>
                <a:lnTo>
                  <a:pt x="32900" y="32245"/>
                </a:lnTo>
                <a:lnTo>
                  <a:pt x="8827" y="67240"/>
                </a:lnTo>
                <a:lnTo>
                  <a:pt x="0" y="110096"/>
                </a:lnTo>
                <a:lnTo>
                  <a:pt x="8827" y="152954"/>
                </a:lnTo>
                <a:lnTo>
                  <a:pt x="32900" y="187953"/>
                </a:lnTo>
                <a:lnTo>
                  <a:pt x="68606" y="211551"/>
                </a:lnTo>
                <a:lnTo>
                  <a:pt x="112331" y="220205"/>
                </a:lnTo>
                <a:close/>
              </a:path>
            </a:pathLst>
          </a:custGeom>
          <a:ln w="3175">
            <a:solidFill>
              <a:srgbClr val="FFFFFF"/>
            </a:solidFill>
          </a:ln>
        </p:spPr>
        <p:txBody>
          <a:bodyPr wrap="square" lIns="0" tIns="0" rIns="0" bIns="0" rtlCol="0"/>
          <a:lstStyle/>
          <a:p>
            <a:endParaRPr sz="7200"/>
          </a:p>
        </p:txBody>
      </p:sp>
      <p:sp>
        <p:nvSpPr>
          <p:cNvPr id="8" name="object 8"/>
          <p:cNvSpPr txBox="1"/>
          <p:nvPr/>
        </p:nvSpPr>
        <p:spPr>
          <a:xfrm>
            <a:off x="11932506" y="7225751"/>
            <a:ext cx="958788"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Safety</a:t>
            </a:r>
            <a:endParaRPr sz="2000">
              <a:latin typeface="Verdana"/>
              <a:cs typeface="Verdana"/>
            </a:endParaRPr>
          </a:p>
        </p:txBody>
      </p:sp>
      <p:sp>
        <p:nvSpPr>
          <p:cNvPr id="9" name="object 9"/>
          <p:cNvSpPr txBox="1"/>
          <p:nvPr/>
        </p:nvSpPr>
        <p:spPr>
          <a:xfrm>
            <a:off x="11637841" y="7566531"/>
            <a:ext cx="2337918" cy="3852394"/>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a:solidFill>
                  <a:srgbClr val="FFFFFF"/>
                </a:solidFill>
                <a:latin typeface="Verdana"/>
                <a:cs typeface="Verdana"/>
              </a:rPr>
              <a:t>Airbag</a:t>
            </a:r>
            <a:r>
              <a:rPr sz="2000" spc="-70">
                <a:solidFill>
                  <a:srgbClr val="FFFFFF"/>
                </a:solidFill>
                <a:latin typeface="Verdana"/>
                <a:cs typeface="Verdana"/>
              </a:rPr>
              <a:t> </a:t>
            </a:r>
            <a:r>
              <a:rPr sz="2000" spc="-20">
                <a:solidFill>
                  <a:srgbClr val="FFFFFF"/>
                </a:solidFill>
                <a:latin typeface="Verdana"/>
                <a:cs typeface="Verdana"/>
              </a:rPr>
              <a:t>controls</a:t>
            </a:r>
            <a:endParaRPr sz="2000">
              <a:latin typeface="Verdana"/>
              <a:cs typeface="Verdana"/>
            </a:endParaRPr>
          </a:p>
          <a:p>
            <a:pPr marL="309865" marR="730213" indent="-285736">
              <a:lnSpc>
                <a:spcPct val="116700"/>
              </a:lnSpc>
              <a:spcBef>
                <a:spcPts val="280"/>
              </a:spcBef>
              <a:buClr>
                <a:srgbClr val="FFB616"/>
              </a:buClr>
              <a:buFont typeface="Verdana"/>
              <a:buChar char="•"/>
              <a:tabLst>
                <a:tab pos="312404" algn="l"/>
              </a:tabLst>
            </a:pPr>
            <a:r>
              <a:rPr sz="2000" spc="-20">
                <a:solidFill>
                  <a:srgbClr val="FFFFFF"/>
                </a:solidFill>
                <a:latin typeface="Verdana"/>
                <a:cs typeface="Verdana"/>
              </a:rPr>
              <a:t>Collision- 	avoidance</a:t>
            </a:r>
            <a:endParaRPr sz="2000">
              <a:latin typeface="Verdana"/>
              <a:cs typeface="Verdana"/>
            </a:endParaRPr>
          </a:p>
          <a:p>
            <a:pPr marL="311134" indent="-285736">
              <a:spcBef>
                <a:spcPts val="690"/>
              </a:spcBef>
              <a:buClr>
                <a:srgbClr val="FFB616"/>
              </a:buClr>
              <a:buFont typeface="Verdana"/>
              <a:buChar char="•"/>
              <a:tabLst>
                <a:tab pos="311134" algn="l"/>
              </a:tabLst>
            </a:pPr>
            <a:r>
              <a:rPr sz="2000" spc="-20">
                <a:solidFill>
                  <a:srgbClr val="FFFFFF"/>
                </a:solidFill>
                <a:latin typeface="Verdana"/>
                <a:cs typeface="Verdana"/>
              </a:rPr>
              <a:t>Parking-assist</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Power</a:t>
            </a:r>
            <a:r>
              <a:rPr sz="2000" spc="-100">
                <a:solidFill>
                  <a:srgbClr val="FFFFFF"/>
                </a:solidFill>
                <a:latin typeface="Verdana"/>
                <a:cs typeface="Verdana"/>
              </a:rPr>
              <a:t> </a:t>
            </a:r>
            <a:r>
              <a:rPr sz="2000" spc="-20">
                <a:solidFill>
                  <a:srgbClr val="FFFFFF"/>
                </a:solidFill>
                <a:latin typeface="Verdana"/>
                <a:cs typeface="Verdana"/>
              </a:rPr>
              <a:t>locks</a:t>
            </a:r>
            <a:endParaRPr sz="2000">
              <a:latin typeface="Verdana"/>
              <a:cs typeface="Verdana"/>
            </a:endParaRPr>
          </a:p>
          <a:p>
            <a:pPr marL="311134" indent="-285736">
              <a:spcBef>
                <a:spcPts val="680"/>
              </a:spcBef>
              <a:buClr>
                <a:srgbClr val="FFB616"/>
              </a:buClr>
              <a:buFont typeface="Verdana"/>
              <a:buChar char="•"/>
              <a:tabLst>
                <a:tab pos="311134" algn="l"/>
              </a:tabLst>
            </a:pPr>
            <a:r>
              <a:rPr sz="2000" spc="-20">
                <a:solidFill>
                  <a:srgbClr val="FFFFFF"/>
                </a:solidFill>
                <a:latin typeface="Verdana"/>
                <a:cs typeface="Verdana"/>
              </a:rPr>
              <a:t>Braking-assist</a:t>
            </a:r>
            <a:endParaRPr sz="2000">
              <a:latin typeface="Verdana"/>
              <a:cs typeface="Verdana"/>
            </a:endParaRPr>
          </a:p>
          <a:p>
            <a:pPr marL="309865" marR="328914" indent="-285736">
              <a:lnSpc>
                <a:spcPct val="116700"/>
              </a:lnSpc>
              <a:spcBef>
                <a:spcPts val="290"/>
              </a:spcBef>
              <a:buClr>
                <a:srgbClr val="FFB616"/>
              </a:buClr>
              <a:buFont typeface="Verdana"/>
              <a:buChar char="•"/>
              <a:tabLst>
                <a:tab pos="312404" algn="l"/>
              </a:tabLst>
            </a:pPr>
            <a:r>
              <a:rPr sz="2000">
                <a:solidFill>
                  <a:srgbClr val="FFFFFF"/>
                </a:solidFill>
                <a:latin typeface="Verdana"/>
                <a:cs typeface="Verdana"/>
              </a:rPr>
              <a:t>Tire </a:t>
            </a:r>
            <a:r>
              <a:rPr sz="2000" spc="-20">
                <a:solidFill>
                  <a:srgbClr val="FFFFFF"/>
                </a:solidFill>
                <a:latin typeface="Verdana"/>
                <a:cs typeface="Verdana"/>
              </a:rPr>
              <a:t>pressure 	monitoring</a:t>
            </a:r>
            <a:endParaRPr sz="2000">
              <a:latin typeface="Verdana"/>
              <a:cs typeface="Verdana"/>
            </a:endParaRPr>
          </a:p>
          <a:p>
            <a:pPr marL="309865" marR="10159" indent="-285736">
              <a:lnSpc>
                <a:spcPct val="116700"/>
              </a:lnSpc>
              <a:spcBef>
                <a:spcPts val="280"/>
              </a:spcBef>
              <a:buClr>
                <a:srgbClr val="FFB616"/>
              </a:buClr>
              <a:buFont typeface="Verdana"/>
              <a:buChar char="•"/>
              <a:tabLst>
                <a:tab pos="312404" algn="l"/>
              </a:tabLst>
            </a:pPr>
            <a:r>
              <a:rPr sz="2000" spc="-60">
                <a:solidFill>
                  <a:srgbClr val="FFFFFF"/>
                </a:solidFill>
                <a:latin typeface="Verdana"/>
                <a:cs typeface="Verdana"/>
              </a:rPr>
              <a:t>Traction-</a:t>
            </a:r>
            <a:r>
              <a:rPr sz="2000" spc="-20">
                <a:solidFill>
                  <a:srgbClr val="FFFFFF"/>
                </a:solidFill>
                <a:latin typeface="Verdana"/>
                <a:cs typeface="Verdana"/>
              </a:rPr>
              <a:t>control 	system</a:t>
            </a:r>
            <a:endParaRPr sz="2000">
              <a:latin typeface="Verdana"/>
              <a:cs typeface="Verdana"/>
            </a:endParaRPr>
          </a:p>
        </p:txBody>
      </p:sp>
      <p:sp>
        <p:nvSpPr>
          <p:cNvPr id="10" name="object 10"/>
          <p:cNvSpPr/>
          <p:nvPr/>
        </p:nvSpPr>
        <p:spPr>
          <a:xfrm>
            <a:off x="14934955" y="7171103"/>
            <a:ext cx="449551" cy="440661"/>
          </a:xfrm>
          <a:custGeom>
            <a:avLst/>
            <a:gdLst/>
            <a:ahLst/>
            <a:cxnLst/>
            <a:rect l="l" t="t" r="r" b="b"/>
            <a:pathLst>
              <a:path w="224790" h="220345">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6F9F"/>
          </a:solidFill>
        </p:spPr>
        <p:txBody>
          <a:bodyPr wrap="square" lIns="0" tIns="0" rIns="0" bIns="0" rtlCol="0"/>
          <a:lstStyle/>
          <a:p>
            <a:endParaRPr sz="7200"/>
          </a:p>
        </p:txBody>
      </p:sp>
      <p:sp>
        <p:nvSpPr>
          <p:cNvPr id="11" name="object 11"/>
          <p:cNvSpPr txBox="1"/>
          <p:nvPr/>
        </p:nvSpPr>
        <p:spPr>
          <a:xfrm>
            <a:off x="15046864" y="7227691"/>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2</a:t>
            </a:r>
            <a:endParaRPr sz="1600">
              <a:latin typeface="Verdana"/>
              <a:cs typeface="Verdana"/>
            </a:endParaRPr>
          </a:p>
        </p:txBody>
      </p:sp>
      <p:sp>
        <p:nvSpPr>
          <p:cNvPr id="12" name="object 12"/>
          <p:cNvSpPr/>
          <p:nvPr/>
        </p:nvSpPr>
        <p:spPr>
          <a:xfrm>
            <a:off x="14934955" y="7171103"/>
            <a:ext cx="449551" cy="440661"/>
          </a:xfrm>
          <a:custGeom>
            <a:avLst/>
            <a:gdLst/>
            <a:ahLst/>
            <a:cxnLst/>
            <a:rect l="l" t="t" r="r" b="b"/>
            <a:pathLst>
              <a:path w="224790" h="220345">
                <a:moveTo>
                  <a:pt x="112331" y="220205"/>
                </a:moveTo>
                <a:lnTo>
                  <a:pt x="156056" y="211551"/>
                </a:lnTo>
                <a:lnTo>
                  <a:pt x="191762" y="187953"/>
                </a:lnTo>
                <a:lnTo>
                  <a:pt x="215835" y="152954"/>
                </a:lnTo>
                <a:lnTo>
                  <a:pt x="224663" y="110096"/>
                </a:lnTo>
                <a:lnTo>
                  <a:pt x="215835" y="67240"/>
                </a:lnTo>
                <a:lnTo>
                  <a:pt x="191762" y="32245"/>
                </a:lnTo>
                <a:lnTo>
                  <a:pt x="156056" y="8651"/>
                </a:lnTo>
                <a:lnTo>
                  <a:pt x="112331" y="0"/>
                </a:lnTo>
                <a:lnTo>
                  <a:pt x="68606" y="8651"/>
                </a:lnTo>
                <a:lnTo>
                  <a:pt x="32900" y="32245"/>
                </a:lnTo>
                <a:lnTo>
                  <a:pt x="8827" y="67240"/>
                </a:lnTo>
                <a:lnTo>
                  <a:pt x="0" y="110096"/>
                </a:lnTo>
                <a:lnTo>
                  <a:pt x="8827" y="152954"/>
                </a:lnTo>
                <a:lnTo>
                  <a:pt x="32900" y="187953"/>
                </a:lnTo>
                <a:lnTo>
                  <a:pt x="68606" y="211551"/>
                </a:lnTo>
                <a:lnTo>
                  <a:pt x="112331" y="220205"/>
                </a:lnTo>
                <a:close/>
              </a:path>
            </a:pathLst>
          </a:custGeom>
          <a:ln w="6350">
            <a:solidFill>
              <a:srgbClr val="136F9F"/>
            </a:solidFill>
          </a:ln>
        </p:spPr>
        <p:txBody>
          <a:bodyPr wrap="square" lIns="0" tIns="0" rIns="0" bIns="0" rtlCol="0"/>
          <a:lstStyle/>
          <a:p>
            <a:endParaRPr sz="7200"/>
          </a:p>
        </p:txBody>
      </p:sp>
      <p:sp>
        <p:nvSpPr>
          <p:cNvPr id="13" name="object 13"/>
          <p:cNvSpPr txBox="1"/>
          <p:nvPr/>
        </p:nvSpPr>
        <p:spPr>
          <a:xfrm>
            <a:off x="15492196" y="7232100"/>
            <a:ext cx="1202612"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Comfort</a:t>
            </a:r>
            <a:endParaRPr sz="2000">
              <a:latin typeface="Verdana"/>
              <a:cs typeface="Verdana"/>
            </a:endParaRPr>
          </a:p>
        </p:txBody>
      </p:sp>
      <p:sp>
        <p:nvSpPr>
          <p:cNvPr id="14" name="object 14"/>
          <p:cNvSpPr txBox="1"/>
          <p:nvPr/>
        </p:nvSpPr>
        <p:spPr>
          <a:xfrm>
            <a:off x="15191185" y="7608876"/>
            <a:ext cx="2275692" cy="1540933"/>
          </a:xfrm>
          <a:prstGeom prst="rect">
            <a:avLst/>
          </a:prstGeom>
        </p:spPr>
        <p:txBody>
          <a:bodyPr vert="horz" wrap="square" lIns="0" tIns="25398" rIns="0" bIns="0" rtlCol="0">
            <a:spAutoFit/>
          </a:bodyPr>
          <a:lstStyle/>
          <a:p>
            <a:pPr marL="309865" marR="31748" indent="-285736">
              <a:lnSpc>
                <a:spcPct val="116700"/>
              </a:lnSpc>
              <a:spcBef>
                <a:spcPts val="200"/>
              </a:spcBef>
              <a:buClr>
                <a:srgbClr val="FFB616"/>
              </a:buClr>
              <a:buFont typeface="Verdana"/>
              <a:buChar char="•"/>
              <a:tabLst>
                <a:tab pos="312404" algn="l"/>
              </a:tabLst>
            </a:pPr>
            <a:r>
              <a:rPr sz="2000" spc="-20">
                <a:solidFill>
                  <a:srgbClr val="FFFFFF"/>
                </a:solidFill>
                <a:latin typeface="Verdana"/>
                <a:cs typeface="Verdana"/>
              </a:rPr>
              <a:t>Window/mirror 	controls</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Seat</a:t>
            </a:r>
            <a:r>
              <a:rPr sz="2000" spc="-50">
                <a:solidFill>
                  <a:srgbClr val="FFFFFF"/>
                </a:solidFill>
                <a:latin typeface="Verdana"/>
                <a:cs typeface="Verdana"/>
              </a:rPr>
              <a:t> </a:t>
            </a:r>
            <a:r>
              <a:rPr sz="2000" spc="-20">
                <a:solidFill>
                  <a:srgbClr val="FFFFFF"/>
                </a:solidFill>
                <a:latin typeface="Verdana"/>
                <a:cs typeface="Verdana"/>
              </a:rPr>
              <a:t>controls</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Climate</a:t>
            </a:r>
            <a:r>
              <a:rPr sz="2000" spc="-80">
                <a:solidFill>
                  <a:srgbClr val="FFFFFF"/>
                </a:solidFill>
                <a:latin typeface="Verdana"/>
                <a:cs typeface="Verdana"/>
              </a:rPr>
              <a:t> </a:t>
            </a:r>
            <a:r>
              <a:rPr sz="2000" spc="-20">
                <a:solidFill>
                  <a:srgbClr val="FFFFFF"/>
                </a:solidFill>
                <a:latin typeface="Verdana"/>
                <a:cs typeface="Verdana"/>
              </a:rPr>
              <a:t>control</a:t>
            </a:r>
            <a:endParaRPr sz="2000">
              <a:latin typeface="Verdana"/>
              <a:cs typeface="Verdana"/>
            </a:endParaRPr>
          </a:p>
        </p:txBody>
      </p:sp>
      <p:pic>
        <p:nvPicPr>
          <p:cNvPr id="15" name="object 15"/>
          <p:cNvPicPr/>
          <p:nvPr/>
        </p:nvPicPr>
        <p:blipFill>
          <a:blip r:embed="rId3" cstate="print"/>
          <a:stretch>
            <a:fillRect/>
          </a:stretch>
        </p:blipFill>
        <p:spPr>
          <a:xfrm>
            <a:off x="14928607" y="9327552"/>
            <a:ext cx="449297" cy="440381"/>
          </a:xfrm>
          <a:prstGeom prst="rect">
            <a:avLst/>
          </a:prstGeom>
        </p:spPr>
      </p:pic>
      <p:sp>
        <p:nvSpPr>
          <p:cNvPr id="16" name="object 16"/>
          <p:cNvSpPr txBox="1"/>
          <p:nvPr/>
        </p:nvSpPr>
        <p:spPr>
          <a:xfrm>
            <a:off x="15046864" y="9384141"/>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3</a:t>
            </a:r>
            <a:endParaRPr sz="1600">
              <a:latin typeface="Verdana"/>
              <a:cs typeface="Verdana"/>
            </a:endParaRPr>
          </a:p>
        </p:txBody>
      </p:sp>
      <p:sp>
        <p:nvSpPr>
          <p:cNvPr id="17" name="object 17"/>
          <p:cNvSpPr txBox="1"/>
          <p:nvPr/>
        </p:nvSpPr>
        <p:spPr>
          <a:xfrm>
            <a:off x="15479496" y="9380560"/>
            <a:ext cx="1940434"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Infotainment</a:t>
            </a:r>
            <a:endParaRPr sz="2000">
              <a:latin typeface="Verdana"/>
              <a:cs typeface="Verdana"/>
            </a:endParaRPr>
          </a:p>
        </p:txBody>
      </p:sp>
      <p:sp>
        <p:nvSpPr>
          <p:cNvPr id="18" name="object 18"/>
          <p:cNvSpPr txBox="1"/>
          <p:nvPr/>
        </p:nvSpPr>
        <p:spPr>
          <a:xfrm>
            <a:off x="15191185" y="9721336"/>
            <a:ext cx="2100443" cy="1215710"/>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spc="-20">
                <a:solidFill>
                  <a:srgbClr val="FFFFFF"/>
                </a:solidFill>
                <a:latin typeface="Verdana"/>
                <a:cs typeface="Verdana"/>
              </a:rPr>
              <a:t>Audio/video</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Driver</a:t>
            </a:r>
            <a:r>
              <a:rPr sz="2000" spc="-50">
                <a:solidFill>
                  <a:srgbClr val="FFFFFF"/>
                </a:solidFill>
                <a:latin typeface="Verdana"/>
                <a:cs typeface="Verdana"/>
              </a:rPr>
              <a:t> </a:t>
            </a:r>
            <a:r>
              <a:rPr sz="2000" spc="-20">
                <a:solidFill>
                  <a:srgbClr val="FFFFFF"/>
                </a:solidFill>
                <a:latin typeface="Verdana"/>
                <a:cs typeface="Verdana"/>
              </a:rPr>
              <a:t>display</a:t>
            </a:r>
            <a:endParaRPr sz="2000">
              <a:latin typeface="Verdana"/>
              <a:cs typeface="Verdana"/>
            </a:endParaRPr>
          </a:p>
          <a:p>
            <a:pPr marL="311134" indent="-285736">
              <a:spcBef>
                <a:spcPts val="690"/>
              </a:spcBef>
              <a:buClr>
                <a:srgbClr val="FFB616"/>
              </a:buClr>
              <a:buFont typeface="Verdana"/>
              <a:buChar char="•"/>
              <a:tabLst>
                <a:tab pos="311134" algn="l"/>
              </a:tabLst>
            </a:pPr>
            <a:r>
              <a:rPr sz="2000" spc="-20">
                <a:solidFill>
                  <a:srgbClr val="FFFFFF"/>
                </a:solidFill>
                <a:latin typeface="Verdana"/>
                <a:cs typeface="Verdana"/>
              </a:rPr>
              <a:t>Navigation</a:t>
            </a:r>
            <a:endParaRPr sz="2000">
              <a:latin typeface="Verdana"/>
              <a:cs typeface="Verdana"/>
            </a:endParaRPr>
          </a:p>
        </p:txBody>
      </p:sp>
      <p:pic>
        <p:nvPicPr>
          <p:cNvPr id="19" name="object 19"/>
          <p:cNvPicPr/>
          <p:nvPr/>
        </p:nvPicPr>
        <p:blipFill>
          <a:blip r:embed="rId4" cstate="print"/>
          <a:stretch>
            <a:fillRect/>
          </a:stretch>
        </p:blipFill>
        <p:spPr>
          <a:xfrm>
            <a:off x="18575995" y="7164753"/>
            <a:ext cx="449297" cy="440381"/>
          </a:xfrm>
          <a:prstGeom prst="rect">
            <a:avLst/>
          </a:prstGeom>
        </p:spPr>
      </p:pic>
      <p:sp>
        <p:nvSpPr>
          <p:cNvPr id="20" name="object 20"/>
          <p:cNvSpPr txBox="1"/>
          <p:nvPr/>
        </p:nvSpPr>
        <p:spPr>
          <a:xfrm>
            <a:off x="18694251" y="7221341"/>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4</a:t>
            </a:r>
            <a:endParaRPr sz="1600">
              <a:latin typeface="Verdana"/>
              <a:cs typeface="Verdana"/>
            </a:endParaRPr>
          </a:p>
        </p:txBody>
      </p:sp>
      <p:sp>
        <p:nvSpPr>
          <p:cNvPr id="21" name="object 21"/>
          <p:cNvSpPr txBox="1"/>
          <p:nvPr/>
        </p:nvSpPr>
        <p:spPr>
          <a:xfrm>
            <a:off x="19126885" y="7235762"/>
            <a:ext cx="1824869"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Connectivity</a:t>
            </a:r>
            <a:endParaRPr sz="2000">
              <a:latin typeface="Verdana"/>
              <a:cs typeface="Verdana"/>
            </a:endParaRPr>
          </a:p>
        </p:txBody>
      </p:sp>
      <p:sp>
        <p:nvSpPr>
          <p:cNvPr id="22" name="object 22"/>
          <p:cNvSpPr txBox="1"/>
          <p:nvPr/>
        </p:nvSpPr>
        <p:spPr>
          <a:xfrm>
            <a:off x="18838573" y="7576540"/>
            <a:ext cx="4200886" cy="1215710"/>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a:solidFill>
                  <a:srgbClr val="FFFFFF"/>
                </a:solidFill>
                <a:latin typeface="Verdana"/>
                <a:cs typeface="Verdana"/>
              </a:rPr>
              <a:t>CAN</a:t>
            </a:r>
            <a:r>
              <a:rPr sz="2000" spc="-70">
                <a:solidFill>
                  <a:srgbClr val="FFFFFF"/>
                </a:solidFill>
                <a:latin typeface="Verdana"/>
                <a:cs typeface="Verdana"/>
              </a:rPr>
              <a:t> </a:t>
            </a:r>
            <a:r>
              <a:rPr sz="2000">
                <a:solidFill>
                  <a:srgbClr val="FFFFFF"/>
                </a:solidFill>
                <a:latin typeface="Verdana"/>
                <a:cs typeface="Verdana"/>
              </a:rPr>
              <a:t>(controller</a:t>
            </a:r>
            <a:r>
              <a:rPr sz="2000" spc="-60">
                <a:solidFill>
                  <a:srgbClr val="FFFFFF"/>
                </a:solidFill>
                <a:latin typeface="Verdana"/>
                <a:cs typeface="Verdana"/>
              </a:rPr>
              <a:t> </a:t>
            </a:r>
            <a:r>
              <a:rPr sz="2000">
                <a:solidFill>
                  <a:srgbClr val="FFFFFF"/>
                </a:solidFill>
                <a:latin typeface="Verdana"/>
                <a:cs typeface="Verdana"/>
              </a:rPr>
              <a:t>area</a:t>
            </a:r>
            <a:r>
              <a:rPr sz="2000" spc="-70">
                <a:solidFill>
                  <a:srgbClr val="FFFFFF"/>
                </a:solidFill>
                <a:latin typeface="Verdana"/>
                <a:cs typeface="Verdana"/>
              </a:rPr>
              <a:t> </a:t>
            </a:r>
            <a:r>
              <a:rPr sz="2000" spc="-20">
                <a:solidFill>
                  <a:srgbClr val="FFFFFF"/>
                </a:solidFill>
                <a:latin typeface="Verdana"/>
                <a:cs typeface="Verdana"/>
              </a:rPr>
              <a:t>network)</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Broadband,</a:t>
            </a:r>
            <a:r>
              <a:rPr sz="2000" spc="-60">
                <a:solidFill>
                  <a:srgbClr val="FFFFFF"/>
                </a:solidFill>
                <a:latin typeface="Verdana"/>
                <a:cs typeface="Verdana"/>
              </a:rPr>
              <a:t> </a:t>
            </a:r>
            <a:r>
              <a:rPr sz="2000">
                <a:solidFill>
                  <a:srgbClr val="FFFFFF"/>
                </a:solidFill>
                <a:latin typeface="Verdana"/>
                <a:cs typeface="Verdana"/>
              </a:rPr>
              <a:t>Wi-Fi,</a:t>
            </a:r>
            <a:r>
              <a:rPr sz="2000" spc="-60">
                <a:solidFill>
                  <a:srgbClr val="FFFFFF"/>
                </a:solidFill>
                <a:latin typeface="Verdana"/>
                <a:cs typeface="Verdana"/>
              </a:rPr>
              <a:t> </a:t>
            </a:r>
            <a:r>
              <a:rPr sz="2000" spc="-20">
                <a:solidFill>
                  <a:srgbClr val="FFFFFF"/>
                </a:solidFill>
                <a:latin typeface="Verdana"/>
                <a:cs typeface="Verdana"/>
              </a:rPr>
              <a:t>Bluetooth</a:t>
            </a:r>
            <a:endParaRPr sz="2000">
              <a:latin typeface="Verdana"/>
              <a:cs typeface="Verdana"/>
            </a:endParaRPr>
          </a:p>
          <a:p>
            <a:pPr marL="311134" indent="-285736">
              <a:spcBef>
                <a:spcPts val="690"/>
              </a:spcBef>
              <a:buClr>
                <a:srgbClr val="FFB616"/>
              </a:buClr>
              <a:buFont typeface="Verdana"/>
              <a:buChar char="•"/>
              <a:tabLst>
                <a:tab pos="311134" algn="l"/>
              </a:tabLst>
            </a:pPr>
            <a:r>
              <a:rPr sz="2000" spc="-20">
                <a:solidFill>
                  <a:srgbClr val="FFFFFF"/>
                </a:solidFill>
                <a:latin typeface="Verdana"/>
                <a:cs typeface="Verdana"/>
              </a:rPr>
              <a:t>Over-</a:t>
            </a:r>
            <a:r>
              <a:rPr sz="2000" spc="-40">
                <a:solidFill>
                  <a:srgbClr val="FFFFFF"/>
                </a:solidFill>
                <a:latin typeface="Verdana"/>
                <a:cs typeface="Verdana"/>
              </a:rPr>
              <a:t>the-</a:t>
            </a:r>
            <a:r>
              <a:rPr sz="2000">
                <a:solidFill>
                  <a:srgbClr val="FFFFFF"/>
                </a:solidFill>
                <a:latin typeface="Verdana"/>
                <a:cs typeface="Verdana"/>
              </a:rPr>
              <a:t>air</a:t>
            </a:r>
            <a:r>
              <a:rPr sz="2000" spc="-50">
                <a:solidFill>
                  <a:srgbClr val="FFFFFF"/>
                </a:solidFill>
                <a:latin typeface="Verdana"/>
                <a:cs typeface="Verdana"/>
              </a:rPr>
              <a:t> </a:t>
            </a:r>
            <a:r>
              <a:rPr sz="2000">
                <a:solidFill>
                  <a:srgbClr val="FFFFFF"/>
                </a:solidFill>
                <a:latin typeface="Verdana"/>
                <a:cs typeface="Verdana"/>
              </a:rPr>
              <a:t>software</a:t>
            </a:r>
            <a:r>
              <a:rPr sz="2000" spc="-40">
                <a:solidFill>
                  <a:srgbClr val="FFFFFF"/>
                </a:solidFill>
                <a:latin typeface="Verdana"/>
                <a:cs typeface="Verdana"/>
              </a:rPr>
              <a:t> </a:t>
            </a:r>
            <a:r>
              <a:rPr sz="2000" spc="-20">
                <a:solidFill>
                  <a:srgbClr val="FFFFFF"/>
                </a:solidFill>
                <a:latin typeface="Verdana"/>
                <a:cs typeface="Verdana"/>
              </a:rPr>
              <a:t>updates</a:t>
            </a:r>
            <a:endParaRPr sz="2000">
              <a:latin typeface="Verdana"/>
              <a:cs typeface="Verdana"/>
            </a:endParaRPr>
          </a:p>
        </p:txBody>
      </p:sp>
      <p:pic>
        <p:nvPicPr>
          <p:cNvPr id="23" name="object 23"/>
          <p:cNvPicPr/>
          <p:nvPr/>
        </p:nvPicPr>
        <p:blipFill>
          <a:blip r:embed="rId5" cstate="print"/>
          <a:stretch>
            <a:fillRect/>
          </a:stretch>
        </p:blipFill>
        <p:spPr>
          <a:xfrm>
            <a:off x="18575995" y="8957638"/>
            <a:ext cx="449297" cy="440381"/>
          </a:xfrm>
          <a:prstGeom prst="rect">
            <a:avLst/>
          </a:prstGeom>
        </p:spPr>
      </p:pic>
      <p:sp>
        <p:nvSpPr>
          <p:cNvPr id="24" name="object 24"/>
          <p:cNvSpPr txBox="1"/>
          <p:nvPr/>
        </p:nvSpPr>
        <p:spPr>
          <a:xfrm>
            <a:off x="18694251" y="9014227"/>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sp>
        <p:nvSpPr>
          <p:cNvPr id="25" name="object 25"/>
          <p:cNvSpPr txBox="1"/>
          <p:nvPr/>
        </p:nvSpPr>
        <p:spPr>
          <a:xfrm>
            <a:off x="19126885" y="9028643"/>
            <a:ext cx="1365161"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Electrical</a:t>
            </a:r>
            <a:endParaRPr sz="2000">
              <a:latin typeface="Verdana"/>
              <a:cs typeface="Verdana"/>
            </a:endParaRPr>
          </a:p>
        </p:txBody>
      </p:sp>
      <p:sp>
        <p:nvSpPr>
          <p:cNvPr id="26" name="object 26"/>
          <p:cNvSpPr txBox="1"/>
          <p:nvPr/>
        </p:nvSpPr>
        <p:spPr>
          <a:xfrm>
            <a:off x="18838573" y="9369423"/>
            <a:ext cx="2745561" cy="1215710"/>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spc="-20">
                <a:solidFill>
                  <a:srgbClr val="FFFFFF"/>
                </a:solidFill>
                <a:latin typeface="Verdana"/>
                <a:cs typeface="Verdana"/>
              </a:rPr>
              <a:t>Starter</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Lighting</a:t>
            </a:r>
            <a:r>
              <a:rPr sz="2000" spc="-90">
                <a:solidFill>
                  <a:srgbClr val="FFFFFF"/>
                </a:solidFill>
                <a:latin typeface="Verdana"/>
                <a:cs typeface="Verdana"/>
              </a:rPr>
              <a:t> </a:t>
            </a:r>
            <a:r>
              <a:rPr sz="2000" spc="-20">
                <a:solidFill>
                  <a:srgbClr val="FFFFFF"/>
                </a:solidFill>
                <a:latin typeface="Verdana"/>
                <a:cs typeface="Verdana"/>
              </a:rPr>
              <a:t>system</a:t>
            </a:r>
            <a:endParaRPr sz="2000">
              <a:latin typeface="Verdana"/>
              <a:cs typeface="Verdana"/>
            </a:endParaRPr>
          </a:p>
          <a:p>
            <a:pPr marL="311134" indent="-285736">
              <a:spcBef>
                <a:spcPts val="690"/>
              </a:spcBef>
              <a:buClr>
                <a:srgbClr val="FFB616"/>
              </a:buClr>
              <a:buFont typeface="Verdana"/>
              <a:buChar char="•"/>
              <a:tabLst>
                <a:tab pos="311134" algn="l"/>
              </a:tabLst>
            </a:pPr>
            <a:r>
              <a:rPr sz="2000">
                <a:solidFill>
                  <a:srgbClr val="FFFFFF"/>
                </a:solidFill>
                <a:latin typeface="Verdana"/>
                <a:cs typeface="Verdana"/>
              </a:rPr>
              <a:t>Vehicle</a:t>
            </a:r>
            <a:r>
              <a:rPr sz="2000" spc="-180">
                <a:solidFill>
                  <a:srgbClr val="FFFFFF"/>
                </a:solidFill>
                <a:latin typeface="Verdana"/>
                <a:cs typeface="Verdana"/>
              </a:rPr>
              <a:t> </a:t>
            </a:r>
            <a:r>
              <a:rPr sz="2000" spc="-20">
                <a:solidFill>
                  <a:srgbClr val="FFFFFF"/>
                </a:solidFill>
                <a:latin typeface="Verdana"/>
                <a:cs typeface="Verdana"/>
              </a:rPr>
              <a:t>diagnostics</a:t>
            </a:r>
            <a:endParaRPr sz="2000">
              <a:latin typeface="Verdana"/>
              <a:cs typeface="Verdana"/>
            </a:endParaRPr>
          </a:p>
        </p:txBody>
      </p:sp>
      <p:pic>
        <p:nvPicPr>
          <p:cNvPr id="27" name="object 27"/>
          <p:cNvPicPr/>
          <p:nvPr/>
        </p:nvPicPr>
        <p:blipFill>
          <a:blip r:embed="rId6" cstate="print"/>
          <a:stretch>
            <a:fillRect/>
          </a:stretch>
        </p:blipFill>
        <p:spPr>
          <a:xfrm>
            <a:off x="18575995" y="10750524"/>
            <a:ext cx="449297" cy="440381"/>
          </a:xfrm>
          <a:prstGeom prst="rect">
            <a:avLst/>
          </a:prstGeom>
        </p:spPr>
      </p:pic>
      <p:sp>
        <p:nvSpPr>
          <p:cNvPr id="28" name="object 28"/>
          <p:cNvSpPr txBox="1"/>
          <p:nvPr/>
        </p:nvSpPr>
        <p:spPr>
          <a:xfrm>
            <a:off x="18694251" y="10807110"/>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6</a:t>
            </a:r>
            <a:endParaRPr sz="1600">
              <a:latin typeface="Verdana"/>
              <a:cs typeface="Verdana"/>
            </a:endParaRPr>
          </a:p>
        </p:txBody>
      </p:sp>
      <p:sp>
        <p:nvSpPr>
          <p:cNvPr id="29" name="object 29"/>
          <p:cNvSpPr txBox="1"/>
          <p:nvPr/>
        </p:nvSpPr>
        <p:spPr>
          <a:xfrm>
            <a:off x="19126884" y="10821528"/>
            <a:ext cx="1634382" cy="333423"/>
          </a:xfrm>
          <a:prstGeom prst="rect">
            <a:avLst/>
          </a:prstGeom>
        </p:spPr>
        <p:txBody>
          <a:bodyPr vert="horz" wrap="square" lIns="0" tIns="25398" rIns="0" bIns="0" rtlCol="0">
            <a:spAutoFit/>
          </a:bodyPr>
          <a:lstStyle/>
          <a:p>
            <a:pPr marL="25399">
              <a:spcBef>
                <a:spcPts val="200"/>
              </a:spcBef>
            </a:pPr>
            <a:r>
              <a:rPr sz="2000" b="1" spc="-20">
                <a:solidFill>
                  <a:srgbClr val="FFB616"/>
                </a:solidFill>
                <a:latin typeface="Verdana"/>
                <a:cs typeface="Verdana"/>
              </a:rPr>
              <a:t>Powertrain</a:t>
            </a:r>
            <a:endParaRPr sz="2000">
              <a:latin typeface="Verdana"/>
              <a:cs typeface="Verdana"/>
            </a:endParaRPr>
          </a:p>
        </p:txBody>
      </p:sp>
      <p:sp>
        <p:nvSpPr>
          <p:cNvPr id="30" name="object 30"/>
          <p:cNvSpPr txBox="1"/>
          <p:nvPr/>
        </p:nvSpPr>
        <p:spPr>
          <a:xfrm>
            <a:off x="18838574" y="11162307"/>
            <a:ext cx="3046532" cy="818166"/>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a:solidFill>
                  <a:srgbClr val="FFFFFF"/>
                </a:solidFill>
                <a:latin typeface="Verdana"/>
                <a:cs typeface="Verdana"/>
              </a:rPr>
              <a:t>Engine</a:t>
            </a:r>
            <a:r>
              <a:rPr sz="2000" spc="-70">
                <a:solidFill>
                  <a:srgbClr val="FFFFFF"/>
                </a:solidFill>
                <a:latin typeface="Verdana"/>
                <a:cs typeface="Verdana"/>
              </a:rPr>
              <a:t> </a:t>
            </a:r>
            <a:r>
              <a:rPr sz="2000" spc="-20">
                <a:solidFill>
                  <a:srgbClr val="FFFFFF"/>
                </a:solidFill>
                <a:latin typeface="Verdana"/>
                <a:cs typeface="Verdana"/>
              </a:rPr>
              <a:t>control</a:t>
            </a:r>
            <a:endParaRPr sz="2000">
              <a:latin typeface="Verdana"/>
              <a:cs typeface="Verdana"/>
            </a:endParaRPr>
          </a:p>
          <a:p>
            <a:pPr marL="311134" indent="-285736">
              <a:spcBef>
                <a:spcPts val="680"/>
              </a:spcBef>
              <a:buClr>
                <a:srgbClr val="FFB616"/>
              </a:buClr>
              <a:buFont typeface="Verdana"/>
              <a:buChar char="•"/>
              <a:tabLst>
                <a:tab pos="311134" algn="l"/>
              </a:tabLst>
            </a:pPr>
            <a:r>
              <a:rPr sz="2000">
                <a:solidFill>
                  <a:srgbClr val="FFFFFF"/>
                </a:solidFill>
                <a:latin typeface="Verdana"/>
                <a:cs typeface="Verdana"/>
              </a:rPr>
              <a:t>Fuel</a:t>
            </a:r>
            <a:r>
              <a:rPr sz="2000" spc="-80">
                <a:solidFill>
                  <a:srgbClr val="FFFFFF"/>
                </a:solidFill>
                <a:latin typeface="Verdana"/>
                <a:cs typeface="Verdana"/>
              </a:rPr>
              <a:t> </a:t>
            </a:r>
            <a:r>
              <a:rPr sz="2000">
                <a:solidFill>
                  <a:srgbClr val="FFFFFF"/>
                </a:solidFill>
                <a:latin typeface="Verdana"/>
                <a:cs typeface="Verdana"/>
              </a:rPr>
              <a:t>injection</a:t>
            </a:r>
            <a:r>
              <a:rPr sz="2000" spc="-80">
                <a:solidFill>
                  <a:srgbClr val="FFFFFF"/>
                </a:solidFill>
                <a:latin typeface="Verdana"/>
                <a:cs typeface="Verdana"/>
              </a:rPr>
              <a:t> </a:t>
            </a:r>
            <a:r>
              <a:rPr sz="2000" spc="-20">
                <a:solidFill>
                  <a:srgbClr val="FFFFFF"/>
                </a:solidFill>
                <a:latin typeface="Verdana"/>
                <a:cs typeface="Verdana"/>
              </a:rPr>
              <a:t>system</a:t>
            </a:r>
            <a:endParaRPr sz="2000">
              <a:latin typeface="Verdana"/>
              <a:cs typeface="Verdana"/>
            </a:endParaRPr>
          </a:p>
        </p:txBody>
      </p:sp>
      <p:sp>
        <p:nvSpPr>
          <p:cNvPr id="31" name="object 31"/>
          <p:cNvSpPr txBox="1"/>
          <p:nvPr/>
        </p:nvSpPr>
        <p:spPr>
          <a:xfrm>
            <a:off x="18838574" y="11945456"/>
            <a:ext cx="3173523" cy="818166"/>
          </a:xfrm>
          <a:prstGeom prst="rect">
            <a:avLst/>
          </a:prstGeom>
        </p:spPr>
        <p:txBody>
          <a:bodyPr vert="horz" wrap="square" lIns="0" tIns="111753" rIns="0" bIns="0" rtlCol="0">
            <a:spAutoFit/>
          </a:bodyPr>
          <a:lstStyle/>
          <a:p>
            <a:pPr marL="311134" indent="-285736">
              <a:spcBef>
                <a:spcPts val="880"/>
              </a:spcBef>
              <a:buClr>
                <a:srgbClr val="FFB616"/>
              </a:buClr>
              <a:buFont typeface="Verdana"/>
              <a:buChar char="•"/>
              <a:tabLst>
                <a:tab pos="311134" algn="l"/>
              </a:tabLst>
            </a:pPr>
            <a:r>
              <a:rPr sz="2000" spc="-20">
                <a:solidFill>
                  <a:srgbClr val="FFFFFF"/>
                </a:solidFill>
                <a:latin typeface="Verdana"/>
                <a:cs typeface="Verdana"/>
              </a:rPr>
              <a:t>Hybrid-</a:t>
            </a:r>
            <a:r>
              <a:rPr sz="2000">
                <a:solidFill>
                  <a:srgbClr val="FFFFFF"/>
                </a:solidFill>
                <a:latin typeface="Verdana"/>
                <a:cs typeface="Verdana"/>
              </a:rPr>
              <a:t>electric</a:t>
            </a:r>
            <a:r>
              <a:rPr sz="2000" spc="-10">
                <a:solidFill>
                  <a:srgbClr val="FFFFFF"/>
                </a:solidFill>
                <a:latin typeface="Verdana"/>
                <a:cs typeface="Verdana"/>
              </a:rPr>
              <a:t> </a:t>
            </a:r>
            <a:r>
              <a:rPr sz="2000" spc="-20">
                <a:solidFill>
                  <a:srgbClr val="FFFFFF"/>
                </a:solidFill>
                <a:latin typeface="Verdana"/>
                <a:cs typeface="Verdana"/>
              </a:rPr>
              <a:t>control</a:t>
            </a:r>
            <a:endParaRPr sz="2000">
              <a:latin typeface="Verdana"/>
              <a:cs typeface="Verdana"/>
            </a:endParaRPr>
          </a:p>
          <a:p>
            <a:pPr marL="311134" indent="-285736">
              <a:spcBef>
                <a:spcPts val="680"/>
              </a:spcBef>
              <a:buClr>
                <a:srgbClr val="FFB616"/>
              </a:buClr>
              <a:buFont typeface="Verdana"/>
              <a:buChar char="•"/>
              <a:tabLst>
                <a:tab pos="311134" algn="l"/>
              </a:tabLst>
            </a:pPr>
            <a:r>
              <a:rPr sz="2000" spc="-20">
                <a:solidFill>
                  <a:srgbClr val="FFFFFF"/>
                </a:solidFill>
                <a:latin typeface="Verdana"/>
                <a:cs typeface="Verdana"/>
              </a:rPr>
              <a:t>Transmission</a:t>
            </a:r>
            <a:r>
              <a:rPr sz="2000" spc="-120">
                <a:solidFill>
                  <a:srgbClr val="FFFFFF"/>
                </a:solidFill>
                <a:latin typeface="Verdana"/>
                <a:cs typeface="Verdana"/>
              </a:rPr>
              <a:t> </a:t>
            </a:r>
            <a:r>
              <a:rPr sz="2000" spc="-20">
                <a:solidFill>
                  <a:srgbClr val="FFFFFF"/>
                </a:solidFill>
                <a:latin typeface="Verdana"/>
                <a:cs typeface="Verdana"/>
              </a:rPr>
              <a:t>control</a:t>
            </a:r>
            <a:endParaRPr sz="2000">
              <a:latin typeface="Verdana"/>
              <a:cs typeface="Verdana"/>
            </a:endParaRPr>
          </a:p>
        </p:txBody>
      </p:sp>
      <p:grpSp>
        <p:nvGrpSpPr>
          <p:cNvPr id="32" name="object 32"/>
          <p:cNvGrpSpPr/>
          <p:nvPr/>
        </p:nvGrpSpPr>
        <p:grpSpPr>
          <a:xfrm>
            <a:off x="9672578" y="414187"/>
            <a:ext cx="12328357" cy="5850509"/>
            <a:chOff x="4836604" y="206883"/>
            <a:chExt cx="6164580" cy="2925445"/>
          </a:xfrm>
        </p:grpSpPr>
        <p:pic>
          <p:nvPicPr>
            <p:cNvPr id="33" name="object 33"/>
            <p:cNvPicPr/>
            <p:nvPr/>
          </p:nvPicPr>
          <p:blipFill>
            <a:blip r:embed="rId7" cstate="print"/>
            <a:stretch>
              <a:fillRect/>
            </a:stretch>
          </p:blipFill>
          <p:spPr>
            <a:xfrm>
              <a:off x="4836604" y="206883"/>
              <a:ext cx="6164354" cy="2925114"/>
            </a:xfrm>
            <a:prstGeom prst="rect">
              <a:avLst/>
            </a:prstGeom>
          </p:spPr>
        </p:pic>
        <p:pic>
          <p:nvPicPr>
            <p:cNvPr id="34" name="object 34"/>
            <p:cNvPicPr/>
            <p:nvPr/>
          </p:nvPicPr>
          <p:blipFill>
            <a:blip r:embed="rId8" cstate="print"/>
            <a:stretch>
              <a:fillRect/>
            </a:stretch>
          </p:blipFill>
          <p:spPr>
            <a:xfrm>
              <a:off x="5355334" y="779405"/>
              <a:ext cx="224663" cy="220205"/>
            </a:xfrm>
            <a:prstGeom prst="rect">
              <a:avLst/>
            </a:prstGeom>
          </p:spPr>
        </p:pic>
      </p:grpSp>
      <p:sp>
        <p:nvSpPr>
          <p:cNvPr id="35" name="object 35"/>
          <p:cNvSpPr txBox="1"/>
          <p:nvPr/>
        </p:nvSpPr>
        <p:spPr>
          <a:xfrm>
            <a:off x="10828231" y="1615740"/>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pic>
        <p:nvPicPr>
          <p:cNvPr id="36" name="object 36"/>
          <p:cNvPicPr/>
          <p:nvPr/>
        </p:nvPicPr>
        <p:blipFill>
          <a:blip r:embed="rId9" cstate="print"/>
          <a:stretch>
            <a:fillRect/>
          </a:stretch>
        </p:blipFill>
        <p:spPr>
          <a:xfrm>
            <a:off x="15015857" y="2307909"/>
            <a:ext cx="449297" cy="440381"/>
          </a:xfrm>
          <a:prstGeom prst="rect">
            <a:avLst/>
          </a:prstGeom>
        </p:spPr>
      </p:pic>
      <p:sp>
        <p:nvSpPr>
          <p:cNvPr id="37" name="object 37"/>
          <p:cNvSpPr txBox="1"/>
          <p:nvPr/>
        </p:nvSpPr>
        <p:spPr>
          <a:xfrm>
            <a:off x="15134115" y="2364496"/>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pic>
        <p:nvPicPr>
          <p:cNvPr id="38" name="object 38"/>
          <p:cNvPicPr/>
          <p:nvPr/>
        </p:nvPicPr>
        <p:blipFill>
          <a:blip r:embed="rId10" cstate="print"/>
          <a:stretch>
            <a:fillRect/>
          </a:stretch>
        </p:blipFill>
        <p:spPr>
          <a:xfrm>
            <a:off x="15748979" y="2783074"/>
            <a:ext cx="449297" cy="440381"/>
          </a:xfrm>
          <a:prstGeom prst="rect">
            <a:avLst/>
          </a:prstGeom>
        </p:spPr>
      </p:pic>
      <p:sp>
        <p:nvSpPr>
          <p:cNvPr id="39" name="object 39"/>
          <p:cNvSpPr txBox="1"/>
          <p:nvPr/>
        </p:nvSpPr>
        <p:spPr>
          <a:xfrm>
            <a:off x="15867235" y="2839663"/>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sp>
        <p:nvSpPr>
          <p:cNvPr id="40" name="object 40"/>
          <p:cNvSpPr/>
          <p:nvPr/>
        </p:nvSpPr>
        <p:spPr>
          <a:xfrm>
            <a:off x="16541591" y="3906201"/>
            <a:ext cx="449551" cy="440661"/>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2C52"/>
          </a:solidFill>
        </p:spPr>
        <p:txBody>
          <a:bodyPr wrap="square" lIns="0" tIns="0" rIns="0" bIns="0" rtlCol="0"/>
          <a:lstStyle/>
          <a:p>
            <a:endParaRPr sz="7200"/>
          </a:p>
        </p:txBody>
      </p:sp>
      <p:sp>
        <p:nvSpPr>
          <p:cNvPr id="41" name="object 41"/>
          <p:cNvSpPr txBox="1"/>
          <p:nvPr/>
        </p:nvSpPr>
        <p:spPr>
          <a:xfrm>
            <a:off x="16659849" y="3962790"/>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pic>
        <p:nvPicPr>
          <p:cNvPr id="42" name="object 42"/>
          <p:cNvPicPr/>
          <p:nvPr/>
        </p:nvPicPr>
        <p:blipFill>
          <a:blip r:embed="rId9" cstate="print"/>
          <a:stretch>
            <a:fillRect/>
          </a:stretch>
        </p:blipFill>
        <p:spPr>
          <a:xfrm>
            <a:off x="18153619" y="5175697"/>
            <a:ext cx="449297" cy="440381"/>
          </a:xfrm>
          <a:prstGeom prst="rect">
            <a:avLst/>
          </a:prstGeom>
        </p:spPr>
      </p:pic>
      <p:sp>
        <p:nvSpPr>
          <p:cNvPr id="43" name="object 43"/>
          <p:cNvSpPr txBox="1"/>
          <p:nvPr/>
        </p:nvSpPr>
        <p:spPr>
          <a:xfrm>
            <a:off x="18271876" y="5232285"/>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pic>
        <p:nvPicPr>
          <p:cNvPr id="44" name="object 44"/>
          <p:cNvPicPr/>
          <p:nvPr/>
        </p:nvPicPr>
        <p:blipFill>
          <a:blip r:embed="rId11" cstate="print"/>
          <a:stretch>
            <a:fillRect/>
          </a:stretch>
        </p:blipFill>
        <p:spPr>
          <a:xfrm>
            <a:off x="11328465" y="3719014"/>
            <a:ext cx="449297" cy="440381"/>
          </a:xfrm>
          <a:prstGeom prst="rect">
            <a:avLst/>
          </a:prstGeom>
        </p:spPr>
      </p:pic>
      <p:sp>
        <p:nvSpPr>
          <p:cNvPr id="45" name="object 45"/>
          <p:cNvSpPr txBox="1"/>
          <p:nvPr/>
        </p:nvSpPr>
        <p:spPr>
          <a:xfrm>
            <a:off x="11446721" y="3775600"/>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sp>
        <p:nvSpPr>
          <p:cNvPr id="46" name="object 46"/>
          <p:cNvSpPr/>
          <p:nvPr/>
        </p:nvSpPr>
        <p:spPr>
          <a:xfrm>
            <a:off x="17606455" y="2079896"/>
            <a:ext cx="449551" cy="440661"/>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2C52"/>
          </a:solidFill>
        </p:spPr>
        <p:txBody>
          <a:bodyPr wrap="square" lIns="0" tIns="0" rIns="0" bIns="0" rtlCol="0"/>
          <a:lstStyle/>
          <a:p>
            <a:endParaRPr sz="7200"/>
          </a:p>
        </p:txBody>
      </p:sp>
      <p:sp>
        <p:nvSpPr>
          <p:cNvPr id="47" name="object 47"/>
          <p:cNvSpPr txBox="1"/>
          <p:nvPr/>
        </p:nvSpPr>
        <p:spPr>
          <a:xfrm>
            <a:off x="17724712" y="2136483"/>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pic>
        <p:nvPicPr>
          <p:cNvPr id="48" name="object 48"/>
          <p:cNvPicPr/>
          <p:nvPr/>
        </p:nvPicPr>
        <p:blipFill>
          <a:blip r:embed="rId10" cstate="print"/>
          <a:stretch>
            <a:fillRect/>
          </a:stretch>
        </p:blipFill>
        <p:spPr>
          <a:xfrm>
            <a:off x="18542395" y="2552691"/>
            <a:ext cx="449297" cy="440381"/>
          </a:xfrm>
          <a:prstGeom prst="rect">
            <a:avLst/>
          </a:prstGeom>
        </p:spPr>
      </p:pic>
      <p:sp>
        <p:nvSpPr>
          <p:cNvPr id="49" name="object 49"/>
          <p:cNvSpPr txBox="1"/>
          <p:nvPr/>
        </p:nvSpPr>
        <p:spPr>
          <a:xfrm>
            <a:off x="18660651" y="2609278"/>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1</a:t>
            </a:r>
            <a:endParaRPr sz="1600">
              <a:latin typeface="Verdana"/>
              <a:cs typeface="Verdana"/>
            </a:endParaRPr>
          </a:p>
        </p:txBody>
      </p:sp>
      <p:sp>
        <p:nvSpPr>
          <p:cNvPr id="50" name="object 50"/>
          <p:cNvSpPr/>
          <p:nvPr/>
        </p:nvSpPr>
        <p:spPr>
          <a:xfrm>
            <a:off x="14646598" y="3523776"/>
            <a:ext cx="449551" cy="440661"/>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6F9F"/>
          </a:solidFill>
        </p:spPr>
        <p:txBody>
          <a:bodyPr wrap="square" lIns="0" tIns="0" rIns="0" bIns="0" rtlCol="0"/>
          <a:lstStyle/>
          <a:p>
            <a:endParaRPr sz="7200"/>
          </a:p>
        </p:txBody>
      </p:sp>
      <p:sp>
        <p:nvSpPr>
          <p:cNvPr id="51" name="object 51"/>
          <p:cNvSpPr txBox="1"/>
          <p:nvPr/>
        </p:nvSpPr>
        <p:spPr>
          <a:xfrm>
            <a:off x="14758507" y="3580363"/>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2</a:t>
            </a:r>
            <a:endParaRPr sz="1600">
              <a:latin typeface="Verdana"/>
              <a:cs typeface="Verdana"/>
            </a:endParaRPr>
          </a:p>
        </p:txBody>
      </p:sp>
      <p:grpSp>
        <p:nvGrpSpPr>
          <p:cNvPr id="52" name="object 52"/>
          <p:cNvGrpSpPr/>
          <p:nvPr/>
        </p:nvGrpSpPr>
        <p:grpSpPr>
          <a:xfrm>
            <a:off x="14640249" y="3517425"/>
            <a:ext cx="1895987" cy="678136"/>
            <a:chOff x="7320601" y="1758604"/>
            <a:chExt cx="948055" cy="339090"/>
          </a:xfrm>
        </p:grpSpPr>
        <p:sp>
          <p:nvSpPr>
            <p:cNvPr id="53" name="object 53"/>
            <p:cNvSpPr/>
            <p:nvPr/>
          </p:nvSpPr>
          <p:spPr>
            <a:xfrm>
              <a:off x="7323776" y="1761779"/>
              <a:ext cx="224790" cy="220345"/>
            </a:xfrm>
            <a:custGeom>
              <a:avLst/>
              <a:gdLst/>
              <a:ahLst/>
              <a:cxnLst/>
              <a:rect l="l" t="t" r="r" b="b"/>
              <a:pathLst>
                <a:path w="224790" h="220344">
                  <a:moveTo>
                    <a:pt x="112331" y="220205"/>
                  </a:moveTo>
                  <a:lnTo>
                    <a:pt x="156056" y="211551"/>
                  </a:lnTo>
                  <a:lnTo>
                    <a:pt x="191762" y="187953"/>
                  </a:lnTo>
                  <a:lnTo>
                    <a:pt x="215835" y="152954"/>
                  </a:lnTo>
                  <a:lnTo>
                    <a:pt x="224663" y="110096"/>
                  </a:lnTo>
                  <a:lnTo>
                    <a:pt x="215835" y="67240"/>
                  </a:lnTo>
                  <a:lnTo>
                    <a:pt x="191762" y="32245"/>
                  </a:lnTo>
                  <a:lnTo>
                    <a:pt x="156056" y="8651"/>
                  </a:lnTo>
                  <a:lnTo>
                    <a:pt x="112331" y="0"/>
                  </a:lnTo>
                  <a:lnTo>
                    <a:pt x="68606" y="8651"/>
                  </a:lnTo>
                  <a:lnTo>
                    <a:pt x="32900" y="32245"/>
                  </a:lnTo>
                  <a:lnTo>
                    <a:pt x="8827" y="67240"/>
                  </a:lnTo>
                  <a:lnTo>
                    <a:pt x="0" y="110096"/>
                  </a:lnTo>
                  <a:lnTo>
                    <a:pt x="8827" y="152954"/>
                  </a:lnTo>
                  <a:lnTo>
                    <a:pt x="32900" y="187953"/>
                  </a:lnTo>
                  <a:lnTo>
                    <a:pt x="68606" y="211551"/>
                  </a:lnTo>
                  <a:lnTo>
                    <a:pt x="112331" y="220205"/>
                  </a:lnTo>
                  <a:close/>
                </a:path>
              </a:pathLst>
            </a:custGeom>
            <a:ln w="6350">
              <a:solidFill>
                <a:srgbClr val="136F9F"/>
              </a:solidFill>
            </a:ln>
          </p:spPr>
          <p:txBody>
            <a:bodyPr wrap="square" lIns="0" tIns="0" rIns="0" bIns="0" rtlCol="0"/>
            <a:lstStyle/>
            <a:p>
              <a:endParaRPr sz="7200"/>
            </a:p>
          </p:txBody>
        </p:sp>
        <p:sp>
          <p:nvSpPr>
            <p:cNvPr id="54" name="object 54"/>
            <p:cNvSpPr/>
            <p:nvPr/>
          </p:nvSpPr>
          <p:spPr>
            <a:xfrm>
              <a:off x="8043777" y="1876981"/>
              <a:ext cx="224790" cy="220345"/>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36F9F"/>
            </a:solidFill>
          </p:spPr>
          <p:txBody>
            <a:bodyPr wrap="square" lIns="0" tIns="0" rIns="0" bIns="0" rtlCol="0"/>
            <a:lstStyle/>
            <a:p>
              <a:endParaRPr sz="7200"/>
            </a:p>
          </p:txBody>
        </p:sp>
      </p:grpSp>
      <p:sp>
        <p:nvSpPr>
          <p:cNvPr id="55" name="object 55"/>
          <p:cNvSpPr txBox="1"/>
          <p:nvPr/>
        </p:nvSpPr>
        <p:spPr>
          <a:xfrm>
            <a:off x="16198415" y="3810752"/>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2</a:t>
            </a:r>
            <a:endParaRPr sz="1600">
              <a:latin typeface="Verdana"/>
              <a:cs typeface="Verdana"/>
            </a:endParaRPr>
          </a:p>
        </p:txBody>
      </p:sp>
      <p:grpSp>
        <p:nvGrpSpPr>
          <p:cNvPr id="56" name="object 56"/>
          <p:cNvGrpSpPr/>
          <p:nvPr/>
        </p:nvGrpSpPr>
        <p:grpSpPr>
          <a:xfrm>
            <a:off x="16080157" y="2808275"/>
            <a:ext cx="1544219" cy="1393099"/>
            <a:chOff x="8040602" y="1404005"/>
            <a:chExt cx="772160" cy="696595"/>
          </a:xfrm>
        </p:grpSpPr>
        <p:sp>
          <p:nvSpPr>
            <p:cNvPr id="57" name="object 57"/>
            <p:cNvSpPr/>
            <p:nvPr/>
          </p:nvSpPr>
          <p:spPr>
            <a:xfrm>
              <a:off x="8043777" y="1876981"/>
              <a:ext cx="224790" cy="220345"/>
            </a:xfrm>
            <a:custGeom>
              <a:avLst/>
              <a:gdLst/>
              <a:ahLst/>
              <a:cxnLst/>
              <a:rect l="l" t="t" r="r" b="b"/>
              <a:pathLst>
                <a:path w="224790" h="220344">
                  <a:moveTo>
                    <a:pt x="112331" y="220205"/>
                  </a:moveTo>
                  <a:lnTo>
                    <a:pt x="156056" y="211551"/>
                  </a:lnTo>
                  <a:lnTo>
                    <a:pt x="191762" y="187953"/>
                  </a:lnTo>
                  <a:lnTo>
                    <a:pt x="215835" y="152954"/>
                  </a:lnTo>
                  <a:lnTo>
                    <a:pt x="224663" y="110096"/>
                  </a:lnTo>
                  <a:lnTo>
                    <a:pt x="215835" y="67240"/>
                  </a:lnTo>
                  <a:lnTo>
                    <a:pt x="191762" y="32245"/>
                  </a:lnTo>
                  <a:lnTo>
                    <a:pt x="156056" y="8651"/>
                  </a:lnTo>
                  <a:lnTo>
                    <a:pt x="112331" y="0"/>
                  </a:lnTo>
                  <a:lnTo>
                    <a:pt x="68606" y="8651"/>
                  </a:lnTo>
                  <a:lnTo>
                    <a:pt x="32900" y="32245"/>
                  </a:lnTo>
                  <a:lnTo>
                    <a:pt x="8827" y="67240"/>
                  </a:lnTo>
                  <a:lnTo>
                    <a:pt x="0" y="110096"/>
                  </a:lnTo>
                  <a:lnTo>
                    <a:pt x="8827" y="152954"/>
                  </a:lnTo>
                  <a:lnTo>
                    <a:pt x="32900" y="187953"/>
                  </a:lnTo>
                  <a:lnTo>
                    <a:pt x="68606" y="211551"/>
                  </a:lnTo>
                  <a:lnTo>
                    <a:pt x="112331" y="220205"/>
                  </a:lnTo>
                  <a:close/>
                </a:path>
              </a:pathLst>
            </a:custGeom>
            <a:ln w="6350">
              <a:solidFill>
                <a:srgbClr val="136F9F"/>
              </a:solidFill>
            </a:ln>
          </p:spPr>
          <p:txBody>
            <a:bodyPr wrap="square" lIns="0" tIns="0" rIns="0" bIns="0" rtlCol="0"/>
            <a:lstStyle/>
            <a:p>
              <a:endParaRPr sz="7200"/>
            </a:p>
          </p:txBody>
        </p:sp>
        <p:pic>
          <p:nvPicPr>
            <p:cNvPr id="58" name="object 58"/>
            <p:cNvPicPr/>
            <p:nvPr/>
          </p:nvPicPr>
          <p:blipFill>
            <a:blip r:embed="rId12" cstate="print"/>
            <a:stretch>
              <a:fillRect/>
            </a:stretch>
          </p:blipFill>
          <p:spPr>
            <a:xfrm>
              <a:off x="8587802" y="1404005"/>
              <a:ext cx="224663" cy="220205"/>
            </a:xfrm>
            <a:prstGeom prst="rect">
              <a:avLst/>
            </a:prstGeom>
          </p:spPr>
        </p:pic>
      </p:grpSp>
      <p:sp>
        <p:nvSpPr>
          <p:cNvPr id="59" name="object 59"/>
          <p:cNvSpPr txBox="1"/>
          <p:nvPr/>
        </p:nvSpPr>
        <p:spPr>
          <a:xfrm>
            <a:off x="17292742" y="2864861"/>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3</a:t>
            </a:r>
            <a:endParaRPr sz="1600">
              <a:latin typeface="Verdana"/>
              <a:cs typeface="Verdana"/>
            </a:endParaRPr>
          </a:p>
        </p:txBody>
      </p:sp>
      <p:sp>
        <p:nvSpPr>
          <p:cNvPr id="60" name="object 60"/>
          <p:cNvSpPr/>
          <p:nvPr/>
        </p:nvSpPr>
        <p:spPr>
          <a:xfrm>
            <a:off x="17131286" y="2307909"/>
            <a:ext cx="449551" cy="440661"/>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58C6F1"/>
          </a:solidFill>
        </p:spPr>
        <p:txBody>
          <a:bodyPr wrap="square" lIns="0" tIns="0" rIns="0" bIns="0" rtlCol="0"/>
          <a:lstStyle/>
          <a:p>
            <a:endParaRPr sz="7200"/>
          </a:p>
        </p:txBody>
      </p:sp>
      <p:sp>
        <p:nvSpPr>
          <p:cNvPr id="61" name="object 61"/>
          <p:cNvSpPr txBox="1"/>
          <p:nvPr/>
        </p:nvSpPr>
        <p:spPr>
          <a:xfrm>
            <a:off x="17249545" y="2364496"/>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3</a:t>
            </a:r>
            <a:endParaRPr sz="1600">
              <a:latin typeface="Verdana"/>
              <a:cs typeface="Verdana"/>
            </a:endParaRPr>
          </a:p>
        </p:txBody>
      </p:sp>
      <p:grpSp>
        <p:nvGrpSpPr>
          <p:cNvPr id="62" name="object 62"/>
          <p:cNvGrpSpPr/>
          <p:nvPr/>
        </p:nvGrpSpPr>
        <p:grpSpPr>
          <a:xfrm>
            <a:off x="15015857" y="2768675"/>
            <a:ext cx="4656787" cy="671786"/>
            <a:chOff x="7508417" y="1384204"/>
            <a:chExt cx="2328545" cy="335915"/>
          </a:xfrm>
        </p:grpSpPr>
        <p:pic>
          <p:nvPicPr>
            <p:cNvPr id="63" name="object 63"/>
            <p:cNvPicPr/>
            <p:nvPr/>
          </p:nvPicPr>
          <p:blipFill>
            <a:blip r:embed="rId13" cstate="print"/>
            <a:stretch>
              <a:fillRect/>
            </a:stretch>
          </p:blipFill>
          <p:spPr>
            <a:xfrm>
              <a:off x="7508417" y="1499403"/>
              <a:ext cx="224663" cy="220205"/>
            </a:xfrm>
            <a:prstGeom prst="rect">
              <a:avLst/>
            </a:prstGeom>
          </p:spPr>
        </p:pic>
        <p:pic>
          <p:nvPicPr>
            <p:cNvPr id="64" name="object 64"/>
            <p:cNvPicPr/>
            <p:nvPr/>
          </p:nvPicPr>
          <p:blipFill>
            <a:blip r:embed="rId14" cstate="print"/>
            <a:stretch>
              <a:fillRect/>
            </a:stretch>
          </p:blipFill>
          <p:spPr>
            <a:xfrm>
              <a:off x="9612001" y="1384204"/>
              <a:ext cx="224663" cy="220205"/>
            </a:xfrm>
            <a:prstGeom prst="rect">
              <a:avLst/>
            </a:prstGeom>
          </p:spPr>
        </p:pic>
      </p:grpSp>
      <p:sp>
        <p:nvSpPr>
          <p:cNvPr id="65" name="object 65"/>
          <p:cNvSpPr txBox="1"/>
          <p:nvPr/>
        </p:nvSpPr>
        <p:spPr>
          <a:xfrm>
            <a:off x="15134115" y="3055647"/>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4</a:t>
            </a:r>
            <a:endParaRPr sz="1600">
              <a:latin typeface="Verdana"/>
              <a:cs typeface="Verdana"/>
            </a:endParaRPr>
          </a:p>
        </p:txBody>
      </p:sp>
      <p:sp>
        <p:nvSpPr>
          <p:cNvPr id="66" name="object 66"/>
          <p:cNvSpPr txBox="1"/>
          <p:nvPr/>
        </p:nvSpPr>
        <p:spPr>
          <a:xfrm>
            <a:off x="19341007" y="2825264"/>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grpSp>
        <p:nvGrpSpPr>
          <p:cNvPr id="67" name="object 67"/>
          <p:cNvGrpSpPr/>
          <p:nvPr/>
        </p:nvGrpSpPr>
        <p:grpSpPr>
          <a:xfrm>
            <a:off x="16569724" y="2799854"/>
            <a:ext cx="4506937" cy="1889637"/>
            <a:chOff x="8285401" y="1399795"/>
            <a:chExt cx="2253615" cy="944880"/>
          </a:xfrm>
        </p:grpSpPr>
        <p:pic>
          <p:nvPicPr>
            <p:cNvPr id="68" name="object 68"/>
            <p:cNvPicPr/>
            <p:nvPr/>
          </p:nvPicPr>
          <p:blipFill>
            <a:blip r:embed="rId14" cstate="print"/>
            <a:stretch>
              <a:fillRect/>
            </a:stretch>
          </p:blipFill>
          <p:spPr>
            <a:xfrm>
              <a:off x="10314001" y="2124005"/>
              <a:ext cx="224663" cy="220205"/>
            </a:xfrm>
            <a:prstGeom prst="rect">
              <a:avLst/>
            </a:prstGeom>
          </p:spPr>
        </p:pic>
        <p:pic>
          <p:nvPicPr>
            <p:cNvPr id="69" name="object 69"/>
            <p:cNvPicPr/>
            <p:nvPr/>
          </p:nvPicPr>
          <p:blipFill>
            <a:blip r:embed="rId14" cstate="print"/>
            <a:stretch>
              <a:fillRect/>
            </a:stretch>
          </p:blipFill>
          <p:spPr>
            <a:xfrm>
              <a:off x="8285401" y="1399795"/>
              <a:ext cx="224663" cy="220205"/>
            </a:xfrm>
            <a:prstGeom prst="rect">
              <a:avLst/>
            </a:prstGeom>
          </p:spPr>
        </p:pic>
      </p:grpSp>
      <p:sp>
        <p:nvSpPr>
          <p:cNvPr id="70" name="object 70"/>
          <p:cNvSpPr txBox="1"/>
          <p:nvPr/>
        </p:nvSpPr>
        <p:spPr>
          <a:xfrm>
            <a:off x="20744917" y="4304767"/>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sp>
        <p:nvSpPr>
          <p:cNvPr id="71" name="object 71"/>
          <p:cNvSpPr txBox="1"/>
          <p:nvPr/>
        </p:nvSpPr>
        <p:spPr>
          <a:xfrm>
            <a:off x="16687981" y="2856442"/>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pic>
        <p:nvPicPr>
          <p:cNvPr id="72" name="object 72"/>
          <p:cNvPicPr/>
          <p:nvPr/>
        </p:nvPicPr>
        <p:blipFill>
          <a:blip r:embed="rId15" cstate="print"/>
          <a:stretch>
            <a:fillRect/>
          </a:stretch>
        </p:blipFill>
        <p:spPr>
          <a:xfrm>
            <a:off x="14150683" y="1260378"/>
            <a:ext cx="449297" cy="440381"/>
          </a:xfrm>
          <a:prstGeom prst="rect">
            <a:avLst/>
          </a:prstGeom>
        </p:spPr>
      </p:pic>
      <p:sp>
        <p:nvSpPr>
          <p:cNvPr id="73" name="object 73"/>
          <p:cNvSpPr txBox="1"/>
          <p:nvPr/>
        </p:nvSpPr>
        <p:spPr>
          <a:xfrm>
            <a:off x="14268937" y="1316966"/>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pic>
        <p:nvPicPr>
          <p:cNvPr id="74" name="object 74"/>
          <p:cNvPicPr/>
          <p:nvPr/>
        </p:nvPicPr>
        <p:blipFill>
          <a:blip r:embed="rId14" cstate="print"/>
          <a:stretch>
            <a:fillRect/>
          </a:stretch>
        </p:blipFill>
        <p:spPr>
          <a:xfrm>
            <a:off x="14993028" y="855974"/>
            <a:ext cx="449297" cy="440381"/>
          </a:xfrm>
          <a:prstGeom prst="rect">
            <a:avLst/>
          </a:prstGeom>
        </p:spPr>
      </p:pic>
      <p:sp>
        <p:nvSpPr>
          <p:cNvPr id="75" name="object 75"/>
          <p:cNvSpPr txBox="1"/>
          <p:nvPr/>
        </p:nvSpPr>
        <p:spPr>
          <a:xfrm>
            <a:off x="15111284" y="912562"/>
            <a:ext cx="195567" cy="271867"/>
          </a:xfrm>
          <a:prstGeom prst="rect">
            <a:avLst/>
          </a:prstGeom>
        </p:spPr>
        <p:txBody>
          <a:bodyPr vert="horz" wrap="square" lIns="0" tIns="25398" rIns="0" bIns="0" rtlCol="0">
            <a:spAutoFit/>
          </a:bodyPr>
          <a:lstStyle/>
          <a:p>
            <a:pPr marL="25399">
              <a:spcBef>
                <a:spcPts val="200"/>
              </a:spcBef>
            </a:pPr>
            <a:r>
              <a:rPr sz="1600" b="1" spc="-100">
                <a:solidFill>
                  <a:srgbClr val="231F20"/>
                </a:solidFill>
                <a:latin typeface="Verdana"/>
                <a:cs typeface="Verdana"/>
              </a:rPr>
              <a:t>5</a:t>
            </a:r>
            <a:endParaRPr sz="1600">
              <a:latin typeface="Verdana"/>
              <a:cs typeface="Verdana"/>
            </a:endParaRPr>
          </a:p>
        </p:txBody>
      </p:sp>
      <p:sp>
        <p:nvSpPr>
          <p:cNvPr id="76" name="object 76"/>
          <p:cNvSpPr/>
          <p:nvPr/>
        </p:nvSpPr>
        <p:spPr>
          <a:xfrm>
            <a:off x="16872103" y="3402234"/>
            <a:ext cx="449551" cy="440661"/>
          </a:xfrm>
          <a:custGeom>
            <a:avLst/>
            <a:gdLst/>
            <a:ahLst/>
            <a:cxnLst/>
            <a:rect l="l" t="t" r="r" b="b"/>
            <a:pathLst>
              <a:path w="224790" h="220344">
                <a:moveTo>
                  <a:pt x="112331" y="0"/>
                </a:moveTo>
                <a:lnTo>
                  <a:pt x="68606" y="8651"/>
                </a:lnTo>
                <a:lnTo>
                  <a:pt x="32900" y="32245"/>
                </a:lnTo>
                <a:lnTo>
                  <a:pt x="8827" y="67240"/>
                </a:lnTo>
                <a:lnTo>
                  <a:pt x="0" y="110096"/>
                </a:lnTo>
                <a:lnTo>
                  <a:pt x="8827" y="152954"/>
                </a:lnTo>
                <a:lnTo>
                  <a:pt x="32900" y="187953"/>
                </a:lnTo>
                <a:lnTo>
                  <a:pt x="68606" y="211551"/>
                </a:lnTo>
                <a:lnTo>
                  <a:pt x="112331" y="220205"/>
                </a:lnTo>
                <a:lnTo>
                  <a:pt x="156056" y="211551"/>
                </a:lnTo>
                <a:lnTo>
                  <a:pt x="191762" y="187953"/>
                </a:lnTo>
                <a:lnTo>
                  <a:pt x="215835" y="152954"/>
                </a:lnTo>
                <a:lnTo>
                  <a:pt x="224663" y="110096"/>
                </a:lnTo>
                <a:lnTo>
                  <a:pt x="215835" y="67240"/>
                </a:lnTo>
                <a:lnTo>
                  <a:pt x="191762" y="32245"/>
                </a:lnTo>
                <a:lnTo>
                  <a:pt x="156056" y="8651"/>
                </a:lnTo>
                <a:lnTo>
                  <a:pt x="112331" y="0"/>
                </a:lnTo>
                <a:close/>
              </a:path>
            </a:pathLst>
          </a:custGeom>
          <a:solidFill>
            <a:srgbClr val="1794D2"/>
          </a:solidFill>
        </p:spPr>
        <p:txBody>
          <a:bodyPr wrap="square" lIns="0" tIns="0" rIns="0" bIns="0" rtlCol="0"/>
          <a:lstStyle/>
          <a:p>
            <a:endParaRPr sz="7200"/>
          </a:p>
        </p:txBody>
      </p:sp>
      <p:sp>
        <p:nvSpPr>
          <p:cNvPr id="77" name="object 77"/>
          <p:cNvSpPr txBox="1"/>
          <p:nvPr/>
        </p:nvSpPr>
        <p:spPr>
          <a:xfrm>
            <a:off x="16990360" y="3458820"/>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6</a:t>
            </a:r>
            <a:endParaRPr sz="1600">
              <a:latin typeface="Verdana"/>
              <a:cs typeface="Verdana"/>
            </a:endParaRPr>
          </a:p>
        </p:txBody>
      </p:sp>
      <p:pic>
        <p:nvPicPr>
          <p:cNvPr id="78" name="object 78"/>
          <p:cNvPicPr/>
          <p:nvPr/>
        </p:nvPicPr>
        <p:blipFill>
          <a:blip r:embed="rId16" cstate="print"/>
          <a:stretch>
            <a:fillRect/>
          </a:stretch>
        </p:blipFill>
        <p:spPr>
          <a:xfrm>
            <a:off x="13113949" y="2880270"/>
            <a:ext cx="449297" cy="440381"/>
          </a:xfrm>
          <a:prstGeom prst="rect">
            <a:avLst/>
          </a:prstGeom>
        </p:spPr>
      </p:pic>
      <p:sp>
        <p:nvSpPr>
          <p:cNvPr id="79" name="object 79"/>
          <p:cNvSpPr txBox="1"/>
          <p:nvPr/>
        </p:nvSpPr>
        <p:spPr>
          <a:xfrm>
            <a:off x="13232204" y="2936858"/>
            <a:ext cx="195567" cy="271867"/>
          </a:xfrm>
          <a:prstGeom prst="rect">
            <a:avLst/>
          </a:prstGeom>
        </p:spPr>
        <p:txBody>
          <a:bodyPr vert="horz" wrap="square" lIns="0" tIns="25398" rIns="0" bIns="0" rtlCol="0">
            <a:spAutoFit/>
          </a:bodyPr>
          <a:lstStyle/>
          <a:p>
            <a:pPr marL="25399">
              <a:spcBef>
                <a:spcPts val="200"/>
              </a:spcBef>
            </a:pPr>
            <a:r>
              <a:rPr sz="1600" b="1" spc="-100">
                <a:solidFill>
                  <a:srgbClr val="FFFFFF"/>
                </a:solidFill>
                <a:latin typeface="Verdana"/>
                <a:cs typeface="Verdana"/>
              </a:rPr>
              <a:t>6</a:t>
            </a:r>
            <a:endParaRPr sz="1600">
              <a:latin typeface="Verdana"/>
              <a:cs typeface="Verdana"/>
            </a:endParaRPr>
          </a:p>
        </p:txBody>
      </p:sp>
      <p:sp>
        <p:nvSpPr>
          <p:cNvPr id="81" name="object 81"/>
          <p:cNvSpPr/>
          <p:nvPr/>
        </p:nvSpPr>
        <p:spPr>
          <a:xfrm>
            <a:off x="6360784" y="7194514"/>
            <a:ext cx="0" cy="3565928"/>
          </a:xfrm>
          <a:custGeom>
            <a:avLst/>
            <a:gdLst/>
            <a:ahLst/>
            <a:cxnLst/>
            <a:rect l="l" t="t" r="r" b="b"/>
            <a:pathLst>
              <a:path h="1783079">
                <a:moveTo>
                  <a:pt x="0" y="0"/>
                </a:moveTo>
                <a:lnTo>
                  <a:pt x="0" y="1782927"/>
                </a:lnTo>
              </a:path>
            </a:pathLst>
          </a:custGeom>
          <a:ln w="3175">
            <a:solidFill>
              <a:srgbClr val="FFFFFF"/>
            </a:solidFill>
          </a:ln>
        </p:spPr>
        <p:txBody>
          <a:bodyPr wrap="square" lIns="0" tIns="0" rIns="0" bIns="0" rtlCol="0"/>
          <a:lstStyle/>
          <a:p>
            <a:endParaRPr sz="7200"/>
          </a:p>
        </p:txBody>
      </p:sp>
      <p:sp>
        <p:nvSpPr>
          <p:cNvPr id="82" name="object 82"/>
          <p:cNvSpPr/>
          <p:nvPr/>
        </p:nvSpPr>
        <p:spPr>
          <a:xfrm>
            <a:off x="1310314" y="1260366"/>
            <a:ext cx="0" cy="3036372"/>
          </a:xfrm>
          <a:custGeom>
            <a:avLst/>
            <a:gdLst/>
            <a:ahLst/>
            <a:cxnLst/>
            <a:rect l="l" t="t" r="r" b="b"/>
            <a:pathLst>
              <a:path h="1518285">
                <a:moveTo>
                  <a:pt x="0" y="1517967"/>
                </a:moveTo>
                <a:lnTo>
                  <a:pt x="0" y="0"/>
                </a:lnTo>
              </a:path>
            </a:pathLst>
          </a:custGeom>
          <a:ln w="25400">
            <a:solidFill>
              <a:srgbClr val="FFB616"/>
            </a:solidFill>
          </a:ln>
        </p:spPr>
        <p:txBody>
          <a:bodyPr wrap="square" lIns="0" tIns="0" rIns="0" bIns="0" rtlCol="0"/>
          <a:lstStyle/>
          <a:p>
            <a:endParaRPr sz="7200"/>
          </a:p>
        </p:txBody>
      </p:sp>
      <p:sp>
        <p:nvSpPr>
          <p:cNvPr id="83" name="object 83"/>
          <p:cNvSpPr txBox="1"/>
          <p:nvPr/>
        </p:nvSpPr>
        <p:spPr>
          <a:xfrm>
            <a:off x="1716886" y="1049313"/>
            <a:ext cx="5259998" cy="3421440"/>
          </a:xfrm>
          <a:prstGeom prst="rect">
            <a:avLst/>
          </a:prstGeom>
        </p:spPr>
        <p:txBody>
          <a:bodyPr vert="horz" wrap="square" lIns="0" tIns="137151" rIns="0" bIns="0" rtlCol="0">
            <a:spAutoFit/>
          </a:bodyPr>
          <a:lstStyle/>
          <a:p>
            <a:pPr marL="25399" marR="365742">
              <a:lnSpc>
                <a:spcPts val="6400"/>
              </a:lnSpc>
              <a:spcBef>
                <a:spcPts val="1080"/>
              </a:spcBef>
            </a:pPr>
            <a:r>
              <a:rPr sz="6000">
                <a:solidFill>
                  <a:srgbClr val="231F20"/>
                </a:solidFill>
                <a:latin typeface="Georgia"/>
                <a:cs typeface="Georgia"/>
              </a:rPr>
              <a:t>The</a:t>
            </a:r>
            <a:r>
              <a:rPr sz="6000" spc="-30">
                <a:solidFill>
                  <a:srgbClr val="231F20"/>
                </a:solidFill>
                <a:latin typeface="Georgia"/>
                <a:cs typeface="Georgia"/>
              </a:rPr>
              <a:t> </a:t>
            </a:r>
            <a:r>
              <a:rPr sz="6000" spc="-20">
                <a:solidFill>
                  <a:srgbClr val="231F20"/>
                </a:solidFill>
                <a:latin typeface="Georgia"/>
                <a:cs typeface="Georgia"/>
              </a:rPr>
              <a:t>continued complexities</a:t>
            </a:r>
            <a:endParaRPr sz="6000">
              <a:latin typeface="Georgia"/>
              <a:cs typeface="Georgia"/>
            </a:endParaRPr>
          </a:p>
          <a:p>
            <a:pPr marL="25399" marR="10159">
              <a:lnSpc>
                <a:spcPts val="6400"/>
              </a:lnSpc>
            </a:pPr>
            <a:r>
              <a:rPr sz="6000">
                <a:solidFill>
                  <a:srgbClr val="231F20"/>
                </a:solidFill>
                <a:latin typeface="Georgia"/>
                <a:cs typeface="Georgia"/>
              </a:rPr>
              <a:t>of</a:t>
            </a:r>
            <a:r>
              <a:rPr sz="6000" spc="-50">
                <a:solidFill>
                  <a:srgbClr val="231F20"/>
                </a:solidFill>
                <a:latin typeface="Georgia"/>
                <a:cs typeface="Georgia"/>
              </a:rPr>
              <a:t> </a:t>
            </a:r>
            <a:r>
              <a:rPr sz="6000">
                <a:solidFill>
                  <a:srgbClr val="231F20"/>
                </a:solidFill>
                <a:latin typeface="Georgia"/>
                <a:cs typeface="Georgia"/>
              </a:rPr>
              <a:t>building</a:t>
            </a:r>
            <a:r>
              <a:rPr sz="6000" spc="-50">
                <a:solidFill>
                  <a:srgbClr val="231F20"/>
                </a:solidFill>
                <a:latin typeface="Georgia"/>
                <a:cs typeface="Georgia"/>
              </a:rPr>
              <a:t> new </a:t>
            </a:r>
            <a:r>
              <a:rPr sz="6000" spc="-20">
                <a:solidFill>
                  <a:srgbClr val="231F20"/>
                </a:solidFill>
                <a:latin typeface="Georgia"/>
                <a:cs typeface="Georgia"/>
              </a:rPr>
              <a:t>vehicles</a:t>
            </a:r>
            <a:endParaRPr sz="6000">
              <a:latin typeface="Georgia"/>
              <a:cs typeface="Georgia"/>
            </a:endParaRPr>
          </a:p>
        </p:txBody>
      </p:sp>
      <p:pic>
        <p:nvPicPr>
          <p:cNvPr id="84" name="object 84"/>
          <p:cNvPicPr/>
          <p:nvPr/>
        </p:nvPicPr>
        <p:blipFill>
          <a:blip r:embed="rId17" cstate="print"/>
          <a:stretch>
            <a:fillRect/>
          </a:stretch>
        </p:blipFill>
        <p:spPr>
          <a:xfrm>
            <a:off x="1259915" y="12203217"/>
            <a:ext cx="345771" cy="253449"/>
          </a:xfrm>
          <a:prstGeom prst="rect">
            <a:avLst/>
          </a:prstGeom>
        </p:spPr>
      </p:pic>
      <p:sp>
        <p:nvSpPr>
          <p:cNvPr id="85" name="object 85"/>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FFFFFF"/>
          </a:solidFill>
        </p:spPr>
        <p:txBody>
          <a:bodyPr wrap="square" lIns="0" tIns="0" rIns="0" bIns="0" rtlCol="0"/>
          <a:lstStyle/>
          <a:p>
            <a:endParaRPr sz="7200"/>
          </a:p>
        </p:txBody>
      </p:sp>
      <p:pic>
        <p:nvPicPr>
          <p:cNvPr id="86" name="object 86"/>
          <p:cNvPicPr/>
          <p:nvPr/>
        </p:nvPicPr>
        <p:blipFill>
          <a:blip r:embed="rId18" cstate="print"/>
          <a:stretch>
            <a:fillRect/>
          </a:stretch>
        </p:blipFill>
        <p:spPr>
          <a:xfrm>
            <a:off x="2261382" y="12203226"/>
            <a:ext cx="347575" cy="253424"/>
          </a:xfrm>
          <a:prstGeom prst="rect">
            <a:avLst/>
          </a:prstGeom>
        </p:spPr>
      </p:pic>
      <p:pic>
        <p:nvPicPr>
          <p:cNvPr id="87" name="object 87"/>
          <p:cNvPicPr/>
          <p:nvPr/>
        </p:nvPicPr>
        <p:blipFill>
          <a:blip r:embed="rId19" cstate="print"/>
          <a:stretch>
            <a:fillRect/>
          </a:stretch>
        </p:blipFill>
        <p:spPr>
          <a:xfrm>
            <a:off x="2773852" y="12203224"/>
            <a:ext cx="363170" cy="253424"/>
          </a:xfrm>
          <a:prstGeom prst="rect">
            <a:avLst/>
          </a:prstGeom>
        </p:spPr>
      </p:pic>
      <p:grpSp>
        <p:nvGrpSpPr>
          <p:cNvPr id="88" name="object 88"/>
          <p:cNvGrpSpPr/>
          <p:nvPr/>
        </p:nvGrpSpPr>
        <p:grpSpPr>
          <a:xfrm>
            <a:off x="3288532" y="12203224"/>
            <a:ext cx="490188" cy="253983"/>
            <a:chOff x="1644373" y="6101786"/>
            <a:chExt cx="245110" cy="127000"/>
          </a:xfrm>
        </p:grpSpPr>
        <p:pic>
          <p:nvPicPr>
            <p:cNvPr id="89" name="object 89"/>
            <p:cNvPicPr/>
            <p:nvPr/>
          </p:nvPicPr>
          <p:blipFill>
            <a:blip r:embed="rId20" cstate="print"/>
            <a:stretch>
              <a:fillRect/>
            </a:stretch>
          </p:blipFill>
          <p:spPr>
            <a:xfrm>
              <a:off x="1644373" y="6101786"/>
              <a:ext cx="181597" cy="126720"/>
            </a:xfrm>
            <a:prstGeom prst="rect">
              <a:avLst/>
            </a:prstGeom>
          </p:spPr>
        </p:pic>
        <p:sp>
          <p:nvSpPr>
            <p:cNvPr id="90" name="object 90"/>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FFFFFF"/>
            </a:solidFill>
          </p:spPr>
          <p:txBody>
            <a:bodyPr wrap="square" lIns="0" tIns="0" rIns="0" bIns="0" rtlCol="0"/>
            <a:lstStyle/>
            <a:p>
              <a:endParaRPr sz="7200"/>
            </a:p>
          </p:txBody>
        </p:sp>
      </p:grpSp>
      <p:sp>
        <p:nvSpPr>
          <p:cNvPr id="91" name="object 91"/>
          <p:cNvSpPr txBox="1"/>
          <p:nvPr/>
        </p:nvSpPr>
        <p:spPr>
          <a:xfrm>
            <a:off x="22917140" y="12281757"/>
            <a:ext cx="550932" cy="202618"/>
          </a:xfrm>
          <a:prstGeom prst="rect">
            <a:avLst/>
          </a:prstGeom>
        </p:spPr>
        <p:txBody>
          <a:bodyPr vert="horz" wrap="square" lIns="0" tIns="33018" rIns="0" bIns="0" rtlCol="0">
            <a:spAutoFit/>
          </a:bodyPr>
          <a:lstStyle/>
          <a:p>
            <a:pPr marL="25399">
              <a:spcBef>
                <a:spcPts val="260"/>
              </a:spcBef>
            </a:pPr>
            <a:r>
              <a:rPr sz="1100" spc="-50">
                <a:solidFill>
                  <a:srgbClr val="FFFFFF"/>
                </a:solidFill>
                <a:latin typeface="Verdana"/>
                <a:cs typeface="Verdana"/>
              </a:rPr>
              <a:t>P</a:t>
            </a:r>
            <a:r>
              <a:rPr lang="en-US" sz="1100" spc="-50">
                <a:solidFill>
                  <a:srgbClr val="FFFFFF"/>
                </a:solidFill>
                <a:latin typeface="Verdana"/>
                <a:cs typeface="Verdana"/>
              </a:rPr>
              <a:t>11</a:t>
            </a:r>
            <a:endParaRPr sz="1100">
              <a:latin typeface="Verdana"/>
              <a:cs typeface="Verdana"/>
            </a:endParaRPr>
          </a:p>
        </p:txBody>
      </p:sp>
      <p:sp>
        <p:nvSpPr>
          <p:cNvPr id="93" name="TextBox 92">
            <a:extLst>
              <a:ext uri="{FF2B5EF4-FFF2-40B4-BE49-F238E27FC236}">
                <a16:creationId xmlns:a16="http://schemas.microsoft.com/office/drawing/2014/main" id="{C7DD9A75-5B8A-1B05-09C0-A4920CBF880F}"/>
              </a:ext>
            </a:extLst>
          </p:cNvPr>
          <p:cNvSpPr txBox="1"/>
          <p:nvPr/>
        </p:nvSpPr>
        <p:spPr>
          <a:xfrm>
            <a:off x="0" y="13308476"/>
            <a:ext cx="6368329" cy="307777"/>
          </a:xfrm>
          <a:prstGeom prst="rect">
            <a:avLst/>
          </a:prstGeom>
          <a:noFill/>
        </p:spPr>
        <p:txBody>
          <a:bodyPr wrap="square" rtlCol="0">
            <a:spAutoFit/>
          </a:bodyPr>
          <a:lstStyle/>
          <a:p>
            <a:r>
              <a:rPr lang="en-US" sz="1400">
                <a:solidFill>
                  <a:srgbClr val="FBFBFB"/>
                </a:solidFill>
                <a:latin typeface="Verdana" panose="020B0604030504040204" pitchFamily="34" charset="0"/>
                <a:ea typeface="Verdana" panose="020B0604030504040204" pitchFamily="34" charset="0"/>
              </a:rPr>
              <a:t>Source: </a:t>
            </a:r>
            <a:r>
              <a:rPr lang="en-US" altLang="en-US" sz="1400">
                <a:solidFill>
                  <a:srgbClr val="FBFBFB"/>
                </a:solidFill>
                <a:latin typeface="Verdana" panose="020B0604030504040204" pitchFamily="34" charset="0"/>
                <a:ea typeface="Verdana" panose="020B0604030504040204" pitchFamily="34" charset="0"/>
              </a:rPr>
              <a:t>CCC Intelligent Solutions Inc. Crash Course 2023</a:t>
            </a:r>
            <a:endParaRPr lang="en-US" sz="1400">
              <a:solidFill>
                <a:srgbClr val="FBFBFB"/>
              </a:solidFill>
              <a:latin typeface="Verdana" panose="020B0604030504040204" pitchFamily="34" charset="0"/>
              <a:ea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5"/>
          <p:cNvPicPr/>
          <p:nvPr/>
        </p:nvPicPr>
        <p:blipFill>
          <a:blip r:embed="rId3" cstate="print"/>
          <a:stretch>
            <a:fillRect/>
          </a:stretch>
        </p:blipFill>
        <p:spPr>
          <a:xfrm>
            <a:off x="1259910" y="7281137"/>
            <a:ext cx="7884383" cy="3451583"/>
          </a:xfrm>
          <a:prstGeom prst="rect">
            <a:avLst/>
          </a:prstGeom>
        </p:spPr>
      </p:pic>
      <p:sp>
        <p:nvSpPr>
          <p:cNvPr id="43" name="Rectangle 42">
            <a:extLst>
              <a:ext uri="{FF2B5EF4-FFF2-40B4-BE49-F238E27FC236}">
                <a16:creationId xmlns:a16="http://schemas.microsoft.com/office/drawing/2014/main" id="{0D9D2BD5-FF14-6F95-13AC-D3AB6A516BA9}"/>
              </a:ext>
            </a:extLst>
          </p:cNvPr>
          <p:cNvSpPr/>
          <p:nvPr/>
        </p:nvSpPr>
        <p:spPr>
          <a:xfrm>
            <a:off x="1066730" y="10515362"/>
            <a:ext cx="4778561" cy="7975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2" name="object 2"/>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3" name="object 3"/>
          <p:cNvSpPr txBox="1"/>
          <p:nvPr/>
        </p:nvSpPr>
        <p:spPr>
          <a:xfrm>
            <a:off x="1234519" y="3378608"/>
            <a:ext cx="12300419" cy="1451675"/>
          </a:xfrm>
          <a:prstGeom prst="rect">
            <a:avLst/>
          </a:prstGeom>
        </p:spPr>
        <p:txBody>
          <a:bodyPr vert="horz" wrap="square" lIns="0" tIns="66036" rIns="0" bIns="0" rtlCol="0">
            <a:spAutoFit/>
          </a:bodyPr>
          <a:lstStyle/>
          <a:p>
            <a:pPr marL="25399" marR="10159">
              <a:lnSpc>
                <a:spcPts val="3600"/>
              </a:lnSpc>
              <a:spcBef>
                <a:spcPts val="520"/>
              </a:spcBef>
            </a:pPr>
            <a:r>
              <a:rPr sz="3200">
                <a:solidFill>
                  <a:srgbClr val="231F20"/>
                </a:solidFill>
                <a:latin typeface="Georgia"/>
                <a:cs typeface="Georgia"/>
              </a:rPr>
              <a:t>A</a:t>
            </a:r>
            <a:r>
              <a:rPr sz="3200" spc="-60">
                <a:solidFill>
                  <a:srgbClr val="231F20"/>
                </a:solidFill>
                <a:latin typeface="Georgia"/>
                <a:cs typeface="Georgia"/>
              </a:rPr>
              <a:t> </a:t>
            </a:r>
            <a:r>
              <a:rPr sz="3200" spc="-20">
                <a:solidFill>
                  <a:srgbClr val="231F20"/>
                </a:solidFill>
                <a:latin typeface="Georgia"/>
                <a:cs typeface="Georgia"/>
              </a:rPr>
              <a:t>widening</a:t>
            </a:r>
            <a:r>
              <a:rPr sz="3200" spc="-60">
                <a:solidFill>
                  <a:srgbClr val="231F20"/>
                </a:solidFill>
                <a:latin typeface="Georgia"/>
                <a:cs typeface="Georgia"/>
              </a:rPr>
              <a:t> </a:t>
            </a:r>
            <a:r>
              <a:rPr sz="3200" spc="-20">
                <a:solidFill>
                  <a:srgbClr val="231F20"/>
                </a:solidFill>
                <a:latin typeface="Georgia"/>
                <a:cs typeface="Georgia"/>
              </a:rPr>
              <a:t>shortfall</a:t>
            </a:r>
            <a:r>
              <a:rPr sz="3200" spc="-60">
                <a:solidFill>
                  <a:srgbClr val="231F20"/>
                </a:solidFill>
                <a:latin typeface="Georgia"/>
                <a:cs typeface="Georgia"/>
              </a:rPr>
              <a:t> </a:t>
            </a:r>
            <a:r>
              <a:rPr sz="3200">
                <a:solidFill>
                  <a:srgbClr val="231F20"/>
                </a:solidFill>
                <a:latin typeface="Georgia"/>
                <a:cs typeface="Georgia"/>
              </a:rPr>
              <a:t>in</a:t>
            </a:r>
            <a:r>
              <a:rPr sz="3200" spc="-50">
                <a:solidFill>
                  <a:srgbClr val="231F20"/>
                </a:solidFill>
                <a:latin typeface="Georgia"/>
                <a:cs typeface="Georgia"/>
              </a:rPr>
              <a:t> </a:t>
            </a:r>
            <a:r>
              <a:rPr sz="3200">
                <a:solidFill>
                  <a:srgbClr val="231F20"/>
                </a:solidFill>
                <a:latin typeface="Georgia"/>
                <a:cs typeface="Georgia"/>
              </a:rPr>
              <a:t>the</a:t>
            </a:r>
            <a:r>
              <a:rPr sz="3200" spc="-60">
                <a:solidFill>
                  <a:srgbClr val="231F20"/>
                </a:solidFill>
                <a:latin typeface="Georgia"/>
                <a:cs typeface="Georgia"/>
              </a:rPr>
              <a:t> </a:t>
            </a:r>
            <a:r>
              <a:rPr sz="3200">
                <a:solidFill>
                  <a:srgbClr val="231F20"/>
                </a:solidFill>
                <a:latin typeface="Georgia"/>
                <a:cs typeface="Georgia"/>
              </a:rPr>
              <a:t>number</a:t>
            </a:r>
            <a:r>
              <a:rPr sz="3200" spc="-50">
                <a:solidFill>
                  <a:srgbClr val="231F20"/>
                </a:solidFill>
                <a:latin typeface="Georgia"/>
                <a:cs typeface="Georgia"/>
              </a:rPr>
              <a:t> </a:t>
            </a:r>
            <a:r>
              <a:rPr sz="3200">
                <a:solidFill>
                  <a:srgbClr val="231F20"/>
                </a:solidFill>
                <a:latin typeface="Georgia"/>
                <a:cs typeface="Georgia"/>
              </a:rPr>
              <a:t>of</a:t>
            </a:r>
            <a:r>
              <a:rPr sz="3200" spc="-50">
                <a:solidFill>
                  <a:srgbClr val="231F20"/>
                </a:solidFill>
                <a:latin typeface="Georgia"/>
                <a:cs typeface="Georgia"/>
              </a:rPr>
              <a:t> </a:t>
            </a:r>
            <a:r>
              <a:rPr sz="3200" spc="-20">
                <a:solidFill>
                  <a:srgbClr val="231F20"/>
                </a:solidFill>
                <a:latin typeface="Georgia"/>
                <a:cs typeface="Georgia"/>
              </a:rPr>
              <a:t>automotive</a:t>
            </a:r>
            <a:r>
              <a:rPr sz="3200" spc="-60">
                <a:solidFill>
                  <a:srgbClr val="231F20"/>
                </a:solidFill>
                <a:latin typeface="Georgia"/>
                <a:cs typeface="Georgia"/>
              </a:rPr>
              <a:t> </a:t>
            </a:r>
            <a:r>
              <a:rPr sz="3200" spc="-20">
                <a:solidFill>
                  <a:srgbClr val="231F20"/>
                </a:solidFill>
                <a:latin typeface="Georgia"/>
                <a:cs typeface="Georgia"/>
              </a:rPr>
              <a:t>technicians</a:t>
            </a:r>
            <a:r>
              <a:rPr sz="3200" spc="1000">
                <a:solidFill>
                  <a:srgbClr val="231F20"/>
                </a:solidFill>
                <a:latin typeface="Georgia"/>
                <a:cs typeface="Georgia"/>
              </a:rPr>
              <a:t> </a:t>
            </a:r>
            <a:r>
              <a:rPr sz="3200">
                <a:solidFill>
                  <a:srgbClr val="231F20"/>
                </a:solidFill>
                <a:latin typeface="Georgia"/>
                <a:cs typeface="Georgia"/>
              </a:rPr>
              <a:t>needed</a:t>
            </a:r>
            <a:r>
              <a:rPr sz="3200" spc="-110">
                <a:solidFill>
                  <a:srgbClr val="231F20"/>
                </a:solidFill>
                <a:latin typeface="Georgia"/>
                <a:cs typeface="Georgia"/>
              </a:rPr>
              <a:t> </a:t>
            </a:r>
            <a:r>
              <a:rPr sz="3200">
                <a:solidFill>
                  <a:srgbClr val="231F20"/>
                </a:solidFill>
                <a:latin typeface="Georgia"/>
                <a:cs typeface="Georgia"/>
              </a:rPr>
              <a:t>in</a:t>
            </a:r>
            <a:r>
              <a:rPr sz="3200" spc="-110">
                <a:solidFill>
                  <a:srgbClr val="231F20"/>
                </a:solidFill>
                <a:latin typeface="Georgia"/>
                <a:cs typeface="Georgia"/>
              </a:rPr>
              <a:t> </a:t>
            </a:r>
            <a:r>
              <a:rPr sz="3200">
                <a:solidFill>
                  <a:srgbClr val="231F20"/>
                </a:solidFill>
                <a:latin typeface="Georgia"/>
                <a:cs typeface="Georgia"/>
              </a:rPr>
              <a:t>the</a:t>
            </a:r>
            <a:r>
              <a:rPr sz="3200" spc="-100">
                <a:solidFill>
                  <a:srgbClr val="231F20"/>
                </a:solidFill>
                <a:latin typeface="Georgia"/>
                <a:cs typeface="Georgia"/>
              </a:rPr>
              <a:t> </a:t>
            </a:r>
            <a:r>
              <a:rPr sz="3200">
                <a:solidFill>
                  <a:srgbClr val="231F20"/>
                </a:solidFill>
                <a:latin typeface="Georgia"/>
                <a:cs typeface="Georgia"/>
              </a:rPr>
              <a:t>workforce</a:t>
            </a:r>
            <a:r>
              <a:rPr sz="3200" spc="-110">
                <a:solidFill>
                  <a:srgbClr val="231F20"/>
                </a:solidFill>
                <a:latin typeface="Georgia"/>
                <a:cs typeface="Georgia"/>
              </a:rPr>
              <a:t> </a:t>
            </a:r>
            <a:r>
              <a:rPr sz="3200">
                <a:solidFill>
                  <a:srgbClr val="231F20"/>
                </a:solidFill>
                <a:latin typeface="Georgia"/>
                <a:cs typeface="Georgia"/>
              </a:rPr>
              <a:t>means</a:t>
            </a:r>
            <a:r>
              <a:rPr sz="3200" spc="-100">
                <a:solidFill>
                  <a:srgbClr val="231F20"/>
                </a:solidFill>
                <a:latin typeface="Georgia"/>
                <a:cs typeface="Georgia"/>
              </a:rPr>
              <a:t> </a:t>
            </a:r>
            <a:r>
              <a:rPr sz="3200">
                <a:solidFill>
                  <a:srgbClr val="231F20"/>
                </a:solidFill>
                <a:latin typeface="Georgia"/>
                <a:cs typeface="Georgia"/>
              </a:rPr>
              <a:t>repairers</a:t>
            </a:r>
            <a:r>
              <a:rPr sz="3200" spc="-110">
                <a:solidFill>
                  <a:srgbClr val="231F20"/>
                </a:solidFill>
                <a:latin typeface="Georgia"/>
                <a:cs typeface="Georgia"/>
              </a:rPr>
              <a:t> </a:t>
            </a:r>
            <a:r>
              <a:rPr sz="3200">
                <a:solidFill>
                  <a:srgbClr val="231F20"/>
                </a:solidFill>
                <a:latin typeface="Georgia"/>
                <a:cs typeface="Georgia"/>
              </a:rPr>
              <a:t>have</a:t>
            </a:r>
            <a:r>
              <a:rPr sz="3200" spc="-100">
                <a:solidFill>
                  <a:srgbClr val="231F20"/>
                </a:solidFill>
                <a:latin typeface="Georgia"/>
                <a:cs typeface="Georgia"/>
              </a:rPr>
              <a:t> </a:t>
            </a:r>
            <a:r>
              <a:rPr sz="3200">
                <a:solidFill>
                  <a:srgbClr val="231F20"/>
                </a:solidFill>
                <a:latin typeface="Georgia"/>
                <a:cs typeface="Georgia"/>
              </a:rPr>
              <a:t>been</a:t>
            </a:r>
            <a:r>
              <a:rPr sz="3200" spc="-110">
                <a:solidFill>
                  <a:srgbClr val="231F20"/>
                </a:solidFill>
                <a:latin typeface="Georgia"/>
                <a:cs typeface="Georgia"/>
              </a:rPr>
              <a:t> </a:t>
            </a:r>
            <a:r>
              <a:rPr sz="3200">
                <a:solidFill>
                  <a:srgbClr val="231F20"/>
                </a:solidFill>
                <a:latin typeface="Georgia"/>
                <a:cs typeface="Georgia"/>
              </a:rPr>
              <a:t>raising</a:t>
            </a:r>
            <a:r>
              <a:rPr sz="3200" spc="-110">
                <a:solidFill>
                  <a:srgbClr val="231F20"/>
                </a:solidFill>
                <a:latin typeface="Georgia"/>
                <a:cs typeface="Georgia"/>
              </a:rPr>
              <a:t> </a:t>
            </a:r>
            <a:r>
              <a:rPr sz="3200" spc="-20">
                <a:solidFill>
                  <a:srgbClr val="231F20"/>
                </a:solidFill>
                <a:latin typeface="Georgia"/>
                <a:cs typeface="Georgia"/>
              </a:rPr>
              <a:t>wages</a:t>
            </a:r>
            <a:r>
              <a:rPr lang="en-US" sz="3200" spc="-20">
                <a:solidFill>
                  <a:srgbClr val="231F20"/>
                </a:solidFill>
                <a:latin typeface="Georgia"/>
                <a:cs typeface="Georgia"/>
              </a:rPr>
              <a:t> and subsequent </a:t>
            </a:r>
            <a:r>
              <a:rPr sz="3200">
                <a:solidFill>
                  <a:srgbClr val="231F20"/>
                </a:solidFill>
                <a:latin typeface="Georgia"/>
                <a:cs typeface="Georgia"/>
              </a:rPr>
              <a:t>labor</a:t>
            </a:r>
            <a:r>
              <a:rPr sz="3200" spc="-60">
                <a:solidFill>
                  <a:srgbClr val="231F20"/>
                </a:solidFill>
                <a:latin typeface="Georgia"/>
                <a:cs typeface="Georgia"/>
              </a:rPr>
              <a:t> </a:t>
            </a:r>
            <a:r>
              <a:rPr sz="3200" spc="-20">
                <a:solidFill>
                  <a:srgbClr val="231F20"/>
                </a:solidFill>
                <a:latin typeface="Georgia"/>
                <a:cs typeface="Georgia"/>
              </a:rPr>
              <a:t>rates.</a:t>
            </a:r>
            <a:endParaRPr sz="3200">
              <a:latin typeface="Georgia"/>
              <a:cs typeface="Georgia"/>
            </a:endParaRPr>
          </a:p>
        </p:txBody>
      </p:sp>
      <p:pic>
        <p:nvPicPr>
          <p:cNvPr id="4" name="object 4"/>
          <p:cNvPicPr/>
          <p:nvPr/>
        </p:nvPicPr>
        <p:blipFill>
          <a:blip r:embed="rId4" cstate="print"/>
          <a:stretch>
            <a:fillRect/>
          </a:stretch>
        </p:blipFill>
        <p:spPr>
          <a:xfrm>
            <a:off x="9981906" y="7311543"/>
            <a:ext cx="5436154" cy="3436132"/>
          </a:xfrm>
          <a:prstGeom prst="rect">
            <a:avLst/>
          </a:prstGeom>
        </p:spPr>
      </p:pic>
      <p:sp>
        <p:nvSpPr>
          <p:cNvPr id="6" name="object 6"/>
          <p:cNvSpPr txBox="1"/>
          <p:nvPr/>
        </p:nvSpPr>
        <p:spPr>
          <a:xfrm>
            <a:off x="9926051" y="6065137"/>
            <a:ext cx="4594561" cy="746229"/>
          </a:xfrm>
          <a:prstGeom prst="rect">
            <a:avLst/>
          </a:prstGeom>
        </p:spPr>
        <p:txBody>
          <a:bodyPr vert="horz" wrap="square" lIns="0" tIns="10159" rIns="0" bIns="0" rtlCol="0">
            <a:spAutoFit/>
          </a:bodyPr>
          <a:lstStyle/>
          <a:p>
            <a:pPr marL="25399" marR="10159">
              <a:lnSpc>
                <a:spcPct val="104200"/>
              </a:lnSpc>
              <a:spcBef>
                <a:spcPts val="80"/>
              </a:spcBef>
            </a:pPr>
            <a:r>
              <a:rPr sz="2400" b="1">
                <a:solidFill>
                  <a:srgbClr val="231F20"/>
                </a:solidFill>
                <a:latin typeface="Verdana"/>
                <a:cs typeface="Verdana"/>
              </a:rPr>
              <a:t>CCC national </a:t>
            </a:r>
            <a:r>
              <a:rPr sz="2400" b="1" spc="-20">
                <a:solidFill>
                  <a:srgbClr val="231F20"/>
                </a:solidFill>
                <a:latin typeface="Verdana"/>
                <a:cs typeface="Verdana"/>
              </a:rPr>
              <a:t>industry </a:t>
            </a:r>
            <a:r>
              <a:rPr sz="2400" b="1">
                <a:solidFill>
                  <a:srgbClr val="231F20"/>
                </a:solidFill>
                <a:latin typeface="Verdana"/>
                <a:cs typeface="Verdana"/>
              </a:rPr>
              <a:t>average</a:t>
            </a:r>
            <a:r>
              <a:rPr sz="2400" b="1" spc="-110">
                <a:solidFill>
                  <a:srgbClr val="231F20"/>
                </a:solidFill>
                <a:latin typeface="Verdana"/>
                <a:cs typeface="Verdana"/>
              </a:rPr>
              <a:t> </a:t>
            </a:r>
            <a:r>
              <a:rPr sz="2400" b="1">
                <a:solidFill>
                  <a:srgbClr val="231F20"/>
                </a:solidFill>
                <a:latin typeface="Verdana"/>
                <a:cs typeface="Verdana"/>
              </a:rPr>
              <a:t>hourly</a:t>
            </a:r>
            <a:r>
              <a:rPr sz="2400" b="1" spc="-90">
                <a:solidFill>
                  <a:srgbClr val="231F20"/>
                </a:solidFill>
                <a:latin typeface="Verdana"/>
                <a:cs typeface="Verdana"/>
              </a:rPr>
              <a:t> </a:t>
            </a:r>
            <a:r>
              <a:rPr sz="2400" b="1">
                <a:solidFill>
                  <a:srgbClr val="231F20"/>
                </a:solidFill>
                <a:latin typeface="Verdana"/>
                <a:cs typeface="Verdana"/>
              </a:rPr>
              <a:t>labor</a:t>
            </a:r>
            <a:r>
              <a:rPr sz="2400" b="1" spc="-90">
                <a:solidFill>
                  <a:srgbClr val="231F20"/>
                </a:solidFill>
                <a:latin typeface="Verdana"/>
                <a:cs typeface="Verdana"/>
              </a:rPr>
              <a:t> </a:t>
            </a:r>
            <a:r>
              <a:rPr sz="2400" b="1" spc="-20">
                <a:solidFill>
                  <a:srgbClr val="231F20"/>
                </a:solidFill>
                <a:latin typeface="Verdana"/>
                <a:cs typeface="Verdana"/>
              </a:rPr>
              <a:t>rates</a:t>
            </a:r>
            <a:endParaRPr sz="2400">
              <a:latin typeface="Verdana"/>
              <a:cs typeface="Verdana"/>
            </a:endParaRPr>
          </a:p>
        </p:txBody>
      </p:sp>
      <p:sp>
        <p:nvSpPr>
          <p:cNvPr id="7" name="object 7"/>
          <p:cNvSpPr txBox="1"/>
          <p:nvPr/>
        </p:nvSpPr>
        <p:spPr>
          <a:xfrm>
            <a:off x="1234520" y="6065137"/>
            <a:ext cx="4313909" cy="746229"/>
          </a:xfrm>
          <a:prstGeom prst="rect">
            <a:avLst/>
          </a:prstGeom>
        </p:spPr>
        <p:txBody>
          <a:bodyPr vert="horz" wrap="square" lIns="0" tIns="10159" rIns="0" bIns="0" rtlCol="0">
            <a:spAutoFit/>
          </a:bodyPr>
          <a:lstStyle/>
          <a:p>
            <a:pPr marL="25399" marR="10159">
              <a:lnSpc>
                <a:spcPct val="104200"/>
              </a:lnSpc>
              <a:spcBef>
                <a:spcPts val="80"/>
              </a:spcBef>
            </a:pPr>
            <a:r>
              <a:rPr sz="2400" b="1">
                <a:solidFill>
                  <a:srgbClr val="231F20"/>
                </a:solidFill>
                <a:latin typeface="Verdana"/>
                <a:cs typeface="Verdana"/>
              </a:rPr>
              <a:t>Average</a:t>
            </a:r>
            <a:r>
              <a:rPr sz="2400" b="1" spc="-130">
                <a:solidFill>
                  <a:srgbClr val="231F20"/>
                </a:solidFill>
                <a:latin typeface="Verdana"/>
                <a:cs typeface="Verdana"/>
              </a:rPr>
              <a:t> </a:t>
            </a:r>
            <a:r>
              <a:rPr sz="2400" b="1">
                <a:solidFill>
                  <a:srgbClr val="231F20"/>
                </a:solidFill>
                <a:latin typeface="Verdana"/>
                <a:cs typeface="Verdana"/>
              </a:rPr>
              <a:t>number</a:t>
            </a:r>
            <a:r>
              <a:rPr sz="2400" b="1" spc="-120">
                <a:solidFill>
                  <a:srgbClr val="231F20"/>
                </a:solidFill>
                <a:latin typeface="Verdana"/>
                <a:cs typeface="Verdana"/>
              </a:rPr>
              <a:t> </a:t>
            </a:r>
            <a:r>
              <a:rPr sz="2400" b="1">
                <a:solidFill>
                  <a:srgbClr val="231F20"/>
                </a:solidFill>
                <a:latin typeface="Verdana"/>
                <a:cs typeface="Verdana"/>
              </a:rPr>
              <a:t>of</a:t>
            </a:r>
            <a:r>
              <a:rPr sz="2400" b="1" spc="-130">
                <a:solidFill>
                  <a:srgbClr val="231F20"/>
                </a:solidFill>
                <a:latin typeface="Verdana"/>
                <a:cs typeface="Verdana"/>
              </a:rPr>
              <a:t> </a:t>
            </a:r>
            <a:r>
              <a:rPr sz="2400" b="1" spc="-20">
                <a:solidFill>
                  <a:srgbClr val="231F20"/>
                </a:solidFill>
                <a:latin typeface="Verdana"/>
                <a:cs typeface="Verdana"/>
              </a:rPr>
              <a:t>labor </a:t>
            </a:r>
            <a:r>
              <a:rPr sz="2400" b="1">
                <a:solidFill>
                  <a:srgbClr val="231F20"/>
                </a:solidFill>
                <a:latin typeface="Verdana"/>
                <a:cs typeface="Verdana"/>
              </a:rPr>
              <a:t>hours</a:t>
            </a:r>
            <a:r>
              <a:rPr sz="2400" b="1" spc="-70">
                <a:solidFill>
                  <a:srgbClr val="231F20"/>
                </a:solidFill>
                <a:latin typeface="Verdana"/>
                <a:cs typeface="Verdana"/>
              </a:rPr>
              <a:t> </a:t>
            </a:r>
            <a:r>
              <a:rPr sz="2400" b="1">
                <a:solidFill>
                  <a:srgbClr val="231F20"/>
                </a:solidFill>
                <a:latin typeface="Verdana"/>
                <a:cs typeface="Verdana"/>
              </a:rPr>
              <a:t>per</a:t>
            </a:r>
            <a:r>
              <a:rPr sz="2400" b="1" spc="-50">
                <a:solidFill>
                  <a:srgbClr val="231F20"/>
                </a:solidFill>
                <a:latin typeface="Verdana"/>
                <a:cs typeface="Verdana"/>
              </a:rPr>
              <a:t> </a:t>
            </a:r>
            <a:r>
              <a:rPr sz="2400" b="1" spc="-20">
                <a:solidFill>
                  <a:srgbClr val="231F20"/>
                </a:solidFill>
                <a:latin typeface="Verdana"/>
                <a:cs typeface="Verdana"/>
              </a:rPr>
              <a:t>claim</a:t>
            </a:r>
            <a:endParaRPr sz="2400">
              <a:latin typeface="Verdana"/>
              <a:cs typeface="Verdana"/>
            </a:endParaRPr>
          </a:p>
        </p:txBody>
      </p:sp>
      <p:sp>
        <p:nvSpPr>
          <p:cNvPr id="9" name="object 9"/>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10" name="object 10"/>
          <p:cNvSpPr txBox="1"/>
          <p:nvPr/>
        </p:nvSpPr>
        <p:spPr>
          <a:xfrm>
            <a:off x="1716887" y="1049313"/>
            <a:ext cx="8072864" cy="1779965"/>
          </a:xfrm>
          <a:prstGeom prst="rect">
            <a:avLst/>
          </a:prstGeom>
        </p:spPr>
        <p:txBody>
          <a:bodyPr vert="horz" wrap="square" lIns="0" tIns="137151" rIns="0" bIns="0" rtlCol="0">
            <a:spAutoFit/>
          </a:bodyPr>
          <a:lstStyle/>
          <a:p>
            <a:pPr marL="25399" marR="10159">
              <a:lnSpc>
                <a:spcPts val="6400"/>
              </a:lnSpc>
              <a:spcBef>
                <a:spcPts val="1080"/>
              </a:spcBef>
            </a:pPr>
            <a:r>
              <a:rPr sz="6000" dirty="0">
                <a:solidFill>
                  <a:srgbClr val="231F20"/>
                </a:solidFill>
                <a:latin typeface="Georgia"/>
                <a:cs typeface="Georgia"/>
              </a:rPr>
              <a:t>Labor</a:t>
            </a:r>
            <a:r>
              <a:rPr sz="6000" spc="-110" dirty="0">
                <a:solidFill>
                  <a:srgbClr val="231F20"/>
                </a:solidFill>
                <a:latin typeface="Georgia"/>
                <a:cs typeface="Georgia"/>
              </a:rPr>
              <a:t> </a:t>
            </a:r>
            <a:r>
              <a:rPr sz="6000" dirty="0">
                <a:solidFill>
                  <a:srgbClr val="231F20"/>
                </a:solidFill>
                <a:latin typeface="Georgia"/>
                <a:cs typeface="Georgia"/>
              </a:rPr>
              <a:t>wages</a:t>
            </a:r>
            <a:r>
              <a:rPr sz="6000" spc="-120" dirty="0">
                <a:solidFill>
                  <a:srgbClr val="231F20"/>
                </a:solidFill>
                <a:latin typeface="Georgia"/>
                <a:cs typeface="Georgia"/>
              </a:rPr>
              <a:t> </a:t>
            </a:r>
            <a:r>
              <a:rPr sz="6000" dirty="0">
                <a:solidFill>
                  <a:srgbClr val="231F20"/>
                </a:solidFill>
                <a:latin typeface="Georgia"/>
                <a:cs typeface="Georgia"/>
              </a:rPr>
              <a:t>and</a:t>
            </a:r>
            <a:r>
              <a:rPr sz="6000" spc="-120" dirty="0">
                <a:solidFill>
                  <a:srgbClr val="231F20"/>
                </a:solidFill>
                <a:latin typeface="Georgia"/>
                <a:cs typeface="Georgia"/>
              </a:rPr>
              <a:t> </a:t>
            </a:r>
            <a:r>
              <a:rPr sz="6000" spc="-20" dirty="0">
                <a:solidFill>
                  <a:srgbClr val="231F20"/>
                </a:solidFill>
                <a:latin typeface="Georgia"/>
                <a:cs typeface="Georgia"/>
              </a:rPr>
              <a:t>hours: </a:t>
            </a:r>
            <a:r>
              <a:rPr sz="6000" dirty="0">
                <a:solidFill>
                  <a:srgbClr val="231F20"/>
                </a:solidFill>
                <a:latin typeface="Georgia"/>
                <a:cs typeface="Georgia"/>
              </a:rPr>
              <a:t>higher</a:t>
            </a:r>
            <a:r>
              <a:rPr sz="6000" spc="-10" dirty="0">
                <a:solidFill>
                  <a:srgbClr val="231F20"/>
                </a:solidFill>
                <a:latin typeface="Georgia"/>
                <a:cs typeface="Georgia"/>
              </a:rPr>
              <a:t> </a:t>
            </a:r>
            <a:r>
              <a:rPr sz="6000" dirty="0">
                <a:solidFill>
                  <a:srgbClr val="231F20"/>
                </a:solidFill>
                <a:latin typeface="Georgia"/>
                <a:cs typeface="Georgia"/>
              </a:rPr>
              <a:t>per</a:t>
            </a:r>
            <a:r>
              <a:rPr sz="6000" spc="-10" dirty="0">
                <a:solidFill>
                  <a:srgbClr val="231F20"/>
                </a:solidFill>
                <a:latin typeface="Georgia"/>
                <a:cs typeface="Georgia"/>
              </a:rPr>
              <a:t> </a:t>
            </a:r>
            <a:r>
              <a:rPr sz="6000" dirty="0">
                <a:solidFill>
                  <a:srgbClr val="231F20"/>
                </a:solidFill>
                <a:latin typeface="Georgia"/>
                <a:cs typeface="Georgia"/>
              </a:rPr>
              <a:t>auto</a:t>
            </a:r>
            <a:r>
              <a:rPr sz="6000" spc="-20" dirty="0">
                <a:solidFill>
                  <a:srgbClr val="231F20"/>
                </a:solidFill>
                <a:latin typeface="Georgia"/>
                <a:cs typeface="Georgia"/>
              </a:rPr>
              <a:t> claim</a:t>
            </a:r>
            <a:endParaRPr sz="6000" dirty="0">
              <a:latin typeface="Georgia"/>
              <a:cs typeface="Georgia"/>
            </a:endParaRPr>
          </a:p>
        </p:txBody>
      </p:sp>
      <p:sp>
        <p:nvSpPr>
          <p:cNvPr id="11" name="object 11"/>
          <p:cNvSpPr txBox="1"/>
          <p:nvPr/>
        </p:nvSpPr>
        <p:spPr>
          <a:xfrm>
            <a:off x="18263210" y="3431088"/>
            <a:ext cx="4887912" cy="5880327"/>
          </a:xfrm>
          <a:prstGeom prst="rect">
            <a:avLst/>
          </a:prstGeom>
        </p:spPr>
        <p:txBody>
          <a:bodyPr vert="horz" wrap="square" lIns="0" tIns="10159" rIns="0" bIns="0" rtlCol="0">
            <a:spAutoFit/>
          </a:bodyPr>
          <a:lstStyle/>
          <a:p>
            <a:pPr marL="384791" marR="116832" indent="-360662">
              <a:lnSpc>
                <a:spcPct val="104200"/>
              </a:lnSpc>
              <a:spcBef>
                <a:spcPts val="1130"/>
              </a:spcBef>
              <a:buClr>
                <a:srgbClr val="FFB616"/>
              </a:buClr>
              <a:buFont typeface="Verdana"/>
              <a:buChar char="•"/>
              <a:tabLst>
                <a:tab pos="384791" algn="l"/>
              </a:tabLst>
            </a:pPr>
            <a:r>
              <a:rPr lang="en-US" sz="2400">
                <a:solidFill>
                  <a:srgbClr val="FFFFFF"/>
                </a:solidFill>
                <a:latin typeface="Verdana"/>
                <a:cs typeface="Verdana"/>
              </a:rPr>
              <a:t>Combined</a:t>
            </a:r>
            <a:r>
              <a:rPr lang="en-US" sz="2400" spc="-70">
                <a:solidFill>
                  <a:srgbClr val="FFFFFF"/>
                </a:solidFill>
                <a:latin typeface="Verdana"/>
                <a:cs typeface="Verdana"/>
              </a:rPr>
              <a:t> </a:t>
            </a:r>
            <a:r>
              <a:rPr lang="en-US" sz="2400">
                <a:solidFill>
                  <a:srgbClr val="FFFFFF"/>
                </a:solidFill>
                <a:latin typeface="Verdana"/>
                <a:cs typeface="Verdana"/>
              </a:rPr>
              <a:t>with</a:t>
            </a:r>
            <a:r>
              <a:rPr lang="en-US" sz="2400" spc="-60">
                <a:solidFill>
                  <a:srgbClr val="FFFFFF"/>
                </a:solidFill>
                <a:latin typeface="Verdana"/>
                <a:cs typeface="Verdana"/>
              </a:rPr>
              <a:t> </a:t>
            </a:r>
            <a:r>
              <a:rPr lang="en-US" sz="2400" spc="-20">
                <a:solidFill>
                  <a:srgbClr val="FFFFFF"/>
                </a:solidFill>
                <a:latin typeface="Verdana"/>
                <a:cs typeface="Verdana"/>
              </a:rPr>
              <a:t>growing </a:t>
            </a:r>
            <a:r>
              <a:rPr lang="en-US" sz="2400">
                <a:solidFill>
                  <a:srgbClr val="FFFFFF"/>
                </a:solidFill>
                <a:latin typeface="Verdana"/>
                <a:cs typeface="Verdana"/>
              </a:rPr>
              <a:t>vehicle</a:t>
            </a:r>
            <a:r>
              <a:rPr lang="en-US" sz="2400" spc="-80">
                <a:solidFill>
                  <a:srgbClr val="FFFFFF"/>
                </a:solidFill>
                <a:latin typeface="Verdana"/>
                <a:cs typeface="Verdana"/>
              </a:rPr>
              <a:t> </a:t>
            </a:r>
            <a:r>
              <a:rPr lang="en-US" sz="2400" spc="-20">
                <a:solidFill>
                  <a:srgbClr val="FFFFFF"/>
                </a:solidFill>
                <a:latin typeface="Verdana"/>
                <a:cs typeface="Verdana"/>
              </a:rPr>
              <a:t>complexity,</a:t>
            </a:r>
            <a:r>
              <a:rPr lang="en-US" sz="2400" spc="-70">
                <a:solidFill>
                  <a:srgbClr val="FFFFFF"/>
                </a:solidFill>
                <a:latin typeface="Verdana"/>
                <a:cs typeface="Verdana"/>
              </a:rPr>
              <a:t> </a:t>
            </a:r>
            <a:r>
              <a:rPr lang="en-US" sz="2400">
                <a:solidFill>
                  <a:srgbClr val="FFFFFF"/>
                </a:solidFill>
                <a:latin typeface="Verdana"/>
                <a:cs typeface="Verdana"/>
              </a:rPr>
              <a:t>this</a:t>
            </a:r>
            <a:r>
              <a:rPr lang="en-US" sz="2400" spc="-80">
                <a:solidFill>
                  <a:srgbClr val="FFFFFF"/>
                </a:solidFill>
                <a:latin typeface="Verdana"/>
                <a:cs typeface="Verdana"/>
              </a:rPr>
              <a:t> </a:t>
            </a:r>
            <a:r>
              <a:rPr lang="en-US" sz="2400" spc="-50">
                <a:solidFill>
                  <a:srgbClr val="FFFFFF"/>
                </a:solidFill>
                <a:latin typeface="Verdana"/>
                <a:cs typeface="Verdana"/>
              </a:rPr>
              <a:t>has </a:t>
            </a:r>
            <a:r>
              <a:rPr lang="en-US" sz="2400">
                <a:solidFill>
                  <a:srgbClr val="FFFFFF"/>
                </a:solidFill>
                <a:latin typeface="Verdana"/>
                <a:cs typeface="Verdana"/>
              </a:rPr>
              <a:t>resulted</a:t>
            </a:r>
            <a:r>
              <a:rPr lang="en-US" sz="2400" spc="-20">
                <a:solidFill>
                  <a:srgbClr val="FFFFFF"/>
                </a:solidFill>
                <a:latin typeface="Verdana"/>
                <a:cs typeface="Verdana"/>
              </a:rPr>
              <a:t> </a:t>
            </a:r>
            <a:r>
              <a:rPr lang="en-US" sz="2400">
                <a:solidFill>
                  <a:srgbClr val="FFFFFF"/>
                </a:solidFill>
                <a:latin typeface="Verdana"/>
                <a:cs typeface="Verdana"/>
              </a:rPr>
              <a:t>in</a:t>
            </a:r>
            <a:r>
              <a:rPr lang="en-US" sz="2400" spc="-20">
                <a:solidFill>
                  <a:srgbClr val="FFFFFF"/>
                </a:solidFill>
                <a:latin typeface="Verdana"/>
                <a:cs typeface="Verdana"/>
              </a:rPr>
              <a:t> </a:t>
            </a:r>
            <a:r>
              <a:rPr lang="en-US" sz="2400">
                <a:solidFill>
                  <a:srgbClr val="FFFFFF"/>
                </a:solidFill>
                <a:latin typeface="Verdana"/>
                <a:cs typeface="Verdana"/>
              </a:rPr>
              <a:t>more</a:t>
            </a:r>
            <a:r>
              <a:rPr lang="en-US" sz="2400" spc="-20">
                <a:solidFill>
                  <a:srgbClr val="FFFFFF"/>
                </a:solidFill>
                <a:latin typeface="Verdana"/>
                <a:cs typeface="Verdana"/>
              </a:rPr>
              <a:t> </a:t>
            </a:r>
            <a:r>
              <a:rPr lang="en-US" sz="2400">
                <a:solidFill>
                  <a:srgbClr val="FFFFFF"/>
                </a:solidFill>
                <a:latin typeface="Verdana"/>
                <a:cs typeface="Verdana"/>
              </a:rPr>
              <a:t>labor</a:t>
            </a:r>
            <a:r>
              <a:rPr lang="en-US" sz="2400" spc="-10">
                <a:solidFill>
                  <a:srgbClr val="FFFFFF"/>
                </a:solidFill>
                <a:latin typeface="Verdana"/>
                <a:cs typeface="Verdana"/>
              </a:rPr>
              <a:t> </a:t>
            </a:r>
            <a:r>
              <a:rPr lang="en-US" sz="2400" spc="-20">
                <a:solidFill>
                  <a:srgbClr val="FFFFFF"/>
                </a:solidFill>
                <a:latin typeface="Verdana"/>
                <a:cs typeface="Verdana"/>
              </a:rPr>
              <a:t>hours </a:t>
            </a:r>
            <a:r>
              <a:rPr lang="en-US" sz="2400">
                <a:solidFill>
                  <a:srgbClr val="FFFFFF"/>
                </a:solidFill>
                <a:latin typeface="Verdana"/>
                <a:cs typeface="Verdana"/>
              </a:rPr>
              <a:t>per</a:t>
            </a:r>
            <a:r>
              <a:rPr lang="en-US" sz="2400" spc="-20">
                <a:solidFill>
                  <a:srgbClr val="FFFFFF"/>
                </a:solidFill>
                <a:latin typeface="Verdana"/>
                <a:cs typeface="Verdana"/>
              </a:rPr>
              <a:t> </a:t>
            </a:r>
            <a:r>
              <a:rPr lang="en-US" sz="2400">
                <a:solidFill>
                  <a:srgbClr val="FFFFFF"/>
                </a:solidFill>
                <a:latin typeface="Verdana"/>
                <a:cs typeface="Verdana"/>
              </a:rPr>
              <a:t>claim.</a:t>
            </a:r>
            <a:r>
              <a:rPr lang="en-US" sz="2400" spc="-10">
                <a:solidFill>
                  <a:srgbClr val="FFFFFF"/>
                </a:solidFill>
                <a:latin typeface="Verdana"/>
                <a:cs typeface="Verdana"/>
              </a:rPr>
              <a:t> </a:t>
            </a:r>
            <a:r>
              <a:rPr lang="en-US" sz="2400">
                <a:solidFill>
                  <a:srgbClr val="FFFFFF"/>
                </a:solidFill>
                <a:latin typeface="Verdana"/>
                <a:cs typeface="Verdana"/>
              </a:rPr>
              <a:t>The</a:t>
            </a:r>
            <a:r>
              <a:rPr lang="en-US" sz="2400" spc="-10">
                <a:solidFill>
                  <a:srgbClr val="FFFFFF"/>
                </a:solidFill>
                <a:latin typeface="Verdana"/>
                <a:cs typeface="Verdana"/>
              </a:rPr>
              <a:t> </a:t>
            </a:r>
            <a:r>
              <a:rPr lang="en-US" sz="2400" spc="-20">
                <a:solidFill>
                  <a:srgbClr val="FFFFFF"/>
                </a:solidFill>
                <a:latin typeface="Verdana"/>
                <a:cs typeface="Verdana"/>
              </a:rPr>
              <a:t>average </a:t>
            </a:r>
            <a:r>
              <a:rPr lang="en-US" sz="2400">
                <a:solidFill>
                  <a:srgbClr val="FFFFFF"/>
                </a:solidFill>
                <a:latin typeface="Verdana"/>
                <a:cs typeface="Verdana"/>
              </a:rPr>
              <a:t>number</a:t>
            </a:r>
            <a:r>
              <a:rPr lang="en-US" sz="2400" spc="-50">
                <a:solidFill>
                  <a:srgbClr val="FFFFFF"/>
                </a:solidFill>
                <a:latin typeface="Verdana"/>
                <a:cs typeface="Verdana"/>
              </a:rPr>
              <a:t> </a:t>
            </a:r>
            <a:r>
              <a:rPr lang="en-US" sz="2400">
                <a:solidFill>
                  <a:srgbClr val="FFFFFF"/>
                </a:solidFill>
                <a:latin typeface="Verdana"/>
                <a:cs typeface="Verdana"/>
              </a:rPr>
              <a:t>of</a:t>
            </a:r>
            <a:r>
              <a:rPr lang="en-US" sz="2400" spc="-40">
                <a:solidFill>
                  <a:srgbClr val="FFFFFF"/>
                </a:solidFill>
                <a:latin typeface="Verdana"/>
                <a:cs typeface="Verdana"/>
              </a:rPr>
              <a:t> </a:t>
            </a:r>
            <a:r>
              <a:rPr lang="en-US" sz="2400">
                <a:solidFill>
                  <a:srgbClr val="FFFFFF"/>
                </a:solidFill>
                <a:latin typeface="Verdana"/>
                <a:cs typeface="Verdana"/>
              </a:rPr>
              <a:t>labor</a:t>
            </a:r>
            <a:r>
              <a:rPr lang="en-US" sz="2400" spc="-40">
                <a:solidFill>
                  <a:srgbClr val="FFFFFF"/>
                </a:solidFill>
                <a:latin typeface="Verdana"/>
                <a:cs typeface="Verdana"/>
              </a:rPr>
              <a:t> </a:t>
            </a:r>
            <a:r>
              <a:rPr lang="en-US" sz="2400">
                <a:solidFill>
                  <a:srgbClr val="FFFFFF"/>
                </a:solidFill>
                <a:latin typeface="Verdana"/>
                <a:cs typeface="Verdana"/>
              </a:rPr>
              <a:t>hours</a:t>
            </a:r>
            <a:r>
              <a:rPr lang="en-US" sz="2400" spc="-40">
                <a:solidFill>
                  <a:srgbClr val="FFFFFF"/>
                </a:solidFill>
                <a:latin typeface="Verdana"/>
                <a:cs typeface="Verdana"/>
              </a:rPr>
              <a:t> </a:t>
            </a:r>
            <a:r>
              <a:rPr lang="en-US" sz="2400" spc="-50">
                <a:solidFill>
                  <a:srgbClr val="FFFFFF"/>
                </a:solidFill>
                <a:latin typeface="Verdana"/>
                <a:cs typeface="Verdana"/>
              </a:rPr>
              <a:t>per </a:t>
            </a:r>
            <a:r>
              <a:rPr lang="en-US" sz="2400">
                <a:solidFill>
                  <a:srgbClr val="FFFFFF"/>
                </a:solidFill>
                <a:latin typeface="Verdana"/>
                <a:cs typeface="Verdana"/>
              </a:rPr>
              <a:t>appraisal</a:t>
            </a:r>
            <a:r>
              <a:rPr lang="en-US" sz="2400" spc="-50">
                <a:solidFill>
                  <a:srgbClr val="FFFFFF"/>
                </a:solidFill>
                <a:latin typeface="Verdana"/>
                <a:cs typeface="Verdana"/>
              </a:rPr>
              <a:t> </a:t>
            </a:r>
            <a:r>
              <a:rPr lang="en-US" sz="2400">
                <a:solidFill>
                  <a:srgbClr val="FFFFFF"/>
                </a:solidFill>
                <a:latin typeface="Verdana"/>
                <a:cs typeface="Verdana"/>
              </a:rPr>
              <a:t>in</a:t>
            </a:r>
            <a:r>
              <a:rPr lang="en-US" sz="2400" spc="-50">
                <a:solidFill>
                  <a:srgbClr val="FFFFFF"/>
                </a:solidFill>
                <a:latin typeface="Verdana"/>
                <a:cs typeface="Verdana"/>
              </a:rPr>
              <a:t> </a:t>
            </a:r>
            <a:r>
              <a:rPr lang="en-US" sz="2400">
                <a:solidFill>
                  <a:srgbClr val="FFFFFF"/>
                </a:solidFill>
                <a:latin typeface="Verdana"/>
                <a:cs typeface="Verdana"/>
              </a:rPr>
              <a:t>2023</a:t>
            </a:r>
            <a:r>
              <a:rPr lang="en-US" sz="2400" spc="-50">
                <a:solidFill>
                  <a:srgbClr val="FFFFFF"/>
                </a:solidFill>
                <a:latin typeface="Verdana"/>
                <a:cs typeface="Verdana"/>
              </a:rPr>
              <a:t> </a:t>
            </a:r>
            <a:r>
              <a:rPr lang="en-US" sz="2400" spc="-20">
                <a:solidFill>
                  <a:srgbClr val="FFFFFF"/>
                </a:solidFill>
                <a:latin typeface="Verdana"/>
                <a:cs typeface="Verdana"/>
              </a:rPr>
              <a:t>increased </a:t>
            </a:r>
            <a:r>
              <a:rPr lang="en-US" sz="2400">
                <a:solidFill>
                  <a:srgbClr val="FFFFFF"/>
                </a:solidFill>
                <a:latin typeface="Verdana"/>
                <a:cs typeface="Verdana"/>
              </a:rPr>
              <a:t>slightly to</a:t>
            </a:r>
            <a:r>
              <a:rPr lang="en-US" sz="2400" spc="-10">
                <a:solidFill>
                  <a:srgbClr val="FFFFFF"/>
                </a:solidFill>
                <a:latin typeface="Verdana"/>
                <a:cs typeface="Verdana"/>
              </a:rPr>
              <a:t> </a:t>
            </a:r>
            <a:r>
              <a:rPr lang="en-US" sz="2400" b="1">
                <a:solidFill>
                  <a:srgbClr val="FFB616"/>
                </a:solidFill>
                <a:latin typeface="Verdana"/>
                <a:cs typeface="Verdana"/>
              </a:rPr>
              <a:t>27.6 </a:t>
            </a:r>
            <a:r>
              <a:rPr lang="en-US" sz="2400" b="1" spc="-20">
                <a:solidFill>
                  <a:srgbClr val="FFB616"/>
                </a:solidFill>
                <a:latin typeface="Verdana"/>
                <a:cs typeface="Verdana"/>
              </a:rPr>
              <a:t>hours</a:t>
            </a:r>
            <a:r>
              <a:rPr lang="en-US" sz="2400" spc="-20">
                <a:solidFill>
                  <a:srgbClr val="FFFFFF"/>
                </a:solidFill>
                <a:latin typeface="Verdana"/>
                <a:cs typeface="Verdana"/>
              </a:rPr>
              <a:t>, </a:t>
            </a:r>
            <a:r>
              <a:rPr lang="en-US" sz="2400">
                <a:solidFill>
                  <a:srgbClr val="FFFFFF"/>
                </a:solidFill>
                <a:latin typeface="Verdana"/>
                <a:cs typeface="Verdana"/>
              </a:rPr>
              <a:t>following</a:t>
            </a:r>
            <a:r>
              <a:rPr lang="en-US" sz="2400" spc="-50">
                <a:solidFill>
                  <a:srgbClr val="FFFFFF"/>
                </a:solidFill>
                <a:latin typeface="Verdana"/>
                <a:cs typeface="Verdana"/>
              </a:rPr>
              <a:t> </a:t>
            </a:r>
            <a:r>
              <a:rPr lang="en-US" sz="2400">
                <a:solidFill>
                  <a:srgbClr val="FFFFFF"/>
                </a:solidFill>
                <a:latin typeface="Verdana"/>
                <a:cs typeface="Verdana"/>
              </a:rPr>
              <a:t>large</a:t>
            </a:r>
            <a:r>
              <a:rPr lang="en-US" sz="2400" spc="-50">
                <a:solidFill>
                  <a:srgbClr val="FFFFFF"/>
                </a:solidFill>
                <a:latin typeface="Verdana"/>
                <a:cs typeface="Verdana"/>
              </a:rPr>
              <a:t> </a:t>
            </a:r>
            <a:r>
              <a:rPr lang="en-US" sz="2400">
                <a:solidFill>
                  <a:srgbClr val="FFFFFF"/>
                </a:solidFill>
                <a:latin typeface="Verdana"/>
                <a:cs typeface="Verdana"/>
              </a:rPr>
              <a:t>jumps</a:t>
            </a:r>
            <a:r>
              <a:rPr lang="en-US" sz="2400" spc="-50">
                <a:solidFill>
                  <a:srgbClr val="FFFFFF"/>
                </a:solidFill>
                <a:latin typeface="Verdana"/>
                <a:cs typeface="Verdana"/>
              </a:rPr>
              <a:t> </a:t>
            </a:r>
            <a:r>
              <a:rPr lang="en-US" sz="2400" spc="-20">
                <a:solidFill>
                  <a:srgbClr val="FFFFFF"/>
                </a:solidFill>
                <a:latin typeface="Verdana"/>
                <a:cs typeface="Verdana"/>
              </a:rPr>
              <a:t>(2021</a:t>
            </a:r>
            <a:endParaRPr lang="en-US" sz="2400">
              <a:latin typeface="Verdana"/>
              <a:cs typeface="Verdana"/>
            </a:endParaRPr>
          </a:p>
          <a:p>
            <a:pPr marL="384791" marR="52065">
              <a:lnSpc>
                <a:spcPct val="104200"/>
              </a:lnSpc>
            </a:pPr>
            <a:r>
              <a:rPr lang="en-US" sz="2400">
                <a:solidFill>
                  <a:srgbClr val="FFFFFF"/>
                </a:solidFill>
                <a:latin typeface="Verdana"/>
                <a:cs typeface="Verdana"/>
              </a:rPr>
              <a:t>and</a:t>
            </a:r>
            <a:r>
              <a:rPr lang="en-US" sz="2400" spc="-40">
                <a:solidFill>
                  <a:srgbClr val="FFFFFF"/>
                </a:solidFill>
                <a:latin typeface="Verdana"/>
                <a:cs typeface="Verdana"/>
              </a:rPr>
              <a:t> </a:t>
            </a:r>
            <a:r>
              <a:rPr lang="en-US" sz="2400">
                <a:solidFill>
                  <a:srgbClr val="FFFFFF"/>
                </a:solidFill>
                <a:latin typeface="Verdana"/>
                <a:cs typeface="Verdana"/>
              </a:rPr>
              <a:t>2022).</a:t>
            </a:r>
            <a:r>
              <a:rPr lang="en-US" sz="2400" spc="-40">
                <a:solidFill>
                  <a:srgbClr val="FFFFFF"/>
                </a:solidFill>
                <a:latin typeface="Verdana"/>
                <a:cs typeface="Verdana"/>
              </a:rPr>
              <a:t> </a:t>
            </a:r>
            <a:r>
              <a:rPr lang="en-US" sz="2400">
                <a:solidFill>
                  <a:srgbClr val="FFFFFF"/>
                </a:solidFill>
                <a:latin typeface="Verdana"/>
                <a:cs typeface="Verdana"/>
              </a:rPr>
              <a:t>H1</a:t>
            </a:r>
            <a:r>
              <a:rPr lang="en-US" sz="2400" spc="-30">
                <a:solidFill>
                  <a:srgbClr val="FFFFFF"/>
                </a:solidFill>
                <a:latin typeface="Verdana"/>
                <a:cs typeface="Verdana"/>
              </a:rPr>
              <a:t> </a:t>
            </a:r>
            <a:r>
              <a:rPr lang="en-US" sz="2400">
                <a:solidFill>
                  <a:srgbClr val="FFFFFF"/>
                </a:solidFill>
                <a:latin typeface="Verdana"/>
                <a:cs typeface="Verdana"/>
              </a:rPr>
              <a:t>2024</a:t>
            </a:r>
            <a:r>
              <a:rPr lang="en-US" sz="2400" spc="-40">
                <a:solidFill>
                  <a:srgbClr val="FFFFFF"/>
                </a:solidFill>
                <a:latin typeface="Verdana"/>
                <a:cs typeface="Verdana"/>
              </a:rPr>
              <a:t> </a:t>
            </a:r>
            <a:r>
              <a:rPr lang="en-US" sz="2400" spc="-20">
                <a:solidFill>
                  <a:srgbClr val="FFFFFF"/>
                </a:solidFill>
                <a:latin typeface="Verdana"/>
                <a:cs typeface="Verdana"/>
              </a:rPr>
              <a:t>appears </a:t>
            </a:r>
            <a:r>
              <a:rPr lang="en-US" sz="2400">
                <a:solidFill>
                  <a:srgbClr val="FFFFFF"/>
                </a:solidFill>
                <a:latin typeface="Verdana"/>
                <a:cs typeface="Verdana"/>
              </a:rPr>
              <a:t>stable</a:t>
            </a:r>
            <a:r>
              <a:rPr lang="en-US" sz="2400" spc="-40">
                <a:solidFill>
                  <a:srgbClr val="FFFFFF"/>
                </a:solidFill>
                <a:latin typeface="Verdana"/>
                <a:cs typeface="Verdana"/>
              </a:rPr>
              <a:t> </a:t>
            </a:r>
            <a:r>
              <a:rPr lang="en-US" sz="2400">
                <a:solidFill>
                  <a:srgbClr val="FFFFFF"/>
                </a:solidFill>
                <a:latin typeface="Verdana"/>
                <a:cs typeface="Verdana"/>
              </a:rPr>
              <a:t>at</a:t>
            </a:r>
            <a:r>
              <a:rPr lang="en-US" sz="2400" spc="-50">
                <a:solidFill>
                  <a:srgbClr val="FFFFFF"/>
                </a:solidFill>
                <a:latin typeface="Verdana"/>
                <a:cs typeface="Verdana"/>
              </a:rPr>
              <a:t> </a:t>
            </a:r>
            <a:r>
              <a:rPr lang="en-US" sz="2400" b="1">
                <a:solidFill>
                  <a:srgbClr val="FFB616"/>
                </a:solidFill>
                <a:latin typeface="Verdana"/>
                <a:cs typeface="Verdana"/>
              </a:rPr>
              <a:t>27.4</a:t>
            </a:r>
            <a:r>
              <a:rPr lang="en-US" sz="2400" b="1" spc="-30">
                <a:solidFill>
                  <a:srgbClr val="FFB616"/>
                </a:solidFill>
                <a:latin typeface="Verdana"/>
                <a:cs typeface="Verdana"/>
              </a:rPr>
              <a:t> </a:t>
            </a:r>
            <a:r>
              <a:rPr lang="en-US" sz="2400" b="1" spc="-40">
                <a:solidFill>
                  <a:srgbClr val="FFB616"/>
                </a:solidFill>
                <a:latin typeface="Verdana"/>
                <a:cs typeface="Verdana"/>
              </a:rPr>
              <a:t>hours</a:t>
            </a:r>
          </a:p>
          <a:p>
            <a:pPr marL="384791" marR="116832" indent="-360662">
              <a:lnSpc>
                <a:spcPct val="104200"/>
              </a:lnSpc>
              <a:spcBef>
                <a:spcPts val="1130"/>
              </a:spcBef>
              <a:buClr>
                <a:srgbClr val="FFB616"/>
              </a:buClr>
              <a:buFont typeface="Verdana"/>
              <a:buChar char="•"/>
              <a:tabLst>
                <a:tab pos="384791" algn="l"/>
              </a:tabLst>
            </a:pPr>
            <a:r>
              <a:rPr lang="en-US" sz="2400">
                <a:solidFill>
                  <a:srgbClr val="FFFFFF"/>
                </a:solidFill>
                <a:latin typeface="Verdana"/>
                <a:cs typeface="Verdana"/>
              </a:rPr>
              <a:t>L</a:t>
            </a:r>
            <a:r>
              <a:rPr lang="en-US" sz="2400" spc="-20">
                <a:solidFill>
                  <a:srgbClr val="FFFFFF"/>
                </a:solidFill>
                <a:latin typeface="Verdana"/>
                <a:cs typeface="Verdana"/>
              </a:rPr>
              <a:t>abor </a:t>
            </a:r>
            <a:r>
              <a:rPr lang="en-US" sz="2400">
                <a:solidFill>
                  <a:srgbClr val="FFFFFF"/>
                </a:solidFill>
                <a:latin typeface="Verdana"/>
                <a:cs typeface="Verdana"/>
              </a:rPr>
              <a:t>rates</a:t>
            </a:r>
            <a:r>
              <a:rPr lang="en-US" sz="2400" spc="-60">
                <a:solidFill>
                  <a:srgbClr val="FFFFFF"/>
                </a:solidFill>
                <a:latin typeface="Verdana"/>
                <a:cs typeface="Verdana"/>
              </a:rPr>
              <a:t> </a:t>
            </a:r>
            <a:r>
              <a:rPr lang="en-US" sz="2400">
                <a:solidFill>
                  <a:srgbClr val="FFFFFF"/>
                </a:solidFill>
                <a:latin typeface="Verdana"/>
                <a:cs typeface="Verdana"/>
              </a:rPr>
              <a:t>are</a:t>
            </a:r>
            <a:r>
              <a:rPr lang="en-US" sz="2400" spc="-60">
                <a:solidFill>
                  <a:srgbClr val="FFFFFF"/>
                </a:solidFill>
                <a:latin typeface="Verdana"/>
                <a:cs typeface="Verdana"/>
              </a:rPr>
              <a:t> </a:t>
            </a:r>
            <a:r>
              <a:rPr lang="en-US" sz="2400" b="1">
                <a:solidFill>
                  <a:srgbClr val="FFB616"/>
                </a:solidFill>
                <a:latin typeface="Verdana"/>
                <a:cs typeface="Verdana"/>
              </a:rPr>
              <a:t>+3.5%</a:t>
            </a:r>
            <a:r>
              <a:rPr lang="en-US" sz="2400" b="1" spc="-40">
                <a:solidFill>
                  <a:srgbClr val="FFB616"/>
                </a:solidFill>
                <a:latin typeface="Verdana"/>
                <a:cs typeface="Verdana"/>
              </a:rPr>
              <a:t> </a:t>
            </a:r>
            <a:r>
              <a:rPr lang="en-US" sz="2400">
                <a:solidFill>
                  <a:srgbClr val="FFFFFF"/>
                </a:solidFill>
                <a:latin typeface="Verdana"/>
                <a:cs typeface="Verdana"/>
              </a:rPr>
              <a:t>however the</a:t>
            </a:r>
            <a:r>
              <a:rPr lang="en-US" sz="2400" spc="-40">
                <a:solidFill>
                  <a:srgbClr val="FFFFFF"/>
                </a:solidFill>
                <a:latin typeface="Verdana"/>
                <a:cs typeface="Verdana"/>
              </a:rPr>
              <a:t> </a:t>
            </a:r>
            <a:r>
              <a:rPr lang="en-US" sz="2400" spc="-20">
                <a:solidFill>
                  <a:srgbClr val="FFFFFF"/>
                </a:solidFill>
                <a:latin typeface="Verdana"/>
                <a:cs typeface="Verdana"/>
              </a:rPr>
              <a:t>first </a:t>
            </a:r>
            <a:r>
              <a:rPr lang="en-US" sz="2400">
                <a:solidFill>
                  <a:srgbClr val="FFFFFF"/>
                </a:solidFill>
                <a:latin typeface="Verdana"/>
                <a:cs typeface="Verdana"/>
              </a:rPr>
              <a:t>halves</a:t>
            </a:r>
            <a:r>
              <a:rPr lang="en-US" sz="2400" spc="-40">
                <a:solidFill>
                  <a:srgbClr val="FFFFFF"/>
                </a:solidFill>
                <a:latin typeface="Verdana"/>
                <a:cs typeface="Verdana"/>
              </a:rPr>
              <a:t> </a:t>
            </a:r>
            <a:r>
              <a:rPr lang="en-US" sz="2400">
                <a:solidFill>
                  <a:srgbClr val="FFFFFF"/>
                </a:solidFill>
                <a:latin typeface="Verdana"/>
                <a:cs typeface="Verdana"/>
              </a:rPr>
              <a:t>of</a:t>
            </a:r>
            <a:r>
              <a:rPr lang="en-US" sz="2400" spc="-40">
                <a:solidFill>
                  <a:srgbClr val="FFFFFF"/>
                </a:solidFill>
                <a:latin typeface="Verdana"/>
                <a:cs typeface="Verdana"/>
              </a:rPr>
              <a:t> </a:t>
            </a:r>
            <a:r>
              <a:rPr lang="en-US" sz="2400">
                <a:solidFill>
                  <a:srgbClr val="FFFFFF"/>
                </a:solidFill>
                <a:latin typeface="Verdana"/>
                <a:cs typeface="Verdana"/>
              </a:rPr>
              <a:t>2024</a:t>
            </a:r>
            <a:r>
              <a:rPr lang="en-US" sz="2400" spc="-30">
                <a:solidFill>
                  <a:srgbClr val="FFFFFF"/>
                </a:solidFill>
                <a:latin typeface="Verdana"/>
                <a:cs typeface="Verdana"/>
              </a:rPr>
              <a:t> </a:t>
            </a:r>
            <a:r>
              <a:rPr lang="en-US" sz="2400">
                <a:solidFill>
                  <a:srgbClr val="FFFFFF"/>
                </a:solidFill>
                <a:latin typeface="Verdana"/>
                <a:cs typeface="Verdana"/>
              </a:rPr>
              <a:t>and</a:t>
            </a:r>
            <a:r>
              <a:rPr lang="en-US" sz="2400" spc="-40">
                <a:solidFill>
                  <a:srgbClr val="FFFFFF"/>
                </a:solidFill>
                <a:latin typeface="Verdana"/>
                <a:cs typeface="Verdana"/>
              </a:rPr>
              <a:t> </a:t>
            </a:r>
            <a:r>
              <a:rPr lang="en-US" sz="2400" spc="-20">
                <a:solidFill>
                  <a:srgbClr val="FFFFFF"/>
                </a:solidFill>
                <a:latin typeface="Verdana"/>
                <a:cs typeface="Verdana"/>
              </a:rPr>
              <a:t>2023, </a:t>
            </a:r>
            <a:r>
              <a:rPr lang="en-US" sz="2400">
                <a:solidFill>
                  <a:srgbClr val="FFFFFF"/>
                </a:solidFill>
                <a:latin typeface="Verdana"/>
                <a:cs typeface="Verdana"/>
              </a:rPr>
              <a:t>labor</a:t>
            </a:r>
            <a:r>
              <a:rPr lang="en-US" sz="2400" spc="-40">
                <a:solidFill>
                  <a:srgbClr val="FFFFFF"/>
                </a:solidFill>
                <a:latin typeface="Verdana"/>
                <a:cs typeface="Verdana"/>
              </a:rPr>
              <a:t> </a:t>
            </a:r>
            <a:r>
              <a:rPr lang="en-US" sz="2400">
                <a:solidFill>
                  <a:srgbClr val="FFFFFF"/>
                </a:solidFill>
                <a:latin typeface="Verdana"/>
                <a:cs typeface="Verdana"/>
              </a:rPr>
              <a:t>rates</a:t>
            </a:r>
            <a:r>
              <a:rPr lang="en-US" sz="2400" spc="-40">
                <a:solidFill>
                  <a:srgbClr val="FFFFFF"/>
                </a:solidFill>
                <a:latin typeface="Verdana"/>
                <a:cs typeface="Verdana"/>
              </a:rPr>
              <a:t> </a:t>
            </a:r>
            <a:r>
              <a:rPr lang="en-US" sz="2400">
                <a:solidFill>
                  <a:srgbClr val="FFFFFF"/>
                </a:solidFill>
                <a:latin typeface="Verdana"/>
                <a:cs typeface="Verdana"/>
              </a:rPr>
              <a:t>are</a:t>
            </a:r>
            <a:r>
              <a:rPr lang="en-US" sz="2400" spc="-50">
                <a:solidFill>
                  <a:srgbClr val="FFFFFF"/>
                </a:solidFill>
                <a:latin typeface="Verdana"/>
                <a:cs typeface="Verdana"/>
              </a:rPr>
              <a:t> </a:t>
            </a:r>
            <a:r>
              <a:rPr lang="en-US" sz="2400" b="1">
                <a:solidFill>
                  <a:srgbClr val="FFB616"/>
                </a:solidFill>
                <a:latin typeface="Verdana"/>
                <a:cs typeface="Verdana"/>
              </a:rPr>
              <a:t>+4.9%</a:t>
            </a:r>
            <a:r>
              <a:rPr lang="en-US" sz="2400" b="1" spc="-10">
                <a:solidFill>
                  <a:srgbClr val="FFB616"/>
                </a:solidFill>
                <a:latin typeface="Verdana"/>
                <a:cs typeface="Verdana"/>
              </a:rPr>
              <a:t> </a:t>
            </a:r>
            <a:r>
              <a:rPr lang="en-US" sz="2400" spc="-50">
                <a:solidFill>
                  <a:srgbClr val="FFFFFF"/>
                </a:solidFill>
                <a:latin typeface="Verdana"/>
                <a:cs typeface="Verdana"/>
              </a:rPr>
              <a:t>in </a:t>
            </a:r>
            <a:r>
              <a:rPr lang="en-US" sz="2400" spc="-40">
                <a:solidFill>
                  <a:srgbClr val="FFFFFF"/>
                </a:solidFill>
                <a:latin typeface="Verdana"/>
                <a:cs typeface="Verdana"/>
              </a:rPr>
              <a:t>2024</a:t>
            </a:r>
            <a:endParaRPr lang="en-US" sz="2400">
              <a:latin typeface="Verdana"/>
              <a:cs typeface="Verdana"/>
            </a:endParaRPr>
          </a:p>
          <a:p>
            <a:pPr marL="384791" marR="52065">
              <a:lnSpc>
                <a:spcPct val="104200"/>
              </a:lnSpc>
            </a:pPr>
            <a:endParaRPr sz="2400">
              <a:latin typeface="Verdana"/>
              <a:cs typeface="Verdana"/>
            </a:endParaRPr>
          </a:p>
        </p:txBody>
      </p:sp>
      <p:pic>
        <p:nvPicPr>
          <p:cNvPr id="12" name="object 12"/>
          <p:cNvPicPr/>
          <p:nvPr/>
        </p:nvPicPr>
        <p:blipFill>
          <a:blip r:embed="rId5" cstate="print"/>
          <a:stretch>
            <a:fillRect/>
          </a:stretch>
        </p:blipFill>
        <p:spPr>
          <a:xfrm>
            <a:off x="1259915" y="12203217"/>
            <a:ext cx="345771" cy="253449"/>
          </a:xfrm>
          <a:prstGeom prst="rect">
            <a:avLst/>
          </a:prstGeom>
        </p:spPr>
      </p:pic>
      <p:sp>
        <p:nvSpPr>
          <p:cNvPr id="13" name="object 13"/>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4" name="object 14"/>
          <p:cNvPicPr/>
          <p:nvPr/>
        </p:nvPicPr>
        <p:blipFill>
          <a:blip r:embed="rId6" cstate="print"/>
          <a:stretch>
            <a:fillRect/>
          </a:stretch>
        </p:blipFill>
        <p:spPr>
          <a:xfrm>
            <a:off x="2261382" y="12203226"/>
            <a:ext cx="347575" cy="253424"/>
          </a:xfrm>
          <a:prstGeom prst="rect">
            <a:avLst/>
          </a:prstGeom>
        </p:spPr>
      </p:pic>
      <p:pic>
        <p:nvPicPr>
          <p:cNvPr id="15" name="object 15"/>
          <p:cNvPicPr/>
          <p:nvPr/>
        </p:nvPicPr>
        <p:blipFill>
          <a:blip r:embed="rId7" cstate="print"/>
          <a:stretch>
            <a:fillRect/>
          </a:stretch>
        </p:blipFill>
        <p:spPr>
          <a:xfrm>
            <a:off x="2773852" y="12203224"/>
            <a:ext cx="363170" cy="253424"/>
          </a:xfrm>
          <a:prstGeom prst="rect">
            <a:avLst/>
          </a:prstGeom>
        </p:spPr>
      </p:pic>
      <p:grpSp>
        <p:nvGrpSpPr>
          <p:cNvPr id="16" name="object 16"/>
          <p:cNvGrpSpPr/>
          <p:nvPr/>
        </p:nvGrpSpPr>
        <p:grpSpPr>
          <a:xfrm>
            <a:off x="3288532" y="12203224"/>
            <a:ext cx="490188" cy="253983"/>
            <a:chOff x="1644373" y="6101786"/>
            <a:chExt cx="245110" cy="127000"/>
          </a:xfrm>
        </p:grpSpPr>
        <p:pic>
          <p:nvPicPr>
            <p:cNvPr id="17" name="object 17"/>
            <p:cNvPicPr/>
            <p:nvPr/>
          </p:nvPicPr>
          <p:blipFill>
            <a:blip r:embed="rId8" cstate="print"/>
            <a:stretch>
              <a:fillRect/>
            </a:stretch>
          </p:blipFill>
          <p:spPr>
            <a:xfrm>
              <a:off x="1644373" y="6101786"/>
              <a:ext cx="181597" cy="126720"/>
            </a:xfrm>
            <a:prstGeom prst="rect">
              <a:avLst/>
            </a:prstGeom>
          </p:spPr>
        </p:pic>
        <p:sp>
          <p:nvSpPr>
            <p:cNvPr id="18" name="object 18"/>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19" name="object 19"/>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25399">
              <a:spcBef>
                <a:spcPts val="260"/>
              </a:spcBef>
            </a:pPr>
            <a:r>
              <a:rPr spc="-50"/>
              <a:t>P</a:t>
            </a:r>
            <a:fld id="{81D60167-4931-47E6-BA6A-407CBD079E47}" type="slidenum">
              <a:rPr spc="-50" dirty="0"/>
              <a:pPr marL="25399">
                <a:spcBef>
                  <a:spcPts val="260"/>
                </a:spcBef>
              </a:pPr>
              <a:t>19</a:t>
            </a:fld>
            <a:endParaRPr spc="-50"/>
          </a:p>
        </p:txBody>
      </p:sp>
      <p:grpSp>
        <p:nvGrpSpPr>
          <p:cNvPr id="20" name="Group 19">
            <a:extLst>
              <a:ext uri="{FF2B5EF4-FFF2-40B4-BE49-F238E27FC236}">
                <a16:creationId xmlns:a16="http://schemas.microsoft.com/office/drawing/2014/main" id="{349872B8-0FB0-B187-4136-EBDF28563C67}"/>
              </a:ext>
            </a:extLst>
          </p:cNvPr>
          <p:cNvGrpSpPr/>
          <p:nvPr/>
        </p:nvGrpSpPr>
        <p:grpSpPr>
          <a:xfrm>
            <a:off x="1712755" y="10381788"/>
            <a:ext cx="7169859" cy="1525973"/>
            <a:chOff x="2833201" y="5004450"/>
            <a:chExt cx="3585163" cy="763036"/>
          </a:xfrm>
        </p:grpSpPr>
        <p:sp>
          <p:nvSpPr>
            <p:cNvPr id="26" name="TextBox 25">
              <a:extLst>
                <a:ext uri="{FF2B5EF4-FFF2-40B4-BE49-F238E27FC236}">
                  <a16:creationId xmlns:a16="http://schemas.microsoft.com/office/drawing/2014/main" id="{D67DC802-F80C-DEED-4F5A-0AD6D0D5AF73}"/>
                </a:ext>
              </a:extLst>
            </p:cNvPr>
            <p:cNvSpPr txBox="1"/>
            <p:nvPr/>
          </p:nvSpPr>
          <p:spPr>
            <a:xfrm>
              <a:off x="2833201"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2013</a:t>
              </a:r>
            </a:p>
          </p:txBody>
        </p:sp>
        <p:sp>
          <p:nvSpPr>
            <p:cNvPr id="27" name="TextBox 26">
              <a:extLst>
                <a:ext uri="{FF2B5EF4-FFF2-40B4-BE49-F238E27FC236}">
                  <a16:creationId xmlns:a16="http://schemas.microsoft.com/office/drawing/2014/main" id="{A732ECF3-2381-4004-BD3D-A578C7E1B34C}"/>
                </a:ext>
              </a:extLst>
            </p:cNvPr>
            <p:cNvSpPr txBox="1"/>
            <p:nvPr/>
          </p:nvSpPr>
          <p:spPr>
            <a:xfrm>
              <a:off x="3139611"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2014</a:t>
              </a:r>
            </a:p>
          </p:txBody>
        </p:sp>
        <p:sp>
          <p:nvSpPr>
            <p:cNvPr id="28" name="TextBox 27">
              <a:extLst>
                <a:ext uri="{FF2B5EF4-FFF2-40B4-BE49-F238E27FC236}">
                  <a16:creationId xmlns:a16="http://schemas.microsoft.com/office/drawing/2014/main" id="{B938A300-A375-7878-91C8-AD759B7DA7D6}"/>
                </a:ext>
              </a:extLst>
            </p:cNvPr>
            <p:cNvSpPr txBox="1"/>
            <p:nvPr/>
          </p:nvSpPr>
          <p:spPr>
            <a:xfrm>
              <a:off x="3470731"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2015</a:t>
              </a:r>
            </a:p>
          </p:txBody>
        </p:sp>
        <p:sp>
          <p:nvSpPr>
            <p:cNvPr id="29" name="TextBox 28">
              <a:extLst>
                <a:ext uri="{FF2B5EF4-FFF2-40B4-BE49-F238E27FC236}">
                  <a16:creationId xmlns:a16="http://schemas.microsoft.com/office/drawing/2014/main" id="{51368230-D332-C2C5-F269-DA8F94014DAD}"/>
                </a:ext>
              </a:extLst>
            </p:cNvPr>
            <p:cNvSpPr txBox="1"/>
            <p:nvPr/>
          </p:nvSpPr>
          <p:spPr>
            <a:xfrm>
              <a:off x="3769594"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2016</a:t>
              </a:r>
            </a:p>
          </p:txBody>
        </p:sp>
        <p:sp>
          <p:nvSpPr>
            <p:cNvPr id="30" name="TextBox 29">
              <a:extLst>
                <a:ext uri="{FF2B5EF4-FFF2-40B4-BE49-F238E27FC236}">
                  <a16:creationId xmlns:a16="http://schemas.microsoft.com/office/drawing/2014/main" id="{BCB4863D-34BE-712F-BA08-8A12051DEAF3}"/>
                </a:ext>
              </a:extLst>
            </p:cNvPr>
            <p:cNvSpPr txBox="1"/>
            <p:nvPr/>
          </p:nvSpPr>
          <p:spPr>
            <a:xfrm>
              <a:off x="4088867"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2017</a:t>
              </a:r>
            </a:p>
          </p:txBody>
        </p:sp>
        <p:sp>
          <p:nvSpPr>
            <p:cNvPr id="31" name="TextBox 30">
              <a:extLst>
                <a:ext uri="{FF2B5EF4-FFF2-40B4-BE49-F238E27FC236}">
                  <a16:creationId xmlns:a16="http://schemas.microsoft.com/office/drawing/2014/main" id="{8694B103-87E2-9FA5-82C8-3839F0481994}"/>
                </a:ext>
              </a:extLst>
            </p:cNvPr>
            <p:cNvSpPr txBox="1"/>
            <p:nvPr/>
          </p:nvSpPr>
          <p:spPr>
            <a:xfrm>
              <a:off x="4403655"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2018</a:t>
              </a:r>
            </a:p>
          </p:txBody>
        </p:sp>
        <p:sp>
          <p:nvSpPr>
            <p:cNvPr id="32" name="TextBox 31">
              <a:extLst>
                <a:ext uri="{FF2B5EF4-FFF2-40B4-BE49-F238E27FC236}">
                  <a16:creationId xmlns:a16="http://schemas.microsoft.com/office/drawing/2014/main" id="{B0C9BBBD-5A23-258C-622E-28CE86B444C7}"/>
                </a:ext>
              </a:extLst>
            </p:cNvPr>
            <p:cNvSpPr txBox="1"/>
            <p:nvPr/>
          </p:nvSpPr>
          <p:spPr>
            <a:xfrm>
              <a:off x="4721055"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2019</a:t>
              </a:r>
            </a:p>
          </p:txBody>
        </p:sp>
        <p:sp>
          <p:nvSpPr>
            <p:cNvPr id="33" name="TextBox 32">
              <a:extLst>
                <a:ext uri="{FF2B5EF4-FFF2-40B4-BE49-F238E27FC236}">
                  <a16:creationId xmlns:a16="http://schemas.microsoft.com/office/drawing/2014/main" id="{47A83B02-1B7D-7338-6122-2D1622F070B1}"/>
                </a:ext>
              </a:extLst>
            </p:cNvPr>
            <p:cNvSpPr txBox="1"/>
            <p:nvPr/>
          </p:nvSpPr>
          <p:spPr>
            <a:xfrm>
              <a:off x="5032541" y="5013975"/>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2020</a:t>
              </a:r>
            </a:p>
          </p:txBody>
        </p:sp>
        <p:sp>
          <p:nvSpPr>
            <p:cNvPr id="34" name="TextBox 33">
              <a:extLst>
                <a:ext uri="{FF2B5EF4-FFF2-40B4-BE49-F238E27FC236}">
                  <a16:creationId xmlns:a16="http://schemas.microsoft.com/office/drawing/2014/main" id="{7C078996-CDE8-69BF-9310-3BC8DB1D75B6}"/>
                </a:ext>
              </a:extLst>
            </p:cNvPr>
            <p:cNvSpPr txBox="1"/>
            <p:nvPr/>
          </p:nvSpPr>
          <p:spPr>
            <a:xfrm>
              <a:off x="5344027" y="5004450"/>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2021</a:t>
              </a:r>
            </a:p>
          </p:txBody>
        </p:sp>
        <p:sp>
          <p:nvSpPr>
            <p:cNvPr id="35" name="TextBox 34">
              <a:extLst>
                <a:ext uri="{FF2B5EF4-FFF2-40B4-BE49-F238E27FC236}">
                  <a16:creationId xmlns:a16="http://schemas.microsoft.com/office/drawing/2014/main" id="{0943797C-4005-5AB6-7889-27268569E6B3}"/>
                </a:ext>
              </a:extLst>
            </p:cNvPr>
            <p:cNvSpPr txBox="1"/>
            <p:nvPr/>
          </p:nvSpPr>
          <p:spPr>
            <a:xfrm>
              <a:off x="5660367" y="5004450"/>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2022</a:t>
              </a:r>
            </a:p>
          </p:txBody>
        </p:sp>
        <p:sp>
          <p:nvSpPr>
            <p:cNvPr id="36" name="TextBox 35">
              <a:extLst>
                <a:ext uri="{FF2B5EF4-FFF2-40B4-BE49-F238E27FC236}">
                  <a16:creationId xmlns:a16="http://schemas.microsoft.com/office/drawing/2014/main" id="{6BDA7F65-0A08-E925-E0BC-409706EA3F96}"/>
                </a:ext>
              </a:extLst>
            </p:cNvPr>
            <p:cNvSpPr txBox="1"/>
            <p:nvPr/>
          </p:nvSpPr>
          <p:spPr>
            <a:xfrm>
              <a:off x="5952388" y="5013974"/>
              <a:ext cx="152401" cy="473134"/>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2023</a:t>
              </a:r>
            </a:p>
          </p:txBody>
        </p:sp>
        <p:sp>
          <p:nvSpPr>
            <p:cNvPr id="37" name="TextBox 36">
              <a:extLst>
                <a:ext uri="{FF2B5EF4-FFF2-40B4-BE49-F238E27FC236}">
                  <a16:creationId xmlns:a16="http://schemas.microsoft.com/office/drawing/2014/main" id="{6D215C41-126F-05DE-C955-3F5BD344DA29}"/>
                </a:ext>
              </a:extLst>
            </p:cNvPr>
            <p:cNvSpPr txBox="1"/>
            <p:nvPr/>
          </p:nvSpPr>
          <p:spPr>
            <a:xfrm>
              <a:off x="6265963" y="5013975"/>
              <a:ext cx="152401" cy="753511"/>
            </a:xfrm>
            <a:prstGeom prst="rect">
              <a:avLst/>
            </a:prstGeom>
            <a:solidFill>
              <a:schemeClr val="bg1"/>
            </a:solidFill>
          </p:spPr>
          <p:txBody>
            <a:bodyPr vert="vert270" wrap="square" rtlCol="0" anchor="ctr" anchorCtr="0">
              <a:noAutofit/>
            </a:bodyPr>
            <a:lstStyle/>
            <a:p>
              <a:pPr algn="r"/>
              <a:r>
                <a:rPr lang="en-US" sz="1600">
                  <a:latin typeface="Lato" panose="020F0502020204030203" pitchFamily="34" charset="0"/>
                </a:rPr>
                <a:t>Thru 1H 2024</a:t>
              </a:r>
            </a:p>
          </p:txBody>
        </p:sp>
      </p:grpSp>
      <p:grpSp>
        <p:nvGrpSpPr>
          <p:cNvPr id="44" name="Group 43">
            <a:extLst>
              <a:ext uri="{FF2B5EF4-FFF2-40B4-BE49-F238E27FC236}">
                <a16:creationId xmlns:a16="http://schemas.microsoft.com/office/drawing/2014/main" id="{7EA0DB95-CDD8-CC04-5A3F-608347F6CA43}"/>
              </a:ext>
            </a:extLst>
          </p:cNvPr>
          <p:cNvGrpSpPr/>
          <p:nvPr/>
        </p:nvGrpSpPr>
        <p:grpSpPr>
          <a:xfrm>
            <a:off x="306130" y="7112419"/>
            <a:ext cx="1246135" cy="3329653"/>
            <a:chOff x="2426685" y="2867557"/>
            <a:chExt cx="623108" cy="1664935"/>
          </a:xfrm>
        </p:grpSpPr>
        <p:sp>
          <p:nvSpPr>
            <p:cNvPr id="45" name="TextBox 44">
              <a:extLst>
                <a:ext uri="{FF2B5EF4-FFF2-40B4-BE49-F238E27FC236}">
                  <a16:creationId xmlns:a16="http://schemas.microsoft.com/office/drawing/2014/main" id="{3EFC7B93-B896-C3BC-5BC9-0B11627169B1}"/>
                </a:ext>
              </a:extLst>
            </p:cNvPr>
            <p:cNvSpPr txBox="1"/>
            <p:nvPr/>
          </p:nvSpPr>
          <p:spPr>
            <a:xfrm>
              <a:off x="2442422" y="2867557"/>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30.0</a:t>
              </a:r>
            </a:p>
          </p:txBody>
        </p:sp>
        <p:sp>
          <p:nvSpPr>
            <p:cNvPr id="46" name="TextBox 45">
              <a:extLst>
                <a:ext uri="{FF2B5EF4-FFF2-40B4-BE49-F238E27FC236}">
                  <a16:creationId xmlns:a16="http://schemas.microsoft.com/office/drawing/2014/main" id="{97614C9B-D25F-91F2-312B-613390019346}"/>
                </a:ext>
              </a:extLst>
            </p:cNvPr>
            <p:cNvSpPr txBox="1"/>
            <p:nvPr/>
          </p:nvSpPr>
          <p:spPr>
            <a:xfrm>
              <a:off x="2447184" y="3144730"/>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25.0</a:t>
              </a:r>
            </a:p>
          </p:txBody>
        </p:sp>
        <p:sp>
          <p:nvSpPr>
            <p:cNvPr id="47" name="TextBox 46">
              <a:extLst>
                <a:ext uri="{FF2B5EF4-FFF2-40B4-BE49-F238E27FC236}">
                  <a16:creationId xmlns:a16="http://schemas.microsoft.com/office/drawing/2014/main" id="{0B591654-4889-BEE6-DF4C-535CECD392E5}"/>
                </a:ext>
              </a:extLst>
            </p:cNvPr>
            <p:cNvSpPr txBox="1"/>
            <p:nvPr/>
          </p:nvSpPr>
          <p:spPr>
            <a:xfrm>
              <a:off x="2436288" y="3406602"/>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20.0</a:t>
              </a:r>
            </a:p>
          </p:txBody>
        </p:sp>
        <p:sp>
          <p:nvSpPr>
            <p:cNvPr id="48" name="TextBox 47">
              <a:extLst>
                <a:ext uri="{FF2B5EF4-FFF2-40B4-BE49-F238E27FC236}">
                  <a16:creationId xmlns:a16="http://schemas.microsoft.com/office/drawing/2014/main" id="{D46AA368-74F8-16BF-52EC-5EF946FCC7EF}"/>
                </a:ext>
              </a:extLst>
            </p:cNvPr>
            <p:cNvSpPr txBox="1"/>
            <p:nvPr/>
          </p:nvSpPr>
          <p:spPr>
            <a:xfrm>
              <a:off x="2445321" y="3630318"/>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15.0</a:t>
              </a:r>
            </a:p>
          </p:txBody>
        </p:sp>
        <p:sp>
          <p:nvSpPr>
            <p:cNvPr id="49" name="TextBox 48">
              <a:extLst>
                <a:ext uri="{FF2B5EF4-FFF2-40B4-BE49-F238E27FC236}">
                  <a16:creationId xmlns:a16="http://schemas.microsoft.com/office/drawing/2014/main" id="{105A7378-55CF-CCF9-D110-FE822778580E}"/>
                </a:ext>
              </a:extLst>
            </p:cNvPr>
            <p:cNvSpPr txBox="1"/>
            <p:nvPr/>
          </p:nvSpPr>
          <p:spPr>
            <a:xfrm>
              <a:off x="2445321" y="3878899"/>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10.0</a:t>
              </a:r>
            </a:p>
          </p:txBody>
        </p:sp>
        <p:sp>
          <p:nvSpPr>
            <p:cNvPr id="50" name="TextBox 49">
              <a:extLst>
                <a:ext uri="{FF2B5EF4-FFF2-40B4-BE49-F238E27FC236}">
                  <a16:creationId xmlns:a16="http://schemas.microsoft.com/office/drawing/2014/main" id="{FBCC9F87-C04F-5903-D416-55506755BD60}"/>
                </a:ext>
              </a:extLst>
            </p:cNvPr>
            <p:cNvSpPr txBox="1"/>
            <p:nvPr/>
          </p:nvSpPr>
          <p:spPr>
            <a:xfrm>
              <a:off x="2426685" y="4121888"/>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5.0</a:t>
              </a:r>
            </a:p>
          </p:txBody>
        </p:sp>
        <p:sp>
          <p:nvSpPr>
            <p:cNvPr id="51" name="TextBox 50">
              <a:extLst>
                <a:ext uri="{FF2B5EF4-FFF2-40B4-BE49-F238E27FC236}">
                  <a16:creationId xmlns:a16="http://schemas.microsoft.com/office/drawing/2014/main" id="{4C762E95-C8B7-F021-66B1-046998D473CE}"/>
                </a:ext>
              </a:extLst>
            </p:cNvPr>
            <p:cNvSpPr txBox="1"/>
            <p:nvPr/>
          </p:nvSpPr>
          <p:spPr>
            <a:xfrm>
              <a:off x="2427182" y="4363204"/>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0.0</a:t>
              </a:r>
            </a:p>
          </p:txBody>
        </p:sp>
      </p:grpSp>
      <p:grpSp>
        <p:nvGrpSpPr>
          <p:cNvPr id="70" name="Group 69">
            <a:extLst>
              <a:ext uri="{FF2B5EF4-FFF2-40B4-BE49-F238E27FC236}">
                <a16:creationId xmlns:a16="http://schemas.microsoft.com/office/drawing/2014/main" id="{0E4255D7-31BF-8EE3-C071-21757F0A0A1E}"/>
              </a:ext>
            </a:extLst>
          </p:cNvPr>
          <p:cNvGrpSpPr/>
          <p:nvPr/>
        </p:nvGrpSpPr>
        <p:grpSpPr>
          <a:xfrm>
            <a:off x="1505076" y="7235258"/>
            <a:ext cx="7666329" cy="775396"/>
            <a:chOff x="752587" y="3617641"/>
            <a:chExt cx="3833414" cy="387723"/>
          </a:xfrm>
        </p:grpSpPr>
        <p:sp>
          <p:nvSpPr>
            <p:cNvPr id="53" name="TextBox 52">
              <a:extLst>
                <a:ext uri="{FF2B5EF4-FFF2-40B4-BE49-F238E27FC236}">
                  <a16:creationId xmlns:a16="http://schemas.microsoft.com/office/drawing/2014/main" id="{4ACDCA86-3100-E165-AB8C-A7F3C5F47CCF}"/>
                </a:ext>
              </a:extLst>
            </p:cNvPr>
            <p:cNvSpPr txBox="1"/>
            <p:nvPr/>
          </p:nvSpPr>
          <p:spPr>
            <a:xfrm>
              <a:off x="752587" y="3835614"/>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23.0</a:t>
              </a:r>
            </a:p>
          </p:txBody>
        </p:sp>
        <p:sp>
          <p:nvSpPr>
            <p:cNvPr id="57" name="TextBox 56">
              <a:extLst>
                <a:ext uri="{FF2B5EF4-FFF2-40B4-BE49-F238E27FC236}">
                  <a16:creationId xmlns:a16="http://schemas.microsoft.com/office/drawing/2014/main" id="{17DA07FF-3A6E-5B3F-7F09-0CFC65281873}"/>
                </a:ext>
              </a:extLst>
            </p:cNvPr>
            <p:cNvSpPr txBox="1"/>
            <p:nvPr/>
          </p:nvSpPr>
          <p:spPr>
            <a:xfrm>
              <a:off x="1070881" y="3831620"/>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23.3</a:t>
              </a:r>
            </a:p>
          </p:txBody>
        </p:sp>
        <p:sp>
          <p:nvSpPr>
            <p:cNvPr id="58" name="TextBox 57">
              <a:extLst>
                <a:ext uri="{FF2B5EF4-FFF2-40B4-BE49-F238E27FC236}">
                  <a16:creationId xmlns:a16="http://schemas.microsoft.com/office/drawing/2014/main" id="{D16ADE1B-A403-C029-0330-0D7F9CA24C3B}"/>
                </a:ext>
              </a:extLst>
            </p:cNvPr>
            <p:cNvSpPr txBox="1"/>
            <p:nvPr/>
          </p:nvSpPr>
          <p:spPr>
            <a:xfrm>
              <a:off x="1379453" y="3818577"/>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23.4</a:t>
              </a:r>
            </a:p>
          </p:txBody>
        </p:sp>
        <p:sp>
          <p:nvSpPr>
            <p:cNvPr id="59" name="TextBox 58">
              <a:extLst>
                <a:ext uri="{FF2B5EF4-FFF2-40B4-BE49-F238E27FC236}">
                  <a16:creationId xmlns:a16="http://schemas.microsoft.com/office/drawing/2014/main" id="{F4805272-140E-45CB-4D61-A57FD7FDD504}"/>
                </a:ext>
              </a:extLst>
            </p:cNvPr>
            <p:cNvSpPr txBox="1"/>
            <p:nvPr/>
          </p:nvSpPr>
          <p:spPr>
            <a:xfrm>
              <a:off x="1683055" y="3818577"/>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23.6</a:t>
              </a:r>
            </a:p>
          </p:txBody>
        </p:sp>
        <p:sp>
          <p:nvSpPr>
            <p:cNvPr id="60" name="TextBox 59">
              <a:extLst>
                <a:ext uri="{FF2B5EF4-FFF2-40B4-BE49-F238E27FC236}">
                  <a16:creationId xmlns:a16="http://schemas.microsoft.com/office/drawing/2014/main" id="{E09FBAB1-93CA-F6C8-A685-28101DC232C6}"/>
                </a:ext>
              </a:extLst>
            </p:cNvPr>
            <p:cNvSpPr txBox="1"/>
            <p:nvPr/>
          </p:nvSpPr>
          <p:spPr>
            <a:xfrm>
              <a:off x="1995821" y="3813382"/>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23.6</a:t>
              </a:r>
            </a:p>
          </p:txBody>
        </p:sp>
        <p:sp>
          <p:nvSpPr>
            <p:cNvPr id="61" name="TextBox 60">
              <a:extLst>
                <a:ext uri="{FF2B5EF4-FFF2-40B4-BE49-F238E27FC236}">
                  <a16:creationId xmlns:a16="http://schemas.microsoft.com/office/drawing/2014/main" id="{94FD97AE-B484-4EA4-8AAE-1DE2AF72561B}"/>
                </a:ext>
              </a:extLst>
            </p:cNvPr>
            <p:cNvSpPr txBox="1"/>
            <p:nvPr/>
          </p:nvSpPr>
          <p:spPr>
            <a:xfrm>
              <a:off x="2299389" y="3813382"/>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23.6</a:t>
              </a:r>
            </a:p>
          </p:txBody>
        </p:sp>
        <p:sp>
          <p:nvSpPr>
            <p:cNvPr id="62" name="TextBox 61">
              <a:extLst>
                <a:ext uri="{FF2B5EF4-FFF2-40B4-BE49-F238E27FC236}">
                  <a16:creationId xmlns:a16="http://schemas.microsoft.com/office/drawing/2014/main" id="{75FC25D3-1C62-99CB-7F7E-5C378741F33E}"/>
                </a:ext>
              </a:extLst>
            </p:cNvPr>
            <p:cNvSpPr txBox="1"/>
            <p:nvPr/>
          </p:nvSpPr>
          <p:spPr>
            <a:xfrm>
              <a:off x="2613526" y="3807619"/>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23.9</a:t>
              </a:r>
            </a:p>
          </p:txBody>
        </p:sp>
        <p:sp>
          <p:nvSpPr>
            <p:cNvPr id="63" name="TextBox 62">
              <a:extLst>
                <a:ext uri="{FF2B5EF4-FFF2-40B4-BE49-F238E27FC236}">
                  <a16:creationId xmlns:a16="http://schemas.microsoft.com/office/drawing/2014/main" id="{18DA7305-2214-B441-ABBD-8AC1265C0625}"/>
                </a:ext>
              </a:extLst>
            </p:cNvPr>
            <p:cNvSpPr txBox="1"/>
            <p:nvPr/>
          </p:nvSpPr>
          <p:spPr>
            <a:xfrm>
              <a:off x="2922098" y="3771661"/>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24.6</a:t>
              </a:r>
            </a:p>
          </p:txBody>
        </p:sp>
        <p:sp>
          <p:nvSpPr>
            <p:cNvPr id="64" name="TextBox 63">
              <a:extLst>
                <a:ext uri="{FF2B5EF4-FFF2-40B4-BE49-F238E27FC236}">
                  <a16:creationId xmlns:a16="http://schemas.microsoft.com/office/drawing/2014/main" id="{A266F27B-8FC4-E746-953B-5431BE80EBC6}"/>
                </a:ext>
              </a:extLst>
            </p:cNvPr>
            <p:cNvSpPr txBox="1"/>
            <p:nvPr/>
          </p:nvSpPr>
          <p:spPr>
            <a:xfrm>
              <a:off x="3244072" y="3707929"/>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26.1</a:t>
              </a:r>
            </a:p>
          </p:txBody>
        </p:sp>
        <p:sp>
          <p:nvSpPr>
            <p:cNvPr id="65" name="TextBox 64">
              <a:extLst>
                <a:ext uri="{FF2B5EF4-FFF2-40B4-BE49-F238E27FC236}">
                  <a16:creationId xmlns:a16="http://schemas.microsoft.com/office/drawing/2014/main" id="{AC8F5549-F540-880D-4CD6-B63AFAE264C4}"/>
                </a:ext>
              </a:extLst>
            </p:cNvPr>
            <p:cNvSpPr txBox="1"/>
            <p:nvPr/>
          </p:nvSpPr>
          <p:spPr>
            <a:xfrm>
              <a:off x="3549770" y="3623054"/>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27.4</a:t>
              </a:r>
            </a:p>
          </p:txBody>
        </p:sp>
        <p:sp>
          <p:nvSpPr>
            <p:cNvPr id="66" name="TextBox 65">
              <a:extLst>
                <a:ext uri="{FF2B5EF4-FFF2-40B4-BE49-F238E27FC236}">
                  <a16:creationId xmlns:a16="http://schemas.microsoft.com/office/drawing/2014/main" id="{9C1E37FA-3E2D-3425-CF3E-37EE98668EB6}"/>
                </a:ext>
              </a:extLst>
            </p:cNvPr>
            <p:cNvSpPr txBox="1"/>
            <p:nvPr/>
          </p:nvSpPr>
          <p:spPr>
            <a:xfrm>
              <a:off x="3874618" y="3623054"/>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27.6</a:t>
              </a:r>
            </a:p>
          </p:txBody>
        </p:sp>
        <p:sp>
          <p:nvSpPr>
            <p:cNvPr id="67" name="TextBox 66">
              <a:extLst>
                <a:ext uri="{FF2B5EF4-FFF2-40B4-BE49-F238E27FC236}">
                  <a16:creationId xmlns:a16="http://schemas.microsoft.com/office/drawing/2014/main" id="{D3770964-431C-57A5-27C2-52850C3359A2}"/>
                </a:ext>
              </a:extLst>
            </p:cNvPr>
            <p:cNvSpPr txBox="1"/>
            <p:nvPr/>
          </p:nvSpPr>
          <p:spPr>
            <a:xfrm>
              <a:off x="4191000" y="3617641"/>
              <a:ext cx="395001" cy="169750"/>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27.4</a:t>
              </a:r>
            </a:p>
          </p:txBody>
        </p:sp>
      </p:grpSp>
      <p:cxnSp>
        <p:nvCxnSpPr>
          <p:cNvPr id="69" name="Straight Connector 68">
            <a:extLst>
              <a:ext uri="{FF2B5EF4-FFF2-40B4-BE49-F238E27FC236}">
                <a16:creationId xmlns:a16="http://schemas.microsoft.com/office/drawing/2014/main" id="{E8A5D5D2-0054-76F6-A0C8-4F4ACE5B2B5B}"/>
              </a:ext>
            </a:extLst>
          </p:cNvPr>
          <p:cNvCxnSpPr/>
          <p:nvPr/>
        </p:nvCxnSpPr>
        <p:spPr>
          <a:xfrm>
            <a:off x="1566572" y="7346918"/>
            <a:ext cx="7571915"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841A05C0-5A32-0073-4402-F1041DB2FF3C}"/>
              </a:ext>
            </a:extLst>
          </p:cNvPr>
          <p:cNvSpPr txBox="1"/>
          <p:nvPr/>
        </p:nvSpPr>
        <p:spPr>
          <a:xfrm>
            <a:off x="10243587" y="10577936"/>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2019</a:t>
            </a:r>
          </a:p>
        </p:txBody>
      </p:sp>
      <p:sp>
        <p:nvSpPr>
          <p:cNvPr id="72" name="TextBox 71">
            <a:extLst>
              <a:ext uri="{FF2B5EF4-FFF2-40B4-BE49-F238E27FC236}">
                <a16:creationId xmlns:a16="http://schemas.microsoft.com/office/drawing/2014/main" id="{79B215F9-AE9E-9185-AD2E-CCD3856A60AD}"/>
              </a:ext>
            </a:extLst>
          </p:cNvPr>
          <p:cNvSpPr txBox="1"/>
          <p:nvPr/>
        </p:nvSpPr>
        <p:spPr>
          <a:xfrm>
            <a:off x="11087792" y="10577936"/>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2020</a:t>
            </a:r>
          </a:p>
        </p:txBody>
      </p:sp>
      <p:sp>
        <p:nvSpPr>
          <p:cNvPr id="73" name="TextBox 72">
            <a:extLst>
              <a:ext uri="{FF2B5EF4-FFF2-40B4-BE49-F238E27FC236}">
                <a16:creationId xmlns:a16="http://schemas.microsoft.com/office/drawing/2014/main" id="{94F24DEC-06D1-CC29-F6EB-BAAB3A6F8A0D}"/>
              </a:ext>
            </a:extLst>
          </p:cNvPr>
          <p:cNvSpPr txBox="1"/>
          <p:nvPr/>
        </p:nvSpPr>
        <p:spPr>
          <a:xfrm>
            <a:off x="11882430" y="10577936"/>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2021</a:t>
            </a:r>
          </a:p>
        </p:txBody>
      </p:sp>
      <p:sp>
        <p:nvSpPr>
          <p:cNvPr id="74" name="TextBox 73">
            <a:extLst>
              <a:ext uri="{FF2B5EF4-FFF2-40B4-BE49-F238E27FC236}">
                <a16:creationId xmlns:a16="http://schemas.microsoft.com/office/drawing/2014/main" id="{FE719123-986B-AAB1-A070-AF28BC1FA38A}"/>
              </a:ext>
            </a:extLst>
          </p:cNvPr>
          <p:cNvSpPr txBox="1"/>
          <p:nvPr/>
        </p:nvSpPr>
        <p:spPr>
          <a:xfrm>
            <a:off x="12626550" y="10562981"/>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2022</a:t>
            </a:r>
          </a:p>
        </p:txBody>
      </p:sp>
      <p:sp>
        <p:nvSpPr>
          <p:cNvPr id="75" name="TextBox 74">
            <a:extLst>
              <a:ext uri="{FF2B5EF4-FFF2-40B4-BE49-F238E27FC236}">
                <a16:creationId xmlns:a16="http://schemas.microsoft.com/office/drawing/2014/main" id="{A79BB528-09F6-3954-F420-2A76CFC0484E}"/>
              </a:ext>
            </a:extLst>
          </p:cNvPr>
          <p:cNvSpPr txBox="1"/>
          <p:nvPr/>
        </p:nvSpPr>
        <p:spPr>
          <a:xfrm>
            <a:off x="13483176" y="10568236"/>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2023</a:t>
            </a:r>
          </a:p>
        </p:txBody>
      </p:sp>
      <p:sp>
        <p:nvSpPr>
          <p:cNvPr id="76" name="TextBox 75">
            <a:extLst>
              <a:ext uri="{FF2B5EF4-FFF2-40B4-BE49-F238E27FC236}">
                <a16:creationId xmlns:a16="http://schemas.microsoft.com/office/drawing/2014/main" id="{97547FF8-DC8F-1345-C6BE-6A92A57E9F99}"/>
              </a:ext>
            </a:extLst>
          </p:cNvPr>
          <p:cNvSpPr txBox="1"/>
          <p:nvPr/>
        </p:nvSpPr>
        <p:spPr>
          <a:xfrm>
            <a:off x="14243724" y="10574812"/>
            <a:ext cx="859976" cy="339478"/>
          </a:xfrm>
          <a:prstGeom prst="rect">
            <a:avLst/>
          </a:prstGeom>
          <a:solidFill>
            <a:schemeClr val="bg1"/>
          </a:solidFill>
        </p:spPr>
        <p:txBody>
          <a:bodyPr wrap="square" rtlCol="0">
            <a:noAutofit/>
          </a:bodyPr>
          <a:lstStyle/>
          <a:p>
            <a:pPr algn="r"/>
            <a:r>
              <a:rPr lang="en-US" sz="1600">
                <a:solidFill>
                  <a:schemeClr val="tx2">
                    <a:lumMod val="50000"/>
                  </a:schemeClr>
                </a:solidFill>
                <a:latin typeface="Lato" panose="020F0502020204030203" pitchFamily="34" charset="0"/>
              </a:rPr>
              <a:t>H1 2024</a:t>
            </a:r>
          </a:p>
        </p:txBody>
      </p:sp>
      <p:grpSp>
        <p:nvGrpSpPr>
          <p:cNvPr id="86" name="Group 85">
            <a:extLst>
              <a:ext uri="{FF2B5EF4-FFF2-40B4-BE49-F238E27FC236}">
                <a16:creationId xmlns:a16="http://schemas.microsoft.com/office/drawing/2014/main" id="{609A3247-14CB-07D8-15E3-7F1C997B6D87}"/>
              </a:ext>
            </a:extLst>
          </p:cNvPr>
          <p:cNvGrpSpPr/>
          <p:nvPr/>
        </p:nvGrpSpPr>
        <p:grpSpPr>
          <a:xfrm>
            <a:off x="9020805" y="7356084"/>
            <a:ext cx="1234102" cy="3220358"/>
            <a:chOff x="7996704" y="4242972"/>
            <a:chExt cx="617091" cy="1610284"/>
          </a:xfrm>
        </p:grpSpPr>
        <p:sp>
          <p:nvSpPr>
            <p:cNvPr id="78" name="TextBox 77">
              <a:extLst>
                <a:ext uri="{FF2B5EF4-FFF2-40B4-BE49-F238E27FC236}">
                  <a16:creationId xmlns:a16="http://schemas.microsoft.com/office/drawing/2014/main" id="{A0E3C329-1747-22C5-EDCE-8708001AB5FF}"/>
                </a:ext>
              </a:extLst>
            </p:cNvPr>
            <p:cNvSpPr txBox="1"/>
            <p:nvPr/>
          </p:nvSpPr>
          <p:spPr>
            <a:xfrm>
              <a:off x="8000473" y="4242972"/>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$70</a:t>
              </a:r>
            </a:p>
          </p:txBody>
        </p:sp>
        <p:sp>
          <p:nvSpPr>
            <p:cNvPr id="79" name="TextBox 78">
              <a:extLst>
                <a:ext uri="{FF2B5EF4-FFF2-40B4-BE49-F238E27FC236}">
                  <a16:creationId xmlns:a16="http://schemas.microsoft.com/office/drawing/2014/main" id="{FABDC527-F543-5CD1-E372-A54D4FCD55DD}"/>
                </a:ext>
              </a:extLst>
            </p:cNvPr>
            <p:cNvSpPr txBox="1"/>
            <p:nvPr/>
          </p:nvSpPr>
          <p:spPr>
            <a:xfrm>
              <a:off x="8011186" y="4469047"/>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$60</a:t>
              </a:r>
            </a:p>
          </p:txBody>
        </p:sp>
        <p:sp>
          <p:nvSpPr>
            <p:cNvPr id="80" name="TextBox 79">
              <a:extLst>
                <a:ext uri="{FF2B5EF4-FFF2-40B4-BE49-F238E27FC236}">
                  <a16:creationId xmlns:a16="http://schemas.microsoft.com/office/drawing/2014/main" id="{CA35868D-FA90-D61C-49C5-6B4E76EDAB05}"/>
                </a:ext>
              </a:extLst>
            </p:cNvPr>
            <p:cNvSpPr txBox="1"/>
            <p:nvPr/>
          </p:nvSpPr>
          <p:spPr>
            <a:xfrm>
              <a:off x="8005134" y="4685506"/>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$50</a:t>
              </a:r>
            </a:p>
          </p:txBody>
        </p:sp>
        <p:sp>
          <p:nvSpPr>
            <p:cNvPr id="81" name="TextBox 80">
              <a:extLst>
                <a:ext uri="{FF2B5EF4-FFF2-40B4-BE49-F238E27FC236}">
                  <a16:creationId xmlns:a16="http://schemas.microsoft.com/office/drawing/2014/main" id="{106528C6-C114-18FA-C60E-354A9266CB86}"/>
                </a:ext>
              </a:extLst>
            </p:cNvPr>
            <p:cNvSpPr txBox="1"/>
            <p:nvPr/>
          </p:nvSpPr>
          <p:spPr>
            <a:xfrm>
              <a:off x="8011185" y="4904422"/>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$40</a:t>
              </a:r>
            </a:p>
          </p:txBody>
        </p:sp>
        <p:sp>
          <p:nvSpPr>
            <p:cNvPr id="82" name="TextBox 81">
              <a:extLst>
                <a:ext uri="{FF2B5EF4-FFF2-40B4-BE49-F238E27FC236}">
                  <a16:creationId xmlns:a16="http://schemas.microsoft.com/office/drawing/2014/main" id="{2753A9EA-CAA0-2FD7-A1C8-8151D4BF9EF3}"/>
                </a:ext>
              </a:extLst>
            </p:cNvPr>
            <p:cNvSpPr txBox="1"/>
            <p:nvPr/>
          </p:nvSpPr>
          <p:spPr>
            <a:xfrm>
              <a:off x="8002783" y="5089914"/>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$30</a:t>
              </a:r>
            </a:p>
          </p:txBody>
        </p:sp>
        <p:sp>
          <p:nvSpPr>
            <p:cNvPr id="83" name="TextBox 82">
              <a:extLst>
                <a:ext uri="{FF2B5EF4-FFF2-40B4-BE49-F238E27FC236}">
                  <a16:creationId xmlns:a16="http://schemas.microsoft.com/office/drawing/2014/main" id="{F4D401AF-473A-0814-7BB8-1D723FEE0331}"/>
                </a:ext>
              </a:extLst>
            </p:cNvPr>
            <p:cNvSpPr txBox="1"/>
            <p:nvPr/>
          </p:nvSpPr>
          <p:spPr>
            <a:xfrm>
              <a:off x="7996704" y="5311556"/>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$20</a:t>
              </a:r>
            </a:p>
          </p:txBody>
        </p:sp>
        <p:sp>
          <p:nvSpPr>
            <p:cNvPr id="84" name="TextBox 83">
              <a:extLst>
                <a:ext uri="{FF2B5EF4-FFF2-40B4-BE49-F238E27FC236}">
                  <a16:creationId xmlns:a16="http://schemas.microsoft.com/office/drawing/2014/main" id="{F959CD54-D320-AFD7-6ABC-7A64C3300453}"/>
                </a:ext>
              </a:extLst>
            </p:cNvPr>
            <p:cNvSpPr txBox="1"/>
            <p:nvPr/>
          </p:nvSpPr>
          <p:spPr>
            <a:xfrm>
              <a:off x="7996704" y="5499481"/>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$10</a:t>
              </a:r>
            </a:p>
          </p:txBody>
        </p:sp>
        <p:sp>
          <p:nvSpPr>
            <p:cNvPr id="85" name="TextBox 84">
              <a:extLst>
                <a:ext uri="{FF2B5EF4-FFF2-40B4-BE49-F238E27FC236}">
                  <a16:creationId xmlns:a16="http://schemas.microsoft.com/office/drawing/2014/main" id="{CF7C41E5-2BE4-530B-7D94-43DB9D21D830}"/>
                </a:ext>
              </a:extLst>
            </p:cNvPr>
            <p:cNvSpPr txBox="1"/>
            <p:nvPr/>
          </p:nvSpPr>
          <p:spPr>
            <a:xfrm>
              <a:off x="8002782" y="5683968"/>
              <a:ext cx="602609" cy="169288"/>
            </a:xfrm>
            <a:prstGeom prst="rect">
              <a:avLst/>
            </a:prstGeom>
            <a:solidFill>
              <a:schemeClr val="bg1"/>
            </a:solidFill>
          </p:spPr>
          <p:txBody>
            <a:bodyPr wrap="square" rtlCol="0">
              <a:spAutoFit/>
            </a:bodyPr>
            <a:lstStyle/>
            <a:p>
              <a:pPr algn="r"/>
              <a:r>
                <a:rPr lang="en-US" sz="1600">
                  <a:latin typeface="Lato" panose="020F0502020204030203" pitchFamily="34" charset="0"/>
                </a:rPr>
                <a:t>$0</a:t>
              </a:r>
            </a:p>
          </p:txBody>
        </p:sp>
      </p:grpSp>
      <p:grpSp>
        <p:nvGrpSpPr>
          <p:cNvPr id="97" name="Group 96">
            <a:extLst>
              <a:ext uri="{FF2B5EF4-FFF2-40B4-BE49-F238E27FC236}">
                <a16:creationId xmlns:a16="http://schemas.microsoft.com/office/drawing/2014/main" id="{6E4AABFA-DAD0-31C8-5910-2E4B42424753}"/>
              </a:ext>
            </a:extLst>
          </p:cNvPr>
          <p:cNvGrpSpPr/>
          <p:nvPr/>
        </p:nvGrpSpPr>
        <p:grpSpPr>
          <a:xfrm>
            <a:off x="14999903" y="7451221"/>
            <a:ext cx="1253426" cy="3193488"/>
            <a:chOff x="7500440" y="3725630"/>
            <a:chExt cx="626754" cy="1596848"/>
          </a:xfrm>
        </p:grpSpPr>
        <p:grpSp>
          <p:nvGrpSpPr>
            <p:cNvPr id="87" name="Group 86">
              <a:extLst>
                <a:ext uri="{FF2B5EF4-FFF2-40B4-BE49-F238E27FC236}">
                  <a16:creationId xmlns:a16="http://schemas.microsoft.com/office/drawing/2014/main" id="{D85F8AB7-5F4B-431E-83FD-B4E4A3E0098A}"/>
                </a:ext>
              </a:extLst>
            </p:cNvPr>
            <p:cNvGrpSpPr/>
            <p:nvPr/>
          </p:nvGrpSpPr>
          <p:grpSpPr>
            <a:xfrm>
              <a:off x="7500440" y="3725630"/>
              <a:ext cx="626754" cy="1410209"/>
              <a:chOff x="7746305" y="4251078"/>
              <a:chExt cx="626754" cy="1410209"/>
            </a:xfrm>
          </p:grpSpPr>
          <p:sp>
            <p:nvSpPr>
              <p:cNvPr id="89" name="TextBox 88">
                <a:extLst>
                  <a:ext uri="{FF2B5EF4-FFF2-40B4-BE49-F238E27FC236}">
                    <a16:creationId xmlns:a16="http://schemas.microsoft.com/office/drawing/2014/main" id="{160D49B3-1A81-CD8E-1BE3-26365BBAB4DF}"/>
                  </a:ext>
                </a:extLst>
              </p:cNvPr>
              <p:cNvSpPr txBox="1"/>
              <p:nvPr/>
            </p:nvSpPr>
            <p:spPr>
              <a:xfrm>
                <a:off x="7757718" y="4409850"/>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7%</a:t>
                </a:r>
              </a:p>
            </p:txBody>
          </p:sp>
          <p:sp>
            <p:nvSpPr>
              <p:cNvPr id="90" name="TextBox 89">
                <a:extLst>
                  <a:ext uri="{FF2B5EF4-FFF2-40B4-BE49-F238E27FC236}">
                    <a16:creationId xmlns:a16="http://schemas.microsoft.com/office/drawing/2014/main" id="{6FB5B1E1-A3AC-1DC9-51AD-2DDAD66A4790}"/>
                  </a:ext>
                </a:extLst>
              </p:cNvPr>
              <p:cNvSpPr txBox="1"/>
              <p:nvPr/>
            </p:nvSpPr>
            <p:spPr>
              <a:xfrm>
                <a:off x="7757718" y="4584329"/>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6%</a:t>
                </a:r>
              </a:p>
            </p:txBody>
          </p:sp>
          <p:sp>
            <p:nvSpPr>
              <p:cNvPr id="91" name="TextBox 90">
                <a:extLst>
                  <a:ext uri="{FF2B5EF4-FFF2-40B4-BE49-F238E27FC236}">
                    <a16:creationId xmlns:a16="http://schemas.microsoft.com/office/drawing/2014/main" id="{2EEDA1CF-785B-5276-78D9-A05ED441CECE}"/>
                  </a:ext>
                </a:extLst>
              </p:cNvPr>
              <p:cNvSpPr txBox="1"/>
              <p:nvPr/>
            </p:nvSpPr>
            <p:spPr>
              <a:xfrm>
                <a:off x="7770450" y="4771926"/>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5%</a:t>
                </a:r>
              </a:p>
            </p:txBody>
          </p:sp>
          <p:sp>
            <p:nvSpPr>
              <p:cNvPr id="92" name="TextBox 91">
                <a:extLst>
                  <a:ext uri="{FF2B5EF4-FFF2-40B4-BE49-F238E27FC236}">
                    <a16:creationId xmlns:a16="http://schemas.microsoft.com/office/drawing/2014/main" id="{ACFF3C70-5E76-59D1-2ACD-CED9907407B5}"/>
                  </a:ext>
                </a:extLst>
              </p:cNvPr>
              <p:cNvSpPr txBox="1"/>
              <p:nvPr/>
            </p:nvSpPr>
            <p:spPr>
              <a:xfrm>
                <a:off x="7757718" y="4963592"/>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4%</a:t>
                </a:r>
              </a:p>
            </p:txBody>
          </p:sp>
          <p:sp>
            <p:nvSpPr>
              <p:cNvPr id="93" name="TextBox 92">
                <a:extLst>
                  <a:ext uri="{FF2B5EF4-FFF2-40B4-BE49-F238E27FC236}">
                    <a16:creationId xmlns:a16="http://schemas.microsoft.com/office/drawing/2014/main" id="{DE4C499B-E29E-74B7-8578-A1A982192010}"/>
                  </a:ext>
                </a:extLst>
              </p:cNvPr>
              <p:cNvSpPr txBox="1"/>
              <p:nvPr/>
            </p:nvSpPr>
            <p:spPr>
              <a:xfrm>
                <a:off x="7751639" y="5140900"/>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3%</a:t>
                </a:r>
              </a:p>
            </p:txBody>
          </p:sp>
          <p:sp>
            <p:nvSpPr>
              <p:cNvPr id="94" name="TextBox 93">
                <a:extLst>
                  <a:ext uri="{FF2B5EF4-FFF2-40B4-BE49-F238E27FC236}">
                    <a16:creationId xmlns:a16="http://schemas.microsoft.com/office/drawing/2014/main" id="{B0A7A773-B004-43B9-2BDE-22FFF2DDA391}"/>
                  </a:ext>
                </a:extLst>
              </p:cNvPr>
              <p:cNvSpPr txBox="1"/>
              <p:nvPr/>
            </p:nvSpPr>
            <p:spPr>
              <a:xfrm>
                <a:off x="7753345" y="5314994"/>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2%</a:t>
                </a:r>
              </a:p>
            </p:txBody>
          </p:sp>
          <p:sp>
            <p:nvSpPr>
              <p:cNvPr id="95" name="TextBox 94">
                <a:extLst>
                  <a:ext uri="{FF2B5EF4-FFF2-40B4-BE49-F238E27FC236}">
                    <a16:creationId xmlns:a16="http://schemas.microsoft.com/office/drawing/2014/main" id="{243773C4-10C5-EA9B-9985-119351197EEA}"/>
                  </a:ext>
                </a:extLst>
              </p:cNvPr>
              <p:cNvSpPr txBox="1"/>
              <p:nvPr/>
            </p:nvSpPr>
            <p:spPr>
              <a:xfrm>
                <a:off x="7746305" y="5491999"/>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1%</a:t>
                </a:r>
              </a:p>
            </p:txBody>
          </p:sp>
          <p:sp>
            <p:nvSpPr>
              <p:cNvPr id="88" name="TextBox 87">
                <a:extLst>
                  <a:ext uri="{FF2B5EF4-FFF2-40B4-BE49-F238E27FC236}">
                    <a16:creationId xmlns:a16="http://schemas.microsoft.com/office/drawing/2014/main" id="{6FFF58E4-4CF6-0769-F3D4-B92013A1BCDA}"/>
                  </a:ext>
                </a:extLst>
              </p:cNvPr>
              <p:cNvSpPr txBox="1"/>
              <p:nvPr/>
            </p:nvSpPr>
            <p:spPr>
              <a:xfrm>
                <a:off x="7755116" y="4251078"/>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8%</a:t>
                </a:r>
              </a:p>
            </p:txBody>
          </p:sp>
        </p:grpSp>
        <p:sp>
          <p:nvSpPr>
            <p:cNvPr id="96" name="TextBox 95">
              <a:extLst>
                <a:ext uri="{FF2B5EF4-FFF2-40B4-BE49-F238E27FC236}">
                  <a16:creationId xmlns:a16="http://schemas.microsoft.com/office/drawing/2014/main" id="{2CECD1F9-ED0D-EE51-01D9-5730E41B98A2}"/>
                </a:ext>
              </a:extLst>
            </p:cNvPr>
            <p:cNvSpPr txBox="1"/>
            <p:nvPr/>
          </p:nvSpPr>
          <p:spPr>
            <a:xfrm>
              <a:off x="7507985" y="5153190"/>
              <a:ext cx="602609" cy="169288"/>
            </a:xfrm>
            <a:prstGeom prst="rect">
              <a:avLst/>
            </a:prstGeom>
            <a:solidFill>
              <a:schemeClr val="bg1"/>
            </a:solidFill>
          </p:spPr>
          <p:txBody>
            <a:bodyPr wrap="square" rtlCol="0">
              <a:spAutoFit/>
            </a:bodyPr>
            <a:lstStyle/>
            <a:p>
              <a:pPr algn="l"/>
              <a:r>
                <a:rPr lang="en-US" sz="1600">
                  <a:latin typeface="Lato" panose="020F0502020204030203" pitchFamily="34" charset="0"/>
                </a:rPr>
                <a:t>0%</a:t>
              </a:r>
            </a:p>
          </p:txBody>
        </p:sp>
      </p:grpSp>
      <p:sp>
        <p:nvSpPr>
          <p:cNvPr id="98" name="TextBox 97">
            <a:extLst>
              <a:ext uri="{FF2B5EF4-FFF2-40B4-BE49-F238E27FC236}">
                <a16:creationId xmlns:a16="http://schemas.microsoft.com/office/drawing/2014/main" id="{8D64A46E-842A-C415-94E8-09504FE350A0}"/>
              </a:ext>
            </a:extLst>
          </p:cNvPr>
          <p:cNvSpPr txBox="1"/>
          <p:nvPr/>
        </p:nvSpPr>
        <p:spPr>
          <a:xfrm>
            <a:off x="10703260" y="6945266"/>
            <a:ext cx="2154214" cy="430860"/>
          </a:xfrm>
          <a:prstGeom prst="rect">
            <a:avLst/>
          </a:prstGeom>
          <a:solidFill>
            <a:schemeClr val="bg1"/>
          </a:solidFill>
        </p:spPr>
        <p:txBody>
          <a:bodyPr wrap="square" rtlCol="0">
            <a:noAutofit/>
          </a:bodyPr>
          <a:lstStyle/>
          <a:p>
            <a:pPr algn="l"/>
            <a:r>
              <a:rPr lang="en-US" sz="1400">
                <a:latin typeface="Lato" panose="020F0502020204030203" pitchFamily="34" charset="0"/>
              </a:rPr>
              <a:t>Average Hourly Wage</a:t>
            </a:r>
          </a:p>
        </p:txBody>
      </p:sp>
      <p:sp>
        <p:nvSpPr>
          <p:cNvPr id="102" name="Rectangle 101">
            <a:extLst>
              <a:ext uri="{FF2B5EF4-FFF2-40B4-BE49-F238E27FC236}">
                <a16:creationId xmlns:a16="http://schemas.microsoft.com/office/drawing/2014/main" id="{EB7E4938-5BB1-E8C4-DA74-4EFE48F406F3}"/>
              </a:ext>
            </a:extLst>
          </p:cNvPr>
          <p:cNvSpPr/>
          <p:nvPr/>
        </p:nvSpPr>
        <p:spPr>
          <a:xfrm>
            <a:off x="10203900" y="7117028"/>
            <a:ext cx="588864" cy="91432"/>
          </a:xfrm>
          <a:prstGeom prst="rect">
            <a:avLst/>
          </a:prstGeom>
          <a:solidFill>
            <a:srgbClr val="5BD4FF"/>
          </a:solidFill>
          <a:ln>
            <a:solidFill>
              <a:srgbClr val="5BD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03" name="Rectangle 102">
            <a:extLst>
              <a:ext uri="{FF2B5EF4-FFF2-40B4-BE49-F238E27FC236}">
                <a16:creationId xmlns:a16="http://schemas.microsoft.com/office/drawing/2014/main" id="{5D16F7D2-6092-6EE8-E701-C679DB736D65}"/>
              </a:ext>
            </a:extLst>
          </p:cNvPr>
          <p:cNvSpPr/>
          <p:nvPr/>
        </p:nvSpPr>
        <p:spPr>
          <a:xfrm>
            <a:off x="12812774" y="7131311"/>
            <a:ext cx="588864" cy="91432"/>
          </a:xfrm>
          <a:prstGeom prst="rect">
            <a:avLst/>
          </a:prstGeom>
          <a:solidFill>
            <a:srgbClr val="F2A0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04" name="Rectangle 103">
            <a:extLst>
              <a:ext uri="{FF2B5EF4-FFF2-40B4-BE49-F238E27FC236}">
                <a16:creationId xmlns:a16="http://schemas.microsoft.com/office/drawing/2014/main" id="{6996E783-AAE6-2361-9F35-3D26C7649AA7}"/>
              </a:ext>
            </a:extLst>
          </p:cNvPr>
          <p:cNvSpPr/>
          <p:nvPr/>
        </p:nvSpPr>
        <p:spPr>
          <a:xfrm>
            <a:off x="10443605" y="7272186"/>
            <a:ext cx="4974462" cy="2710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9" name="TextBox 98">
            <a:extLst>
              <a:ext uri="{FF2B5EF4-FFF2-40B4-BE49-F238E27FC236}">
                <a16:creationId xmlns:a16="http://schemas.microsoft.com/office/drawing/2014/main" id="{CA60D9E1-7230-A0A7-795D-D5BA4698E840}"/>
              </a:ext>
            </a:extLst>
          </p:cNvPr>
          <p:cNvSpPr txBox="1"/>
          <p:nvPr/>
        </p:nvSpPr>
        <p:spPr>
          <a:xfrm>
            <a:off x="13421535" y="6840443"/>
            <a:ext cx="2363492" cy="430860"/>
          </a:xfrm>
          <a:prstGeom prst="rect">
            <a:avLst/>
          </a:prstGeom>
          <a:solidFill>
            <a:schemeClr val="bg1"/>
          </a:solidFill>
        </p:spPr>
        <p:txBody>
          <a:bodyPr wrap="square" rtlCol="0">
            <a:noAutofit/>
          </a:bodyPr>
          <a:lstStyle/>
          <a:p>
            <a:pPr algn="l"/>
            <a:r>
              <a:rPr lang="en-US" sz="1400">
                <a:latin typeface="Lato" panose="020F0502020204030203" pitchFamily="34" charset="0"/>
              </a:rPr>
              <a:t>% Change from Same Period prior Year </a:t>
            </a:r>
          </a:p>
        </p:txBody>
      </p:sp>
      <p:sp>
        <p:nvSpPr>
          <p:cNvPr id="21" name="TextBox 20">
            <a:extLst>
              <a:ext uri="{FF2B5EF4-FFF2-40B4-BE49-F238E27FC236}">
                <a16:creationId xmlns:a16="http://schemas.microsoft.com/office/drawing/2014/main" id="{15E66D0E-8EBB-CF52-2516-B42FC1CF9E11}"/>
              </a:ext>
            </a:extLst>
          </p:cNvPr>
          <p:cNvSpPr txBox="1"/>
          <p:nvPr/>
        </p:nvSpPr>
        <p:spPr>
          <a:xfrm>
            <a:off x="0" y="13308476"/>
            <a:ext cx="6368329" cy="307777"/>
          </a:xfrm>
          <a:prstGeom prst="rect">
            <a:avLst/>
          </a:prstGeom>
          <a:noFill/>
        </p:spPr>
        <p:txBody>
          <a:bodyPr wrap="square" rtlCol="0">
            <a:spAutoFit/>
          </a:bodyPr>
          <a:lstStyle/>
          <a:p>
            <a:r>
              <a:rPr lang="en-US" sz="1400">
                <a:latin typeface="Verdana" panose="020B0604030504040204" pitchFamily="34" charset="0"/>
                <a:ea typeface="Verdana" panose="020B0604030504040204" pitchFamily="34" charset="0"/>
              </a:rPr>
              <a:t>Source: </a:t>
            </a:r>
            <a:r>
              <a:rPr lang="en-US" altLang="en-US" sz="1400">
                <a:latin typeface="Verdana" panose="020B0604030504040204" pitchFamily="34" charset="0"/>
                <a:ea typeface="Verdana" panose="020B0604030504040204" pitchFamily="34" charset="0"/>
              </a:rPr>
              <a:t>CCC Intelligent Solutions Inc. Crash Course 2023</a:t>
            </a:r>
            <a:endParaRPr lang="en-US" sz="1400">
              <a:latin typeface="Verdana" panose="020B0604030504040204" pitchFamily="34" charset="0"/>
              <a:ea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6E04-3AFB-359A-D860-4514A4CC252D}"/>
              </a:ext>
            </a:extLst>
          </p:cNvPr>
          <p:cNvSpPr>
            <a:spLocks noGrp="1"/>
          </p:cNvSpPr>
          <p:nvPr>
            <p:ph type="title"/>
          </p:nvPr>
        </p:nvSpPr>
        <p:spPr/>
        <p:txBody>
          <a:bodyPr/>
          <a:lstStyle/>
          <a:p>
            <a:r>
              <a:rPr lang="en-US" dirty="0"/>
              <a:t>Presenters </a:t>
            </a:r>
          </a:p>
        </p:txBody>
      </p:sp>
      <p:grpSp>
        <p:nvGrpSpPr>
          <p:cNvPr id="16" name="Graphic 21">
            <a:extLst>
              <a:ext uri="{FF2B5EF4-FFF2-40B4-BE49-F238E27FC236}">
                <a16:creationId xmlns:a16="http://schemas.microsoft.com/office/drawing/2014/main" id="{B5EFAB93-CA5C-D61A-19B9-7C4506EC1599}"/>
              </a:ext>
            </a:extLst>
          </p:cNvPr>
          <p:cNvGrpSpPr/>
          <p:nvPr/>
        </p:nvGrpSpPr>
        <p:grpSpPr>
          <a:xfrm>
            <a:off x="3313009" y="2140034"/>
            <a:ext cx="668694" cy="668694"/>
            <a:chOff x="858157" y="1749836"/>
            <a:chExt cx="161925" cy="161925"/>
          </a:xfrm>
          <a:solidFill>
            <a:srgbClr val="46535E"/>
          </a:solidFill>
        </p:grpSpPr>
        <p:sp>
          <p:nvSpPr>
            <p:cNvPr id="17" name="Freeform: Shape 16">
              <a:extLst>
                <a:ext uri="{FF2B5EF4-FFF2-40B4-BE49-F238E27FC236}">
                  <a16:creationId xmlns:a16="http://schemas.microsoft.com/office/drawing/2014/main" id="{FAC80416-797F-FB5F-54B8-EAEDDFF0700F}"/>
                </a:ext>
              </a:extLst>
            </p:cNvPr>
            <p:cNvSpPr/>
            <p:nvPr/>
          </p:nvSpPr>
          <p:spPr>
            <a:xfrm>
              <a:off x="910544" y="1789078"/>
              <a:ext cx="57150" cy="57150"/>
            </a:xfrm>
            <a:custGeom>
              <a:avLst/>
              <a:gdLst>
                <a:gd name="connsiteX0" fmla="*/ -4 w 57150"/>
                <a:gd name="connsiteY0" fmla="*/ 28571 h 57150"/>
                <a:gd name="connsiteX1" fmla="*/ 28572 w 57150"/>
                <a:gd name="connsiteY1" fmla="*/ 57146 h 57150"/>
                <a:gd name="connsiteX2" fmla="*/ 57147 w 57150"/>
                <a:gd name="connsiteY2" fmla="*/ 28571 h 57150"/>
                <a:gd name="connsiteX3" fmla="*/ 28572 w 57150"/>
                <a:gd name="connsiteY3" fmla="*/ -4 h 57150"/>
                <a:gd name="connsiteX4" fmla="*/ -4 w 57150"/>
                <a:gd name="connsiteY4" fmla="*/ 28571 h 57150"/>
                <a:gd name="connsiteX5" fmla="*/ 28572 w 57150"/>
                <a:gd name="connsiteY5" fmla="*/ 9521 h 57150"/>
                <a:gd name="connsiteX6" fmla="*/ 47622 w 57150"/>
                <a:gd name="connsiteY6" fmla="*/ 28571 h 57150"/>
                <a:gd name="connsiteX7" fmla="*/ 28572 w 57150"/>
                <a:gd name="connsiteY7" fmla="*/ 47621 h 57150"/>
                <a:gd name="connsiteX8" fmla="*/ 9522 w 57150"/>
                <a:gd name="connsiteY8" fmla="*/ 28571 h 57150"/>
                <a:gd name="connsiteX9" fmla="*/ 28572 w 57150"/>
                <a:gd name="connsiteY9" fmla="*/ 95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4" y="28571"/>
                  </a:moveTo>
                  <a:cubicBezTo>
                    <a:pt x="-4" y="44353"/>
                    <a:pt x="12790" y="57146"/>
                    <a:pt x="28572" y="57146"/>
                  </a:cubicBezTo>
                  <a:cubicBezTo>
                    <a:pt x="44353" y="57146"/>
                    <a:pt x="57147" y="44353"/>
                    <a:pt x="57147" y="28571"/>
                  </a:cubicBezTo>
                  <a:cubicBezTo>
                    <a:pt x="57147" y="12790"/>
                    <a:pt x="44353" y="-4"/>
                    <a:pt x="28572" y="-4"/>
                  </a:cubicBezTo>
                  <a:cubicBezTo>
                    <a:pt x="12790" y="-4"/>
                    <a:pt x="-4" y="12790"/>
                    <a:pt x="-4" y="28571"/>
                  </a:cubicBezTo>
                  <a:close/>
                  <a:moveTo>
                    <a:pt x="28572" y="9521"/>
                  </a:moveTo>
                  <a:cubicBezTo>
                    <a:pt x="39093" y="9521"/>
                    <a:pt x="47622" y="18050"/>
                    <a:pt x="47622" y="28571"/>
                  </a:cubicBezTo>
                  <a:cubicBezTo>
                    <a:pt x="47622" y="39092"/>
                    <a:pt x="39093" y="47621"/>
                    <a:pt x="28572" y="47621"/>
                  </a:cubicBezTo>
                  <a:cubicBezTo>
                    <a:pt x="18050" y="47621"/>
                    <a:pt x="9522" y="39092"/>
                    <a:pt x="9522" y="28571"/>
                  </a:cubicBezTo>
                  <a:cubicBezTo>
                    <a:pt x="9522" y="18050"/>
                    <a:pt x="18050" y="9521"/>
                    <a:pt x="28572"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18" name="Freeform: Shape 17">
              <a:extLst>
                <a:ext uri="{FF2B5EF4-FFF2-40B4-BE49-F238E27FC236}">
                  <a16:creationId xmlns:a16="http://schemas.microsoft.com/office/drawing/2014/main" id="{7DBF4C2F-CB3B-CC11-D941-1600D5B97FD6}"/>
                </a:ext>
              </a:extLst>
            </p:cNvPr>
            <p:cNvSpPr/>
            <p:nvPr/>
          </p:nvSpPr>
          <p:spPr>
            <a:xfrm>
              <a:off x="958169" y="1749931"/>
              <a:ext cx="47625" cy="47625"/>
            </a:xfrm>
            <a:custGeom>
              <a:avLst/>
              <a:gdLst>
                <a:gd name="connsiteX0" fmla="*/ 23809 w 47625"/>
                <a:gd name="connsiteY0" fmla="*/ 47621 h 47625"/>
                <a:gd name="connsiteX1" fmla="*/ 47622 w 47625"/>
                <a:gd name="connsiteY1" fmla="*/ 23808 h 47625"/>
                <a:gd name="connsiteX2" fmla="*/ 23809 w 47625"/>
                <a:gd name="connsiteY2" fmla="*/ -4 h 47625"/>
                <a:gd name="connsiteX3" fmla="*/ -3 w 47625"/>
                <a:gd name="connsiteY3" fmla="*/ 23713 h 47625"/>
                <a:gd name="connsiteX4" fmla="*/ 23714 w 47625"/>
                <a:gd name="connsiteY4" fmla="*/ 47621 h 47625"/>
                <a:gd name="connsiteX5" fmla="*/ 23809 w 47625"/>
                <a:gd name="connsiteY5" fmla="*/ 47621 h 47625"/>
                <a:gd name="connsiteX6" fmla="*/ 23809 w 47625"/>
                <a:gd name="connsiteY6" fmla="*/ 9521 h 47625"/>
                <a:gd name="connsiteX7" fmla="*/ 38097 w 47625"/>
                <a:gd name="connsiteY7" fmla="*/ 23809 h 47625"/>
                <a:gd name="connsiteX8" fmla="*/ 23808 w 47625"/>
                <a:gd name="connsiteY8" fmla="*/ 38096 h 47625"/>
                <a:gd name="connsiteX9" fmla="*/ 9522 w 47625"/>
                <a:gd name="connsiteY9" fmla="*/ 23808 h 47625"/>
                <a:gd name="connsiteX10" fmla="*/ 9522 w 47625"/>
                <a:gd name="connsiteY10" fmla="*/ 23713 h 47625"/>
                <a:gd name="connsiteX11" fmla="*/ 23809 w 47625"/>
                <a:gd name="connsiteY11" fmla="*/ 95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3809" y="47621"/>
                  </a:moveTo>
                  <a:cubicBezTo>
                    <a:pt x="36960" y="47621"/>
                    <a:pt x="47622" y="36960"/>
                    <a:pt x="47622" y="23808"/>
                  </a:cubicBezTo>
                  <a:cubicBezTo>
                    <a:pt x="47622" y="10657"/>
                    <a:pt x="36960" y="-4"/>
                    <a:pt x="23809" y="-4"/>
                  </a:cubicBezTo>
                  <a:cubicBezTo>
                    <a:pt x="10695" y="-4"/>
                    <a:pt x="49" y="10599"/>
                    <a:pt x="-3" y="23713"/>
                  </a:cubicBezTo>
                  <a:cubicBezTo>
                    <a:pt x="-56" y="36864"/>
                    <a:pt x="10563" y="47568"/>
                    <a:pt x="23714" y="47621"/>
                  </a:cubicBezTo>
                  <a:cubicBezTo>
                    <a:pt x="23745" y="47621"/>
                    <a:pt x="23778" y="47621"/>
                    <a:pt x="23809" y="47621"/>
                  </a:cubicBezTo>
                  <a:close/>
                  <a:moveTo>
                    <a:pt x="23809" y="9521"/>
                  </a:moveTo>
                  <a:cubicBezTo>
                    <a:pt x="31700" y="9521"/>
                    <a:pt x="38097" y="15918"/>
                    <a:pt x="38097" y="23809"/>
                  </a:cubicBezTo>
                  <a:cubicBezTo>
                    <a:pt x="38096" y="31700"/>
                    <a:pt x="31700" y="38096"/>
                    <a:pt x="23808" y="38096"/>
                  </a:cubicBezTo>
                  <a:cubicBezTo>
                    <a:pt x="15918" y="38096"/>
                    <a:pt x="9522" y="31699"/>
                    <a:pt x="9522" y="23808"/>
                  </a:cubicBezTo>
                  <a:cubicBezTo>
                    <a:pt x="9522" y="23777"/>
                    <a:pt x="9522" y="23745"/>
                    <a:pt x="9522" y="23713"/>
                  </a:cubicBezTo>
                  <a:cubicBezTo>
                    <a:pt x="9574" y="15860"/>
                    <a:pt x="15956" y="9521"/>
                    <a:pt x="23809"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19" name="Freeform: Shape 18">
              <a:extLst>
                <a:ext uri="{FF2B5EF4-FFF2-40B4-BE49-F238E27FC236}">
                  <a16:creationId xmlns:a16="http://schemas.microsoft.com/office/drawing/2014/main" id="{4295961D-C4F9-95F2-4DF6-1D1D23FE309F}"/>
                </a:ext>
              </a:extLst>
            </p:cNvPr>
            <p:cNvSpPr/>
            <p:nvPr/>
          </p:nvSpPr>
          <p:spPr>
            <a:xfrm>
              <a:off x="972457" y="1802223"/>
              <a:ext cx="47625" cy="52482"/>
            </a:xfrm>
            <a:custGeom>
              <a:avLst/>
              <a:gdLst>
                <a:gd name="connsiteX0" fmla="*/ 46574 w 47625"/>
                <a:gd name="connsiteY0" fmla="*/ 17236 h 52482"/>
                <a:gd name="connsiteX1" fmla="*/ 9522 w 47625"/>
                <a:gd name="connsiteY1" fmla="*/ -4 h 52482"/>
                <a:gd name="connsiteX2" fmla="*/ 9522 w 47625"/>
                <a:gd name="connsiteY2" fmla="*/ 9521 h 52482"/>
                <a:gd name="connsiteX3" fmla="*/ 38097 w 47625"/>
                <a:gd name="connsiteY3" fmla="*/ 21999 h 52482"/>
                <a:gd name="connsiteX4" fmla="*/ 38097 w 47625"/>
                <a:gd name="connsiteY4" fmla="*/ 42954 h 52482"/>
                <a:gd name="connsiteX5" fmla="*/ -4 w 47625"/>
                <a:gd name="connsiteY5" fmla="*/ 42954 h 52482"/>
                <a:gd name="connsiteX6" fmla="*/ -4 w 47625"/>
                <a:gd name="connsiteY6" fmla="*/ 52479 h 52482"/>
                <a:gd name="connsiteX7" fmla="*/ 42859 w 47625"/>
                <a:gd name="connsiteY7" fmla="*/ 52479 h 52482"/>
                <a:gd name="connsiteX8" fmla="*/ 47622 w 47625"/>
                <a:gd name="connsiteY8" fmla="*/ 47716 h 52482"/>
                <a:gd name="connsiteX9" fmla="*/ 47622 w 47625"/>
                <a:gd name="connsiteY9" fmla="*/ 20284 h 52482"/>
                <a:gd name="connsiteX10" fmla="*/ 46574 w 47625"/>
                <a:gd name="connsiteY10" fmla="*/ 17236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52482">
                  <a:moveTo>
                    <a:pt x="46574" y="17236"/>
                  </a:moveTo>
                  <a:cubicBezTo>
                    <a:pt x="37367" y="6310"/>
                    <a:pt x="23809" y="2"/>
                    <a:pt x="9522" y="-4"/>
                  </a:cubicBezTo>
                  <a:lnTo>
                    <a:pt x="9522" y="9521"/>
                  </a:lnTo>
                  <a:cubicBezTo>
                    <a:pt x="20373" y="9497"/>
                    <a:pt x="30737" y="14023"/>
                    <a:pt x="38097" y="21999"/>
                  </a:cubicBezTo>
                  <a:lnTo>
                    <a:pt x="38097" y="42954"/>
                  </a:lnTo>
                  <a:lnTo>
                    <a:pt x="-4" y="42954"/>
                  </a:lnTo>
                  <a:lnTo>
                    <a:pt x="-4" y="52479"/>
                  </a:lnTo>
                  <a:lnTo>
                    <a:pt x="42859" y="52479"/>
                  </a:lnTo>
                  <a:cubicBezTo>
                    <a:pt x="45489" y="52479"/>
                    <a:pt x="47622" y="50346"/>
                    <a:pt x="47622" y="47716"/>
                  </a:cubicBezTo>
                  <a:lnTo>
                    <a:pt x="47622" y="20284"/>
                  </a:lnTo>
                  <a:cubicBezTo>
                    <a:pt x="47622" y="19180"/>
                    <a:pt x="47253" y="18107"/>
                    <a:pt x="46574" y="17236"/>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20" name="Freeform: Shape 19">
              <a:extLst>
                <a:ext uri="{FF2B5EF4-FFF2-40B4-BE49-F238E27FC236}">
                  <a16:creationId xmlns:a16="http://schemas.microsoft.com/office/drawing/2014/main" id="{D2AB79AC-9D24-C158-C310-5F9B6C312DFE}"/>
                </a:ext>
              </a:extLst>
            </p:cNvPr>
            <p:cNvSpPr/>
            <p:nvPr/>
          </p:nvSpPr>
          <p:spPr>
            <a:xfrm>
              <a:off x="872444" y="1749931"/>
              <a:ext cx="47625" cy="47625"/>
            </a:xfrm>
            <a:custGeom>
              <a:avLst/>
              <a:gdLst>
                <a:gd name="connsiteX0" fmla="*/ 23809 w 47625"/>
                <a:gd name="connsiteY0" fmla="*/ 47621 h 47625"/>
                <a:gd name="connsiteX1" fmla="*/ 47622 w 47625"/>
                <a:gd name="connsiteY1" fmla="*/ 23808 h 47625"/>
                <a:gd name="connsiteX2" fmla="*/ 23809 w 47625"/>
                <a:gd name="connsiteY2" fmla="*/ -4 h 47625"/>
                <a:gd name="connsiteX3" fmla="*/ -3 w 47625"/>
                <a:gd name="connsiteY3" fmla="*/ 23713 h 47625"/>
                <a:gd name="connsiteX4" fmla="*/ 23714 w 47625"/>
                <a:gd name="connsiteY4" fmla="*/ 47621 h 47625"/>
                <a:gd name="connsiteX5" fmla="*/ 23809 w 47625"/>
                <a:gd name="connsiteY5" fmla="*/ 47621 h 47625"/>
                <a:gd name="connsiteX6" fmla="*/ 23809 w 47625"/>
                <a:gd name="connsiteY6" fmla="*/ 9521 h 47625"/>
                <a:gd name="connsiteX7" fmla="*/ 38096 w 47625"/>
                <a:gd name="connsiteY7" fmla="*/ 23809 h 47625"/>
                <a:gd name="connsiteX8" fmla="*/ 23809 w 47625"/>
                <a:gd name="connsiteY8" fmla="*/ 38096 h 47625"/>
                <a:gd name="connsiteX9" fmla="*/ 9521 w 47625"/>
                <a:gd name="connsiteY9" fmla="*/ 23808 h 47625"/>
                <a:gd name="connsiteX10" fmla="*/ 9522 w 47625"/>
                <a:gd name="connsiteY10" fmla="*/ 23713 h 47625"/>
                <a:gd name="connsiteX11" fmla="*/ 23809 w 47625"/>
                <a:gd name="connsiteY11" fmla="*/ 95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3809" y="47621"/>
                  </a:moveTo>
                  <a:cubicBezTo>
                    <a:pt x="36960" y="47621"/>
                    <a:pt x="47622" y="36960"/>
                    <a:pt x="47622" y="23808"/>
                  </a:cubicBezTo>
                  <a:cubicBezTo>
                    <a:pt x="47621" y="10657"/>
                    <a:pt x="36960" y="-4"/>
                    <a:pt x="23809" y="-4"/>
                  </a:cubicBezTo>
                  <a:cubicBezTo>
                    <a:pt x="10695" y="-4"/>
                    <a:pt x="49" y="10599"/>
                    <a:pt x="-3" y="23713"/>
                  </a:cubicBezTo>
                  <a:cubicBezTo>
                    <a:pt x="-56" y="36864"/>
                    <a:pt x="10563" y="47568"/>
                    <a:pt x="23714" y="47621"/>
                  </a:cubicBezTo>
                  <a:cubicBezTo>
                    <a:pt x="23746" y="47621"/>
                    <a:pt x="23777" y="47621"/>
                    <a:pt x="23809" y="47621"/>
                  </a:cubicBezTo>
                  <a:close/>
                  <a:moveTo>
                    <a:pt x="23809" y="9521"/>
                  </a:moveTo>
                  <a:cubicBezTo>
                    <a:pt x="31700" y="9521"/>
                    <a:pt x="38097" y="15918"/>
                    <a:pt x="38096" y="23809"/>
                  </a:cubicBezTo>
                  <a:cubicBezTo>
                    <a:pt x="38096" y="31700"/>
                    <a:pt x="31699" y="38096"/>
                    <a:pt x="23809" y="38096"/>
                  </a:cubicBezTo>
                  <a:cubicBezTo>
                    <a:pt x="15918" y="38096"/>
                    <a:pt x="9521" y="31699"/>
                    <a:pt x="9521" y="23808"/>
                  </a:cubicBezTo>
                  <a:cubicBezTo>
                    <a:pt x="9521" y="23777"/>
                    <a:pt x="9522" y="23745"/>
                    <a:pt x="9522" y="23713"/>
                  </a:cubicBezTo>
                  <a:cubicBezTo>
                    <a:pt x="9574" y="15860"/>
                    <a:pt x="15955" y="9521"/>
                    <a:pt x="23809"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21" name="Freeform: Shape 20">
              <a:extLst>
                <a:ext uri="{FF2B5EF4-FFF2-40B4-BE49-F238E27FC236}">
                  <a16:creationId xmlns:a16="http://schemas.microsoft.com/office/drawing/2014/main" id="{95DE7FFD-3808-D396-84BB-F903F890DC8A}"/>
                </a:ext>
              </a:extLst>
            </p:cNvPr>
            <p:cNvSpPr/>
            <p:nvPr/>
          </p:nvSpPr>
          <p:spPr>
            <a:xfrm>
              <a:off x="858156" y="1802223"/>
              <a:ext cx="47625" cy="52482"/>
            </a:xfrm>
            <a:custGeom>
              <a:avLst/>
              <a:gdLst>
                <a:gd name="connsiteX0" fmla="*/ 47622 w 47625"/>
                <a:gd name="connsiteY0" fmla="*/ 42954 h 52482"/>
                <a:gd name="connsiteX1" fmla="*/ 9522 w 47625"/>
                <a:gd name="connsiteY1" fmla="*/ 42954 h 52482"/>
                <a:gd name="connsiteX2" fmla="*/ 9522 w 47625"/>
                <a:gd name="connsiteY2" fmla="*/ 21999 h 52482"/>
                <a:gd name="connsiteX3" fmla="*/ 38097 w 47625"/>
                <a:gd name="connsiteY3" fmla="*/ 9521 h 52482"/>
                <a:gd name="connsiteX4" fmla="*/ 38097 w 47625"/>
                <a:gd name="connsiteY4" fmla="*/ -4 h 52482"/>
                <a:gd name="connsiteX5" fmla="*/ 1045 w 47625"/>
                <a:gd name="connsiteY5" fmla="*/ 17236 h 52482"/>
                <a:gd name="connsiteX6" fmla="*/ -3 w 47625"/>
                <a:gd name="connsiteY6" fmla="*/ 20284 h 52482"/>
                <a:gd name="connsiteX7" fmla="*/ -3 w 47625"/>
                <a:gd name="connsiteY7" fmla="*/ 47621 h 52482"/>
                <a:gd name="connsiteX8" fmla="*/ 4664 w 47625"/>
                <a:gd name="connsiteY8" fmla="*/ 52478 h 52482"/>
                <a:gd name="connsiteX9" fmla="*/ 4760 w 47625"/>
                <a:gd name="connsiteY9" fmla="*/ 52479 h 52482"/>
                <a:gd name="connsiteX10" fmla="*/ 47622 w 47625"/>
                <a:gd name="connsiteY10" fmla="*/ 52479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52482">
                  <a:moveTo>
                    <a:pt x="47622" y="42954"/>
                  </a:moveTo>
                  <a:lnTo>
                    <a:pt x="9522" y="42954"/>
                  </a:lnTo>
                  <a:lnTo>
                    <a:pt x="9522" y="21999"/>
                  </a:lnTo>
                  <a:cubicBezTo>
                    <a:pt x="16881" y="14023"/>
                    <a:pt x="27246" y="9497"/>
                    <a:pt x="38097" y="9521"/>
                  </a:cubicBezTo>
                  <a:lnTo>
                    <a:pt x="38097" y="-4"/>
                  </a:lnTo>
                  <a:cubicBezTo>
                    <a:pt x="23810" y="2"/>
                    <a:pt x="10252" y="6310"/>
                    <a:pt x="1045" y="17236"/>
                  </a:cubicBezTo>
                  <a:cubicBezTo>
                    <a:pt x="366" y="18107"/>
                    <a:pt x="-3" y="19180"/>
                    <a:pt x="-3" y="20284"/>
                  </a:cubicBezTo>
                  <a:lnTo>
                    <a:pt x="-3" y="47621"/>
                  </a:lnTo>
                  <a:cubicBezTo>
                    <a:pt x="-55" y="50251"/>
                    <a:pt x="2034" y="52425"/>
                    <a:pt x="4664" y="52478"/>
                  </a:cubicBezTo>
                  <a:cubicBezTo>
                    <a:pt x="4696" y="52479"/>
                    <a:pt x="4728" y="52479"/>
                    <a:pt x="4760" y="52479"/>
                  </a:cubicBezTo>
                  <a:lnTo>
                    <a:pt x="47622" y="52479"/>
                  </a:ln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22" name="Freeform: Shape 21">
              <a:extLst>
                <a:ext uri="{FF2B5EF4-FFF2-40B4-BE49-F238E27FC236}">
                  <a16:creationId xmlns:a16="http://schemas.microsoft.com/office/drawing/2014/main" id="{F076E390-0F94-0FC9-B2C3-D92296612C7A}"/>
                </a:ext>
              </a:extLst>
            </p:cNvPr>
            <p:cNvSpPr/>
            <p:nvPr/>
          </p:nvSpPr>
          <p:spPr>
            <a:xfrm>
              <a:off x="891494" y="1854703"/>
              <a:ext cx="95250" cy="57343"/>
            </a:xfrm>
            <a:custGeom>
              <a:avLst/>
              <a:gdLst>
                <a:gd name="connsiteX0" fmla="*/ 47622 w 95250"/>
                <a:gd name="connsiteY0" fmla="*/ -1 h 57343"/>
                <a:gd name="connsiteX1" fmla="*/ 1139 w 95250"/>
                <a:gd name="connsiteY1" fmla="*/ 20954 h 57343"/>
                <a:gd name="connsiteX2" fmla="*/ -4 w 95250"/>
                <a:gd name="connsiteY2" fmla="*/ 24002 h 57343"/>
                <a:gd name="connsiteX3" fmla="*/ -4 w 95250"/>
                <a:gd name="connsiteY3" fmla="*/ 52577 h 57343"/>
                <a:gd name="connsiteX4" fmla="*/ 4759 w 95250"/>
                <a:gd name="connsiteY4" fmla="*/ 57340 h 57343"/>
                <a:gd name="connsiteX5" fmla="*/ 76197 w 95250"/>
                <a:gd name="connsiteY5" fmla="*/ 57340 h 57343"/>
                <a:gd name="connsiteX6" fmla="*/ 76197 w 95250"/>
                <a:gd name="connsiteY6" fmla="*/ 47624 h 57343"/>
                <a:gd name="connsiteX7" fmla="*/ 9522 w 95250"/>
                <a:gd name="connsiteY7" fmla="*/ 47624 h 57343"/>
                <a:gd name="connsiteX8" fmla="*/ 9522 w 95250"/>
                <a:gd name="connsiteY8" fmla="*/ 25812 h 57343"/>
                <a:gd name="connsiteX9" fmla="*/ 83716 w 95250"/>
                <a:gd name="connsiteY9" fmla="*/ 23807 h 57343"/>
                <a:gd name="connsiteX10" fmla="*/ 85722 w 95250"/>
                <a:gd name="connsiteY10" fmla="*/ 25812 h 57343"/>
                <a:gd name="connsiteX11" fmla="*/ 85722 w 95250"/>
                <a:gd name="connsiteY11" fmla="*/ 57149 h 57343"/>
                <a:gd name="connsiteX12" fmla="*/ 90484 w 95250"/>
                <a:gd name="connsiteY12" fmla="*/ 57149 h 57343"/>
                <a:gd name="connsiteX13" fmla="*/ 95247 w 95250"/>
                <a:gd name="connsiteY13" fmla="*/ 52387 h 57343"/>
                <a:gd name="connsiteX14" fmla="*/ 95247 w 95250"/>
                <a:gd name="connsiteY14" fmla="*/ 23812 h 57343"/>
                <a:gd name="connsiteX15" fmla="*/ 94103 w 95250"/>
                <a:gd name="connsiteY15" fmla="*/ 20764 h 57343"/>
                <a:gd name="connsiteX16" fmla="*/ 47622 w 95250"/>
                <a:gd name="connsiteY16" fmla="*/ -1 h 5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57343">
                  <a:moveTo>
                    <a:pt x="47622" y="-1"/>
                  </a:moveTo>
                  <a:cubicBezTo>
                    <a:pt x="29813" y="-130"/>
                    <a:pt x="12836" y="7524"/>
                    <a:pt x="1139" y="20954"/>
                  </a:cubicBezTo>
                  <a:cubicBezTo>
                    <a:pt x="405" y="21800"/>
                    <a:pt x="-1" y="22882"/>
                    <a:pt x="-4" y="24002"/>
                  </a:cubicBezTo>
                  <a:lnTo>
                    <a:pt x="-4" y="52577"/>
                  </a:lnTo>
                  <a:cubicBezTo>
                    <a:pt x="-4" y="55207"/>
                    <a:pt x="2129" y="57340"/>
                    <a:pt x="4759" y="57340"/>
                  </a:cubicBezTo>
                  <a:lnTo>
                    <a:pt x="76197" y="57340"/>
                  </a:lnTo>
                  <a:lnTo>
                    <a:pt x="76197" y="47624"/>
                  </a:lnTo>
                  <a:lnTo>
                    <a:pt x="9522" y="47624"/>
                  </a:lnTo>
                  <a:lnTo>
                    <a:pt x="9522" y="25812"/>
                  </a:lnTo>
                  <a:cubicBezTo>
                    <a:pt x="29456" y="4770"/>
                    <a:pt x="62674" y="3872"/>
                    <a:pt x="83716" y="23807"/>
                  </a:cubicBezTo>
                  <a:cubicBezTo>
                    <a:pt x="84402" y="24456"/>
                    <a:pt x="85071" y="25125"/>
                    <a:pt x="85722" y="25812"/>
                  </a:cubicBezTo>
                  <a:lnTo>
                    <a:pt x="85722" y="57149"/>
                  </a:lnTo>
                  <a:lnTo>
                    <a:pt x="90484" y="57149"/>
                  </a:lnTo>
                  <a:cubicBezTo>
                    <a:pt x="93114" y="57149"/>
                    <a:pt x="95247" y="55016"/>
                    <a:pt x="95247" y="52387"/>
                  </a:cubicBezTo>
                  <a:lnTo>
                    <a:pt x="95247" y="23812"/>
                  </a:lnTo>
                  <a:cubicBezTo>
                    <a:pt x="95244" y="22691"/>
                    <a:pt x="94838" y="21609"/>
                    <a:pt x="94103" y="20764"/>
                  </a:cubicBezTo>
                  <a:cubicBezTo>
                    <a:pt x="82372" y="7405"/>
                    <a:pt x="65400" y="-177"/>
                    <a:pt x="47622" y="-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grpSp>
      <p:grpSp>
        <p:nvGrpSpPr>
          <p:cNvPr id="42" name="Graphic 21">
            <a:extLst>
              <a:ext uri="{FF2B5EF4-FFF2-40B4-BE49-F238E27FC236}">
                <a16:creationId xmlns:a16="http://schemas.microsoft.com/office/drawing/2014/main" id="{625AB625-6FB2-A0DF-7F6B-B6D4566B2DCC}"/>
              </a:ext>
            </a:extLst>
          </p:cNvPr>
          <p:cNvGrpSpPr/>
          <p:nvPr/>
        </p:nvGrpSpPr>
        <p:grpSpPr>
          <a:xfrm>
            <a:off x="3359526" y="7677096"/>
            <a:ext cx="668694" cy="668694"/>
            <a:chOff x="858157" y="1749836"/>
            <a:chExt cx="161925" cy="161925"/>
          </a:xfrm>
          <a:solidFill>
            <a:srgbClr val="46535E"/>
          </a:solidFill>
        </p:grpSpPr>
        <p:sp>
          <p:nvSpPr>
            <p:cNvPr id="43" name="Freeform: Shape 42">
              <a:extLst>
                <a:ext uri="{FF2B5EF4-FFF2-40B4-BE49-F238E27FC236}">
                  <a16:creationId xmlns:a16="http://schemas.microsoft.com/office/drawing/2014/main" id="{6DD59CD9-64FE-7507-5051-7AF8FDEC3375}"/>
                </a:ext>
              </a:extLst>
            </p:cNvPr>
            <p:cNvSpPr/>
            <p:nvPr/>
          </p:nvSpPr>
          <p:spPr>
            <a:xfrm>
              <a:off x="910544" y="1789078"/>
              <a:ext cx="57150" cy="57150"/>
            </a:xfrm>
            <a:custGeom>
              <a:avLst/>
              <a:gdLst>
                <a:gd name="connsiteX0" fmla="*/ -4 w 57150"/>
                <a:gd name="connsiteY0" fmla="*/ 28571 h 57150"/>
                <a:gd name="connsiteX1" fmla="*/ 28572 w 57150"/>
                <a:gd name="connsiteY1" fmla="*/ 57146 h 57150"/>
                <a:gd name="connsiteX2" fmla="*/ 57147 w 57150"/>
                <a:gd name="connsiteY2" fmla="*/ 28571 h 57150"/>
                <a:gd name="connsiteX3" fmla="*/ 28572 w 57150"/>
                <a:gd name="connsiteY3" fmla="*/ -4 h 57150"/>
                <a:gd name="connsiteX4" fmla="*/ -4 w 57150"/>
                <a:gd name="connsiteY4" fmla="*/ 28571 h 57150"/>
                <a:gd name="connsiteX5" fmla="*/ 28572 w 57150"/>
                <a:gd name="connsiteY5" fmla="*/ 9521 h 57150"/>
                <a:gd name="connsiteX6" fmla="*/ 47622 w 57150"/>
                <a:gd name="connsiteY6" fmla="*/ 28571 h 57150"/>
                <a:gd name="connsiteX7" fmla="*/ 28572 w 57150"/>
                <a:gd name="connsiteY7" fmla="*/ 47621 h 57150"/>
                <a:gd name="connsiteX8" fmla="*/ 9522 w 57150"/>
                <a:gd name="connsiteY8" fmla="*/ 28571 h 57150"/>
                <a:gd name="connsiteX9" fmla="*/ 28572 w 57150"/>
                <a:gd name="connsiteY9" fmla="*/ 95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4" y="28571"/>
                  </a:moveTo>
                  <a:cubicBezTo>
                    <a:pt x="-4" y="44353"/>
                    <a:pt x="12790" y="57146"/>
                    <a:pt x="28572" y="57146"/>
                  </a:cubicBezTo>
                  <a:cubicBezTo>
                    <a:pt x="44353" y="57146"/>
                    <a:pt x="57147" y="44353"/>
                    <a:pt x="57147" y="28571"/>
                  </a:cubicBezTo>
                  <a:cubicBezTo>
                    <a:pt x="57147" y="12790"/>
                    <a:pt x="44353" y="-4"/>
                    <a:pt x="28572" y="-4"/>
                  </a:cubicBezTo>
                  <a:cubicBezTo>
                    <a:pt x="12790" y="-4"/>
                    <a:pt x="-4" y="12790"/>
                    <a:pt x="-4" y="28571"/>
                  </a:cubicBezTo>
                  <a:close/>
                  <a:moveTo>
                    <a:pt x="28572" y="9521"/>
                  </a:moveTo>
                  <a:cubicBezTo>
                    <a:pt x="39093" y="9521"/>
                    <a:pt x="47622" y="18050"/>
                    <a:pt x="47622" y="28571"/>
                  </a:cubicBezTo>
                  <a:cubicBezTo>
                    <a:pt x="47622" y="39092"/>
                    <a:pt x="39093" y="47621"/>
                    <a:pt x="28572" y="47621"/>
                  </a:cubicBezTo>
                  <a:cubicBezTo>
                    <a:pt x="18050" y="47621"/>
                    <a:pt x="9522" y="39092"/>
                    <a:pt x="9522" y="28571"/>
                  </a:cubicBezTo>
                  <a:cubicBezTo>
                    <a:pt x="9522" y="18050"/>
                    <a:pt x="18050" y="9521"/>
                    <a:pt x="28572"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44" name="Freeform: Shape 43">
              <a:extLst>
                <a:ext uri="{FF2B5EF4-FFF2-40B4-BE49-F238E27FC236}">
                  <a16:creationId xmlns:a16="http://schemas.microsoft.com/office/drawing/2014/main" id="{63ECD6AB-930B-5F5E-CFBA-5D9FFFC14ADA}"/>
                </a:ext>
              </a:extLst>
            </p:cNvPr>
            <p:cNvSpPr/>
            <p:nvPr/>
          </p:nvSpPr>
          <p:spPr>
            <a:xfrm>
              <a:off x="958169" y="1749931"/>
              <a:ext cx="47625" cy="47625"/>
            </a:xfrm>
            <a:custGeom>
              <a:avLst/>
              <a:gdLst>
                <a:gd name="connsiteX0" fmla="*/ 23809 w 47625"/>
                <a:gd name="connsiteY0" fmla="*/ 47621 h 47625"/>
                <a:gd name="connsiteX1" fmla="*/ 47622 w 47625"/>
                <a:gd name="connsiteY1" fmla="*/ 23808 h 47625"/>
                <a:gd name="connsiteX2" fmla="*/ 23809 w 47625"/>
                <a:gd name="connsiteY2" fmla="*/ -4 h 47625"/>
                <a:gd name="connsiteX3" fmla="*/ -3 w 47625"/>
                <a:gd name="connsiteY3" fmla="*/ 23713 h 47625"/>
                <a:gd name="connsiteX4" fmla="*/ 23714 w 47625"/>
                <a:gd name="connsiteY4" fmla="*/ 47621 h 47625"/>
                <a:gd name="connsiteX5" fmla="*/ 23809 w 47625"/>
                <a:gd name="connsiteY5" fmla="*/ 47621 h 47625"/>
                <a:gd name="connsiteX6" fmla="*/ 23809 w 47625"/>
                <a:gd name="connsiteY6" fmla="*/ 9521 h 47625"/>
                <a:gd name="connsiteX7" fmla="*/ 38097 w 47625"/>
                <a:gd name="connsiteY7" fmla="*/ 23809 h 47625"/>
                <a:gd name="connsiteX8" fmla="*/ 23808 w 47625"/>
                <a:gd name="connsiteY8" fmla="*/ 38096 h 47625"/>
                <a:gd name="connsiteX9" fmla="*/ 9522 w 47625"/>
                <a:gd name="connsiteY9" fmla="*/ 23808 h 47625"/>
                <a:gd name="connsiteX10" fmla="*/ 9522 w 47625"/>
                <a:gd name="connsiteY10" fmla="*/ 23713 h 47625"/>
                <a:gd name="connsiteX11" fmla="*/ 23809 w 47625"/>
                <a:gd name="connsiteY11" fmla="*/ 95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3809" y="47621"/>
                  </a:moveTo>
                  <a:cubicBezTo>
                    <a:pt x="36960" y="47621"/>
                    <a:pt x="47622" y="36960"/>
                    <a:pt x="47622" y="23808"/>
                  </a:cubicBezTo>
                  <a:cubicBezTo>
                    <a:pt x="47622" y="10657"/>
                    <a:pt x="36960" y="-4"/>
                    <a:pt x="23809" y="-4"/>
                  </a:cubicBezTo>
                  <a:cubicBezTo>
                    <a:pt x="10695" y="-4"/>
                    <a:pt x="49" y="10599"/>
                    <a:pt x="-3" y="23713"/>
                  </a:cubicBezTo>
                  <a:cubicBezTo>
                    <a:pt x="-56" y="36864"/>
                    <a:pt x="10563" y="47568"/>
                    <a:pt x="23714" y="47621"/>
                  </a:cubicBezTo>
                  <a:cubicBezTo>
                    <a:pt x="23745" y="47621"/>
                    <a:pt x="23778" y="47621"/>
                    <a:pt x="23809" y="47621"/>
                  </a:cubicBezTo>
                  <a:close/>
                  <a:moveTo>
                    <a:pt x="23809" y="9521"/>
                  </a:moveTo>
                  <a:cubicBezTo>
                    <a:pt x="31700" y="9521"/>
                    <a:pt x="38097" y="15918"/>
                    <a:pt x="38097" y="23809"/>
                  </a:cubicBezTo>
                  <a:cubicBezTo>
                    <a:pt x="38096" y="31700"/>
                    <a:pt x="31700" y="38096"/>
                    <a:pt x="23808" y="38096"/>
                  </a:cubicBezTo>
                  <a:cubicBezTo>
                    <a:pt x="15918" y="38096"/>
                    <a:pt x="9522" y="31699"/>
                    <a:pt x="9522" y="23808"/>
                  </a:cubicBezTo>
                  <a:cubicBezTo>
                    <a:pt x="9522" y="23777"/>
                    <a:pt x="9522" y="23745"/>
                    <a:pt x="9522" y="23713"/>
                  </a:cubicBezTo>
                  <a:cubicBezTo>
                    <a:pt x="9574" y="15860"/>
                    <a:pt x="15956" y="9521"/>
                    <a:pt x="23809"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45" name="Freeform: Shape 44">
              <a:extLst>
                <a:ext uri="{FF2B5EF4-FFF2-40B4-BE49-F238E27FC236}">
                  <a16:creationId xmlns:a16="http://schemas.microsoft.com/office/drawing/2014/main" id="{B0E40565-55AF-A4FE-DFC6-F8CCD8F7D0AC}"/>
                </a:ext>
              </a:extLst>
            </p:cNvPr>
            <p:cNvSpPr/>
            <p:nvPr/>
          </p:nvSpPr>
          <p:spPr>
            <a:xfrm>
              <a:off x="972457" y="1802223"/>
              <a:ext cx="47625" cy="52482"/>
            </a:xfrm>
            <a:custGeom>
              <a:avLst/>
              <a:gdLst>
                <a:gd name="connsiteX0" fmla="*/ 46574 w 47625"/>
                <a:gd name="connsiteY0" fmla="*/ 17236 h 52482"/>
                <a:gd name="connsiteX1" fmla="*/ 9522 w 47625"/>
                <a:gd name="connsiteY1" fmla="*/ -4 h 52482"/>
                <a:gd name="connsiteX2" fmla="*/ 9522 w 47625"/>
                <a:gd name="connsiteY2" fmla="*/ 9521 h 52482"/>
                <a:gd name="connsiteX3" fmla="*/ 38097 w 47625"/>
                <a:gd name="connsiteY3" fmla="*/ 21999 h 52482"/>
                <a:gd name="connsiteX4" fmla="*/ 38097 w 47625"/>
                <a:gd name="connsiteY4" fmla="*/ 42954 h 52482"/>
                <a:gd name="connsiteX5" fmla="*/ -4 w 47625"/>
                <a:gd name="connsiteY5" fmla="*/ 42954 h 52482"/>
                <a:gd name="connsiteX6" fmla="*/ -4 w 47625"/>
                <a:gd name="connsiteY6" fmla="*/ 52479 h 52482"/>
                <a:gd name="connsiteX7" fmla="*/ 42859 w 47625"/>
                <a:gd name="connsiteY7" fmla="*/ 52479 h 52482"/>
                <a:gd name="connsiteX8" fmla="*/ 47622 w 47625"/>
                <a:gd name="connsiteY8" fmla="*/ 47716 h 52482"/>
                <a:gd name="connsiteX9" fmla="*/ 47622 w 47625"/>
                <a:gd name="connsiteY9" fmla="*/ 20284 h 52482"/>
                <a:gd name="connsiteX10" fmla="*/ 46574 w 47625"/>
                <a:gd name="connsiteY10" fmla="*/ 17236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52482">
                  <a:moveTo>
                    <a:pt x="46574" y="17236"/>
                  </a:moveTo>
                  <a:cubicBezTo>
                    <a:pt x="37367" y="6310"/>
                    <a:pt x="23809" y="2"/>
                    <a:pt x="9522" y="-4"/>
                  </a:cubicBezTo>
                  <a:lnTo>
                    <a:pt x="9522" y="9521"/>
                  </a:lnTo>
                  <a:cubicBezTo>
                    <a:pt x="20373" y="9497"/>
                    <a:pt x="30737" y="14023"/>
                    <a:pt x="38097" y="21999"/>
                  </a:cubicBezTo>
                  <a:lnTo>
                    <a:pt x="38097" y="42954"/>
                  </a:lnTo>
                  <a:lnTo>
                    <a:pt x="-4" y="42954"/>
                  </a:lnTo>
                  <a:lnTo>
                    <a:pt x="-4" y="52479"/>
                  </a:lnTo>
                  <a:lnTo>
                    <a:pt x="42859" y="52479"/>
                  </a:lnTo>
                  <a:cubicBezTo>
                    <a:pt x="45489" y="52479"/>
                    <a:pt x="47622" y="50346"/>
                    <a:pt x="47622" y="47716"/>
                  </a:cubicBezTo>
                  <a:lnTo>
                    <a:pt x="47622" y="20284"/>
                  </a:lnTo>
                  <a:cubicBezTo>
                    <a:pt x="47622" y="19180"/>
                    <a:pt x="47253" y="18107"/>
                    <a:pt x="46574" y="17236"/>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46" name="Freeform: Shape 45">
              <a:extLst>
                <a:ext uri="{FF2B5EF4-FFF2-40B4-BE49-F238E27FC236}">
                  <a16:creationId xmlns:a16="http://schemas.microsoft.com/office/drawing/2014/main" id="{F35374F0-25CC-D481-CE0C-DE4E3B987A69}"/>
                </a:ext>
              </a:extLst>
            </p:cNvPr>
            <p:cNvSpPr/>
            <p:nvPr/>
          </p:nvSpPr>
          <p:spPr>
            <a:xfrm>
              <a:off x="872444" y="1749931"/>
              <a:ext cx="47625" cy="47625"/>
            </a:xfrm>
            <a:custGeom>
              <a:avLst/>
              <a:gdLst>
                <a:gd name="connsiteX0" fmla="*/ 23809 w 47625"/>
                <a:gd name="connsiteY0" fmla="*/ 47621 h 47625"/>
                <a:gd name="connsiteX1" fmla="*/ 47622 w 47625"/>
                <a:gd name="connsiteY1" fmla="*/ 23808 h 47625"/>
                <a:gd name="connsiteX2" fmla="*/ 23809 w 47625"/>
                <a:gd name="connsiteY2" fmla="*/ -4 h 47625"/>
                <a:gd name="connsiteX3" fmla="*/ -3 w 47625"/>
                <a:gd name="connsiteY3" fmla="*/ 23713 h 47625"/>
                <a:gd name="connsiteX4" fmla="*/ 23714 w 47625"/>
                <a:gd name="connsiteY4" fmla="*/ 47621 h 47625"/>
                <a:gd name="connsiteX5" fmla="*/ 23809 w 47625"/>
                <a:gd name="connsiteY5" fmla="*/ 47621 h 47625"/>
                <a:gd name="connsiteX6" fmla="*/ 23809 w 47625"/>
                <a:gd name="connsiteY6" fmla="*/ 9521 h 47625"/>
                <a:gd name="connsiteX7" fmla="*/ 38096 w 47625"/>
                <a:gd name="connsiteY7" fmla="*/ 23809 h 47625"/>
                <a:gd name="connsiteX8" fmla="*/ 23809 w 47625"/>
                <a:gd name="connsiteY8" fmla="*/ 38096 h 47625"/>
                <a:gd name="connsiteX9" fmla="*/ 9521 w 47625"/>
                <a:gd name="connsiteY9" fmla="*/ 23808 h 47625"/>
                <a:gd name="connsiteX10" fmla="*/ 9522 w 47625"/>
                <a:gd name="connsiteY10" fmla="*/ 23713 h 47625"/>
                <a:gd name="connsiteX11" fmla="*/ 23809 w 47625"/>
                <a:gd name="connsiteY11" fmla="*/ 95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 h="47625">
                  <a:moveTo>
                    <a:pt x="23809" y="47621"/>
                  </a:moveTo>
                  <a:cubicBezTo>
                    <a:pt x="36960" y="47621"/>
                    <a:pt x="47622" y="36960"/>
                    <a:pt x="47622" y="23808"/>
                  </a:cubicBezTo>
                  <a:cubicBezTo>
                    <a:pt x="47621" y="10657"/>
                    <a:pt x="36960" y="-4"/>
                    <a:pt x="23809" y="-4"/>
                  </a:cubicBezTo>
                  <a:cubicBezTo>
                    <a:pt x="10695" y="-4"/>
                    <a:pt x="49" y="10599"/>
                    <a:pt x="-3" y="23713"/>
                  </a:cubicBezTo>
                  <a:cubicBezTo>
                    <a:pt x="-56" y="36864"/>
                    <a:pt x="10563" y="47568"/>
                    <a:pt x="23714" y="47621"/>
                  </a:cubicBezTo>
                  <a:cubicBezTo>
                    <a:pt x="23746" y="47621"/>
                    <a:pt x="23777" y="47621"/>
                    <a:pt x="23809" y="47621"/>
                  </a:cubicBezTo>
                  <a:close/>
                  <a:moveTo>
                    <a:pt x="23809" y="9521"/>
                  </a:moveTo>
                  <a:cubicBezTo>
                    <a:pt x="31700" y="9521"/>
                    <a:pt x="38097" y="15918"/>
                    <a:pt x="38096" y="23809"/>
                  </a:cubicBezTo>
                  <a:cubicBezTo>
                    <a:pt x="38096" y="31700"/>
                    <a:pt x="31699" y="38096"/>
                    <a:pt x="23809" y="38096"/>
                  </a:cubicBezTo>
                  <a:cubicBezTo>
                    <a:pt x="15918" y="38096"/>
                    <a:pt x="9521" y="31699"/>
                    <a:pt x="9521" y="23808"/>
                  </a:cubicBezTo>
                  <a:cubicBezTo>
                    <a:pt x="9521" y="23777"/>
                    <a:pt x="9522" y="23745"/>
                    <a:pt x="9522" y="23713"/>
                  </a:cubicBezTo>
                  <a:cubicBezTo>
                    <a:pt x="9574" y="15860"/>
                    <a:pt x="15955" y="9521"/>
                    <a:pt x="23809" y="952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47" name="Freeform: Shape 46">
              <a:extLst>
                <a:ext uri="{FF2B5EF4-FFF2-40B4-BE49-F238E27FC236}">
                  <a16:creationId xmlns:a16="http://schemas.microsoft.com/office/drawing/2014/main" id="{AEC776F4-3651-3D35-9F44-9BDC8D4D3ED0}"/>
                </a:ext>
              </a:extLst>
            </p:cNvPr>
            <p:cNvSpPr/>
            <p:nvPr/>
          </p:nvSpPr>
          <p:spPr>
            <a:xfrm>
              <a:off x="858156" y="1802223"/>
              <a:ext cx="47625" cy="52482"/>
            </a:xfrm>
            <a:custGeom>
              <a:avLst/>
              <a:gdLst>
                <a:gd name="connsiteX0" fmla="*/ 47622 w 47625"/>
                <a:gd name="connsiteY0" fmla="*/ 42954 h 52482"/>
                <a:gd name="connsiteX1" fmla="*/ 9522 w 47625"/>
                <a:gd name="connsiteY1" fmla="*/ 42954 h 52482"/>
                <a:gd name="connsiteX2" fmla="*/ 9522 w 47625"/>
                <a:gd name="connsiteY2" fmla="*/ 21999 h 52482"/>
                <a:gd name="connsiteX3" fmla="*/ 38097 w 47625"/>
                <a:gd name="connsiteY3" fmla="*/ 9521 h 52482"/>
                <a:gd name="connsiteX4" fmla="*/ 38097 w 47625"/>
                <a:gd name="connsiteY4" fmla="*/ -4 h 52482"/>
                <a:gd name="connsiteX5" fmla="*/ 1045 w 47625"/>
                <a:gd name="connsiteY5" fmla="*/ 17236 h 52482"/>
                <a:gd name="connsiteX6" fmla="*/ -3 w 47625"/>
                <a:gd name="connsiteY6" fmla="*/ 20284 h 52482"/>
                <a:gd name="connsiteX7" fmla="*/ -3 w 47625"/>
                <a:gd name="connsiteY7" fmla="*/ 47621 h 52482"/>
                <a:gd name="connsiteX8" fmla="*/ 4664 w 47625"/>
                <a:gd name="connsiteY8" fmla="*/ 52478 h 52482"/>
                <a:gd name="connsiteX9" fmla="*/ 4760 w 47625"/>
                <a:gd name="connsiteY9" fmla="*/ 52479 h 52482"/>
                <a:gd name="connsiteX10" fmla="*/ 47622 w 47625"/>
                <a:gd name="connsiteY10" fmla="*/ 52479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25" h="52482">
                  <a:moveTo>
                    <a:pt x="47622" y="42954"/>
                  </a:moveTo>
                  <a:lnTo>
                    <a:pt x="9522" y="42954"/>
                  </a:lnTo>
                  <a:lnTo>
                    <a:pt x="9522" y="21999"/>
                  </a:lnTo>
                  <a:cubicBezTo>
                    <a:pt x="16881" y="14023"/>
                    <a:pt x="27246" y="9497"/>
                    <a:pt x="38097" y="9521"/>
                  </a:cubicBezTo>
                  <a:lnTo>
                    <a:pt x="38097" y="-4"/>
                  </a:lnTo>
                  <a:cubicBezTo>
                    <a:pt x="23810" y="2"/>
                    <a:pt x="10252" y="6310"/>
                    <a:pt x="1045" y="17236"/>
                  </a:cubicBezTo>
                  <a:cubicBezTo>
                    <a:pt x="366" y="18107"/>
                    <a:pt x="-3" y="19180"/>
                    <a:pt x="-3" y="20284"/>
                  </a:cubicBezTo>
                  <a:lnTo>
                    <a:pt x="-3" y="47621"/>
                  </a:lnTo>
                  <a:cubicBezTo>
                    <a:pt x="-55" y="50251"/>
                    <a:pt x="2034" y="52425"/>
                    <a:pt x="4664" y="52478"/>
                  </a:cubicBezTo>
                  <a:cubicBezTo>
                    <a:pt x="4696" y="52479"/>
                    <a:pt x="4728" y="52479"/>
                    <a:pt x="4760" y="52479"/>
                  </a:cubicBezTo>
                  <a:lnTo>
                    <a:pt x="47622" y="52479"/>
                  </a:ln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sp>
          <p:nvSpPr>
            <p:cNvPr id="48" name="Freeform: Shape 47">
              <a:extLst>
                <a:ext uri="{FF2B5EF4-FFF2-40B4-BE49-F238E27FC236}">
                  <a16:creationId xmlns:a16="http://schemas.microsoft.com/office/drawing/2014/main" id="{45202C3C-203A-24F0-F62B-3DC0BE51B5C2}"/>
                </a:ext>
              </a:extLst>
            </p:cNvPr>
            <p:cNvSpPr/>
            <p:nvPr/>
          </p:nvSpPr>
          <p:spPr>
            <a:xfrm>
              <a:off x="891494" y="1854703"/>
              <a:ext cx="95250" cy="57343"/>
            </a:xfrm>
            <a:custGeom>
              <a:avLst/>
              <a:gdLst>
                <a:gd name="connsiteX0" fmla="*/ 47622 w 95250"/>
                <a:gd name="connsiteY0" fmla="*/ -1 h 57343"/>
                <a:gd name="connsiteX1" fmla="*/ 1139 w 95250"/>
                <a:gd name="connsiteY1" fmla="*/ 20954 h 57343"/>
                <a:gd name="connsiteX2" fmla="*/ -4 w 95250"/>
                <a:gd name="connsiteY2" fmla="*/ 24002 h 57343"/>
                <a:gd name="connsiteX3" fmla="*/ -4 w 95250"/>
                <a:gd name="connsiteY3" fmla="*/ 52577 h 57343"/>
                <a:gd name="connsiteX4" fmla="*/ 4759 w 95250"/>
                <a:gd name="connsiteY4" fmla="*/ 57340 h 57343"/>
                <a:gd name="connsiteX5" fmla="*/ 76197 w 95250"/>
                <a:gd name="connsiteY5" fmla="*/ 57340 h 57343"/>
                <a:gd name="connsiteX6" fmla="*/ 76197 w 95250"/>
                <a:gd name="connsiteY6" fmla="*/ 47624 h 57343"/>
                <a:gd name="connsiteX7" fmla="*/ 9522 w 95250"/>
                <a:gd name="connsiteY7" fmla="*/ 47624 h 57343"/>
                <a:gd name="connsiteX8" fmla="*/ 9522 w 95250"/>
                <a:gd name="connsiteY8" fmla="*/ 25812 h 57343"/>
                <a:gd name="connsiteX9" fmla="*/ 83716 w 95250"/>
                <a:gd name="connsiteY9" fmla="*/ 23807 h 57343"/>
                <a:gd name="connsiteX10" fmla="*/ 85722 w 95250"/>
                <a:gd name="connsiteY10" fmla="*/ 25812 h 57343"/>
                <a:gd name="connsiteX11" fmla="*/ 85722 w 95250"/>
                <a:gd name="connsiteY11" fmla="*/ 57149 h 57343"/>
                <a:gd name="connsiteX12" fmla="*/ 90484 w 95250"/>
                <a:gd name="connsiteY12" fmla="*/ 57149 h 57343"/>
                <a:gd name="connsiteX13" fmla="*/ 95247 w 95250"/>
                <a:gd name="connsiteY13" fmla="*/ 52387 h 57343"/>
                <a:gd name="connsiteX14" fmla="*/ 95247 w 95250"/>
                <a:gd name="connsiteY14" fmla="*/ 23812 h 57343"/>
                <a:gd name="connsiteX15" fmla="*/ 94103 w 95250"/>
                <a:gd name="connsiteY15" fmla="*/ 20764 h 57343"/>
                <a:gd name="connsiteX16" fmla="*/ 47622 w 95250"/>
                <a:gd name="connsiteY16" fmla="*/ -1 h 5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 h="57343">
                  <a:moveTo>
                    <a:pt x="47622" y="-1"/>
                  </a:moveTo>
                  <a:cubicBezTo>
                    <a:pt x="29813" y="-130"/>
                    <a:pt x="12836" y="7524"/>
                    <a:pt x="1139" y="20954"/>
                  </a:cubicBezTo>
                  <a:cubicBezTo>
                    <a:pt x="405" y="21800"/>
                    <a:pt x="-1" y="22882"/>
                    <a:pt x="-4" y="24002"/>
                  </a:cubicBezTo>
                  <a:lnTo>
                    <a:pt x="-4" y="52577"/>
                  </a:lnTo>
                  <a:cubicBezTo>
                    <a:pt x="-4" y="55207"/>
                    <a:pt x="2129" y="57340"/>
                    <a:pt x="4759" y="57340"/>
                  </a:cubicBezTo>
                  <a:lnTo>
                    <a:pt x="76197" y="57340"/>
                  </a:lnTo>
                  <a:lnTo>
                    <a:pt x="76197" y="47624"/>
                  </a:lnTo>
                  <a:lnTo>
                    <a:pt x="9522" y="47624"/>
                  </a:lnTo>
                  <a:lnTo>
                    <a:pt x="9522" y="25812"/>
                  </a:lnTo>
                  <a:cubicBezTo>
                    <a:pt x="29456" y="4770"/>
                    <a:pt x="62674" y="3872"/>
                    <a:pt x="83716" y="23807"/>
                  </a:cubicBezTo>
                  <a:cubicBezTo>
                    <a:pt x="84402" y="24456"/>
                    <a:pt x="85071" y="25125"/>
                    <a:pt x="85722" y="25812"/>
                  </a:cubicBezTo>
                  <a:lnTo>
                    <a:pt x="85722" y="57149"/>
                  </a:lnTo>
                  <a:lnTo>
                    <a:pt x="90484" y="57149"/>
                  </a:lnTo>
                  <a:cubicBezTo>
                    <a:pt x="93114" y="57149"/>
                    <a:pt x="95247" y="55016"/>
                    <a:pt x="95247" y="52387"/>
                  </a:cubicBezTo>
                  <a:lnTo>
                    <a:pt x="95247" y="23812"/>
                  </a:lnTo>
                  <a:cubicBezTo>
                    <a:pt x="95244" y="22691"/>
                    <a:pt x="94838" y="21609"/>
                    <a:pt x="94103" y="20764"/>
                  </a:cubicBezTo>
                  <a:cubicBezTo>
                    <a:pt x="82372" y="7405"/>
                    <a:pt x="65400" y="-177"/>
                    <a:pt x="47622" y="-1"/>
                  </a:cubicBezTo>
                  <a:close/>
                </a:path>
              </a:pathLst>
            </a:custGeom>
            <a:grpFill/>
            <a:ln w="9525" cap="flat">
              <a:noFill/>
              <a:prstDash val="solid"/>
              <a:miter/>
            </a:ln>
          </p:spPr>
          <p:txBody>
            <a:bodyPr rtlCol="0" anchor="ctr"/>
            <a:lstStyle/>
            <a:p>
              <a:pPr defTabSz="1828619"/>
              <a:endParaRPr lang="en-US" sz="7200">
                <a:solidFill>
                  <a:srgbClr val="000000"/>
                </a:solidFill>
                <a:latin typeface="Helvetica Now Text"/>
              </a:endParaRPr>
            </a:p>
          </p:txBody>
        </p:sp>
      </p:grpSp>
      <p:sp>
        <p:nvSpPr>
          <p:cNvPr id="6" name="TextBox 5">
            <a:extLst>
              <a:ext uri="{FF2B5EF4-FFF2-40B4-BE49-F238E27FC236}">
                <a16:creationId xmlns:a16="http://schemas.microsoft.com/office/drawing/2014/main" id="{5AD2701E-F336-8DCA-7B52-55A44E5E9D54}"/>
              </a:ext>
            </a:extLst>
          </p:cNvPr>
          <p:cNvSpPr txBox="1"/>
          <p:nvPr/>
        </p:nvSpPr>
        <p:spPr>
          <a:xfrm>
            <a:off x="4457408" y="2686391"/>
            <a:ext cx="17239128" cy="4990705"/>
          </a:xfrm>
          <a:prstGeom prst="rect">
            <a:avLst/>
          </a:prstGeom>
        </p:spPr>
        <p:txBody>
          <a:bodyPr vert="horz" wrap="none" lIns="0" tIns="0" rIns="0" bIns="0" rtlCol="0">
            <a:noAutofit/>
          </a:bodyPr>
          <a:lstStyle/>
          <a:p>
            <a:pPr algn="l"/>
            <a:endParaRPr lang="en-US" sz="2000" dirty="0"/>
          </a:p>
        </p:txBody>
      </p:sp>
      <p:sp>
        <p:nvSpPr>
          <p:cNvPr id="10" name="TextBox 9">
            <a:extLst>
              <a:ext uri="{FF2B5EF4-FFF2-40B4-BE49-F238E27FC236}">
                <a16:creationId xmlns:a16="http://schemas.microsoft.com/office/drawing/2014/main" id="{E29EB35E-8490-4EC2-F531-177FDB350D91}"/>
              </a:ext>
            </a:extLst>
          </p:cNvPr>
          <p:cNvSpPr txBox="1"/>
          <p:nvPr/>
        </p:nvSpPr>
        <p:spPr>
          <a:xfrm>
            <a:off x="4198046" y="2102539"/>
            <a:ext cx="9035180" cy="2113399"/>
          </a:xfrm>
          <a:prstGeom prst="rect">
            <a:avLst/>
          </a:prstGeom>
          <a:noFill/>
        </p:spPr>
        <p:txBody>
          <a:bodyPr wrap="square">
            <a:spAutoFit/>
          </a:bodyPr>
          <a:lstStyle/>
          <a:p>
            <a:pPr>
              <a:spcAft>
                <a:spcPts val="400"/>
              </a:spcAft>
            </a:pPr>
            <a:r>
              <a:rPr lang="en-US" sz="3200" b="1" dirty="0">
                <a:solidFill>
                  <a:srgbClr val="46535E"/>
                </a:solidFill>
                <a:latin typeface="Helvetica Now Text" panose="020B0504030202020204" pitchFamily="34" charset="0"/>
              </a:rPr>
              <a:t>Julie Eshelman</a:t>
            </a:r>
            <a:endParaRPr lang="en-US" sz="3200" dirty="0">
              <a:solidFill>
                <a:srgbClr val="46535E"/>
              </a:solidFill>
              <a:latin typeface="Helvetica Now Text" panose="020B0504030202020204" pitchFamily="34" charset="0"/>
            </a:endParaRPr>
          </a:p>
          <a:p>
            <a:r>
              <a:rPr lang="en-US" sz="3200" dirty="0">
                <a:solidFill>
                  <a:srgbClr val="46535E"/>
                </a:solidFill>
                <a:latin typeface="Helvetica Now Text" panose="020B0504030202020204" pitchFamily="34" charset="0"/>
              </a:rPr>
              <a:t>Risk Advisor, Aon Private Risk Management</a:t>
            </a:r>
          </a:p>
          <a:p>
            <a:r>
              <a:rPr lang="en-US" sz="3200" dirty="0">
                <a:solidFill>
                  <a:srgbClr val="46535E"/>
                </a:solidFill>
                <a:latin typeface="Helvetica Now Text" panose="020B0504030202020204" pitchFamily="34" charset="0"/>
              </a:rPr>
              <a:t>(415) 515-2776</a:t>
            </a:r>
          </a:p>
          <a:p>
            <a:r>
              <a:rPr lang="en-US" sz="3200" dirty="0">
                <a:latin typeface="Helvetica Now Text" panose="020B0504030202020204" pitchFamily="34" charset="0"/>
                <a:hlinkClick r:id="rId3"/>
              </a:rPr>
              <a:t>Julie.Eshelman@aon.com</a:t>
            </a:r>
            <a:r>
              <a:rPr lang="en-US" sz="3200" dirty="0">
                <a:latin typeface="Helvetica Now Text" panose="020B0504030202020204" pitchFamily="34" charset="0"/>
              </a:rPr>
              <a:t> </a:t>
            </a:r>
          </a:p>
        </p:txBody>
      </p:sp>
      <p:sp>
        <p:nvSpPr>
          <p:cNvPr id="11" name="TextBox 10">
            <a:extLst>
              <a:ext uri="{FF2B5EF4-FFF2-40B4-BE49-F238E27FC236}">
                <a16:creationId xmlns:a16="http://schemas.microsoft.com/office/drawing/2014/main" id="{D33A5DCE-F181-56BE-EC68-C286066D2D20}"/>
              </a:ext>
            </a:extLst>
          </p:cNvPr>
          <p:cNvSpPr txBox="1"/>
          <p:nvPr/>
        </p:nvSpPr>
        <p:spPr>
          <a:xfrm>
            <a:off x="4028219" y="4271334"/>
            <a:ext cx="12324550" cy="2045075"/>
          </a:xfrm>
          <a:prstGeom prst="rect">
            <a:avLst/>
          </a:prstGeom>
        </p:spPr>
        <p:txBody>
          <a:bodyPr vert="horz" wrap="square" lIns="0" tIns="0" rIns="0" bIns="0" rtlCol="0">
            <a:noAutofit/>
          </a:bodyPr>
          <a:lstStyle/>
          <a:p>
            <a:pPr marL="342883" indent="-342883">
              <a:buFontTx/>
              <a:buChar char="-"/>
            </a:pPr>
            <a:r>
              <a:rPr lang="en-US" sz="2800" dirty="0"/>
              <a:t>23 years industry experience in various sales &amp; service roles</a:t>
            </a:r>
          </a:p>
          <a:p>
            <a:pPr marL="342883" indent="-342883">
              <a:buFontTx/>
              <a:buChar char="-"/>
            </a:pPr>
            <a:r>
              <a:rPr lang="en-US" sz="2800" dirty="0"/>
              <a:t>Works with many family offices &amp; wealthy families</a:t>
            </a:r>
          </a:p>
          <a:p>
            <a:pPr marL="342883" indent="-342883">
              <a:buFontTx/>
              <a:buChar char="-"/>
            </a:pPr>
            <a:r>
              <a:rPr lang="en-US" sz="2800" dirty="0"/>
              <a:t>California resident with local knowledge, expertise &amp; connections</a:t>
            </a:r>
          </a:p>
          <a:p>
            <a:pPr marL="342883" indent="-342883">
              <a:buFontTx/>
              <a:buChar char="-"/>
            </a:pPr>
            <a:endParaRPr lang="en-US" sz="2000" dirty="0"/>
          </a:p>
        </p:txBody>
      </p:sp>
      <p:sp>
        <p:nvSpPr>
          <p:cNvPr id="12" name="TextBox 11">
            <a:extLst>
              <a:ext uri="{FF2B5EF4-FFF2-40B4-BE49-F238E27FC236}">
                <a16:creationId xmlns:a16="http://schemas.microsoft.com/office/drawing/2014/main" id="{3844A88B-9511-6B1F-4F7A-DDE64FAF05CF}"/>
              </a:ext>
            </a:extLst>
          </p:cNvPr>
          <p:cNvSpPr txBox="1"/>
          <p:nvPr/>
        </p:nvSpPr>
        <p:spPr>
          <a:xfrm>
            <a:off x="4262587" y="7653582"/>
            <a:ext cx="17861551" cy="3244357"/>
          </a:xfrm>
          <a:prstGeom prst="rect">
            <a:avLst/>
          </a:prstGeom>
        </p:spPr>
        <p:txBody>
          <a:bodyPr vert="horz" wrap="square" lIns="0" tIns="0" rIns="0" bIns="0" rtlCol="0">
            <a:noAutofit/>
          </a:bodyPr>
          <a:lstStyle/>
          <a:p>
            <a:pPr algn="l"/>
            <a:endParaRPr lang="en-US" sz="2000" dirty="0"/>
          </a:p>
        </p:txBody>
      </p:sp>
      <p:sp>
        <p:nvSpPr>
          <p:cNvPr id="13" name="TextBox 12">
            <a:extLst>
              <a:ext uri="{FF2B5EF4-FFF2-40B4-BE49-F238E27FC236}">
                <a16:creationId xmlns:a16="http://schemas.microsoft.com/office/drawing/2014/main" id="{61933880-1B17-AF2F-7028-21FB830EBB95}"/>
              </a:ext>
            </a:extLst>
          </p:cNvPr>
          <p:cNvSpPr txBox="1"/>
          <p:nvPr/>
        </p:nvSpPr>
        <p:spPr>
          <a:xfrm>
            <a:off x="4209580" y="7530447"/>
            <a:ext cx="9533911" cy="2113399"/>
          </a:xfrm>
          <a:prstGeom prst="rect">
            <a:avLst/>
          </a:prstGeom>
          <a:noFill/>
        </p:spPr>
        <p:txBody>
          <a:bodyPr wrap="square">
            <a:spAutoFit/>
          </a:bodyPr>
          <a:lstStyle/>
          <a:p>
            <a:pPr>
              <a:spcAft>
                <a:spcPts val="400"/>
              </a:spcAft>
            </a:pPr>
            <a:r>
              <a:rPr lang="en-US" sz="3200" b="1" dirty="0">
                <a:solidFill>
                  <a:srgbClr val="46535E"/>
                </a:solidFill>
                <a:latin typeface="Helvetica Now Text" panose="020B0504030202020204" pitchFamily="34" charset="0"/>
              </a:rPr>
              <a:t>Alan Kimberling</a:t>
            </a:r>
            <a:endParaRPr lang="en-US" sz="3200" dirty="0">
              <a:solidFill>
                <a:srgbClr val="46535E"/>
              </a:solidFill>
              <a:latin typeface="Helvetica Now Text" panose="020B0504030202020204" pitchFamily="34" charset="0"/>
            </a:endParaRPr>
          </a:p>
          <a:p>
            <a:r>
              <a:rPr lang="en-US" sz="3200" dirty="0">
                <a:solidFill>
                  <a:srgbClr val="46535E"/>
                </a:solidFill>
                <a:latin typeface="Helvetica Now Text" panose="020B0504030202020204" pitchFamily="34" charset="0"/>
              </a:rPr>
              <a:t>Sr. Agency Sales Manager, Northern California</a:t>
            </a:r>
          </a:p>
          <a:p>
            <a:r>
              <a:rPr lang="en-US" sz="3200" dirty="0">
                <a:solidFill>
                  <a:srgbClr val="46535E"/>
                </a:solidFill>
                <a:latin typeface="Helvetica Now Text" panose="020B0504030202020204" pitchFamily="34" charset="0"/>
              </a:rPr>
              <a:t>(916) 216-9407</a:t>
            </a:r>
          </a:p>
          <a:p>
            <a:r>
              <a:rPr lang="en-US" sz="3200" dirty="0">
                <a:latin typeface="Helvetica Now Text" panose="020B0504030202020204" pitchFamily="34" charset="0"/>
                <a:hlinkClick r:id="rId4"/>
              </a:rPr>
              <a:t>Alan.Kimberling@chubb.com</a:t>
            </a:r>
            <a:r>
              <a:rPr lang="en-US" sz="3200" dirty="0">
                <a:latin typeface="Helvetica Now Text" panose="020B0504030202020204" pitchFamily="34" charset="0"/>
              </a:rPr>
              <a:t> </a:t>
            </a:r>
          </a:p>
        </p:txBody>
      </p:sp>
      <p:sp>
        <p:nvSpPr>
          <p:cNvPr id="15" name="TextBox 14">
            <a:extLst>
              <a:ext uri="{FF2B5EF4-FFF2-40B4-BE49-F238E27FC236}">
                <a16:creationId xmlns:a16="http://schemas.microsoft.com/office/drawing/2014/main" id="{A9AB378D-0162-3D3B-AE20-A4B86A46F0A9}"/>
              </a:ext>
            </a:extLst>
          </p:cNvPr>
          <p:cNvSpPr txBox="1"/>
          <p:nvPr/>
        </p:nvSpPr>
        <p:spPr>
          <a:xfrm>
            <a:off x="3879585" y="10200699"/>
            <a:ext cx="12324550" cy="2264699"/>
          </a:xfrm>
          <a:prstGeom prst="rect">
            <a:avLst/>
          </a:prstGeom>
        </p:spPr>
        <p:txBody>
          <a:bodyPr vert="horz" wrap="square" lIns="0" tIns="0" rIns="0" bIns="0" rtlCol="0">
            <a:noAutofit/>
          </a:bodyPr>
          <a:lstStyle/>
          <a:p>
            <a:pPr marL="342883" indent="-342883">
              <a:buFontTx/>
              <a:buChar char="-"/>
            </a:pPr>
            <a:r>
              <a:rPr lang="en-US" sz="2800" dirty="0"/>
              <a:t>27 years industry experience with a strong emphasis on high net worth</a:t>
            </a:r>
          </a:p>
          <a:p>
            <a:pPr marL="342883" indent="-342883">
              <a:buFontTx/>
              <a:buChar char="-"/>
            </a:pPr>
            <a:r>
              <a:rPr lang="en-US" sz="2800" dirty="0"/>
              <a:t>Drives new business growth </a:t>
            </a:r>
          </a:p>
          <a:p>
            <a:pPr marL="342883" indent="-342883">
              <a:buFontTx/>
              <a:buChar char="-"/>
            </a:pPr>
            <a:r>
              <a:rPr lang="en-US" sz="2800" dirty="0"/>
              <a:t>Works with high net worth insurance brokers, family offices and COIs</a:t>
            </a:r>
          </a:p>
          <a:p>
            <a:pPr marL="342883" indent="-342883">
              <a:buFontTx/>
              <a:buChar char="-"/>
            </a:pPr>
            <a:r>
              <a:rPr lang="en-US" sz="2800" dirty="0"/>
              <a:t>Strong underwriting background, enjoys crafting tailored solutions for unique risks and affluent clients</a:t>
            </a:r>
          </a:p>
          <a:p>
            <a:pPr marL="342883" indent="-342883">
              <a:buFontTx/>
              <a:buChar char="-"/>
            </a:pPr>
            <a:endParaRPr lang="en-US" sz="2000" dirty="0"/>
          </a:p>
        </p:txBody>
      </p:sp>
      <p:pic>
        <p:nvPicPr>
          <p:cNvPr id="5" name="Picture 4">
            <a:extLst>
              <a:ext uri="{FF2B5EF4-FFF2-40B4-BE49-F238E27FC236}">
                <a16:creationId xmlns:a16="http://schemas.microsoft.com/office/drawing/2014/main" id="{43AEF64F-F9A7-B8E2-2DDE-74A0524930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1318" y="1295762"/>
            <a:ext cx="4276068" cy="4759330"/>
          </a:xfrm>
          <a:prstGeom prst="rect">
            <a:avLst/>
          </a:prstGeom>
        </p:spPr>
      </p:pic>
      <p:pic>
        <p:nvPicPr>
          <p:cNvPr id="9" name="Picture 8" descr="A person smiling for a picture&#10;&#10;AI-generated content may be incorrect.">
            <a:extLst>
              <a:ext uri="{FF2B5EF4-FFF2-40B4-BE49-F238E27FC236}">
                <a16:creationId xmlns:a16="http://schemas.microsoft.com/office/drawing/2014/main" id="{7656277F-7746-5806-B9CE-CCB735B4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1318" y="6589449"/>
            <a:ext cx="4276068" cy="5408252"/>
          </a:xfrm>
          <a:prstGeom prst="rect">
            <a:avLst/>
          </a:prstGeom>
        </p:spPr>
      </p:pic>
    </p:spTree>
    <p:extLst>
      <p:ext uri="{BB962C8B-B14F-4D97-AF65-F5344CB8AC3E}">
        <p14:creationId xmlns:p14="http://schemas.microsoft.com/office/powerpoint/2010/main" val="189980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70584-064D-AC54-426D-AECF2952A9AB}"/>
              </a:ext>
            </a:extLst>
          </p:cNvPr>
          <p:cNvSpPr/>
          <p:nvPr/>
        </p:nvSpPr>
        <p:spPr>
          <a:xfrm>
            <a:off x="-1" y="447"/>
            <a:ext cx="24382413" cy="1371510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defRPr/>
            </a:pPr>
            <a:endParaRPr lang="en-US" kern="0">
              <a:solidFill>
                <a:prstClr val="white"/>
              </a:solidFill>
              <a:latin typeface="Calibri"/>
            </a:endParaRPr>
          </a:p>
        </p:txBody>
      </p:sp>
      <p:sp>
        <p:nvSpPr>
          <p:cNvPr id="22" name="Title 21">
            <a:extLst>
              <a:ext uri="{FF2B5EF4-FFF2-40B4-BE49-F238E27FC236}">
                <a16:creationId xmlns:a16="http://schemas.microsoft.com/office/drawing/2014/main" id="{30EF0231-1C8C-A646-5E03-A02913EA66D4}"/>
              </a:ext>
            </a:extLst>
          </p:cNvPr>
          <p:cNvSpPr>
            <a:spLocks noGrp="1"/>
          </p:cNvSpPr>
          <p:nvPr>
            <p:ph type="title"/>
          </p:nvPr>
        </p:nvSpPr>
        <p:spPr>
          <a:xfrm>
            <a:off x="1282616" y="1967231"/>
            <a:ext cx="13047047" cy="3693319"/>
          </a:xfrm>
        </p:spPr>
        <p:txBody>
          <a:bodyPr/>
          <a:lstStyle/>
          <a:p>
            <a:r>
              <a:rPr lang="en-GB" sz="8000">
                <a:solidFill>
                  <a:schemeClr val="bg1"/>
                </a:solidFill>
              </a:rPr>
              <a:t>Liability — a continuing,</a:t>
            </a:r>
            <a:br>
              <a:rPr lang="en-GB" sz="8000">
                <a:solidFill>
                  <a:schemeClr val="bg1"/>
                </a:solidFill>
              </a:rPr>
            </a:br>
            <a:r>
              <a:rPr lang="en-GB" sz="8000">
                <a:solidFill>
                  <a:schemeClr val="bg1"/>
                </a:solidFill>
              </a:rPr>
              <a:t>top concern for </a:t>
            </a:r>
            <a:br>
              <a:rPr lang="en-GB" sz="8000">
                <a:solidFill>
                  <a:schemeClr val="bg1"/>
                </a:solidFill>
              </a:rPr>
            </a:br>
            <a:r>
              <a:rPr lang="en-GB" sz="8000">
                <a:solidFill>
                  <a:schemeClr val="bg1"/>
                </a:solidFill>
              </a:rPr>
              <a:t>affluent individuals</a:t>
            </a:r>
          </a:p>
        </p:txBody>
      </p:sp>
      <p:sp>
        <p:nvSpPr>
          <p:cNvPr id="24" name="Text Placeholder 23">
            <a:extLst>
              <a:ext uri="{FF2B5EF4-FFF2-40B4-BE49-F238E27FC236}">
                <a16:creationId xmlns:a16="http://schemas.microsoft.com/office/drawing/2014/main" id="{F79C0B8F-3D9B-DCCC-7F29-3C0E0EC05F04}"/>
              </a:ext>
            </a:extLst>
          </p:cNvPr>
          <p:cNvSpPr>
            <a:spLocks noGrp="1"/>
          </p:cNvSpPr>
          <p:nvPr>
            <p:ph type="body" sz="quarter" idx="16"/>
          </p:nvPr>
        </p:nvSpPr>
        <p:spPr>
          <a:xfrm>
            <a:off x="15391399" y="7355590"/>
            <a:ext cx="5162554" cy="1200250"/>
          </a:xfrm>
        </p:spPr>
        <p:txBody>
          <a:bodyPr/>
          <a:lstStyle/>
          <a:p>
            <a:r>
              <a:rPr lang="en-GB">
                <a:solidFill>
                  <a:schemeClr val="bg1"/>
                </a:solidFill>
                <a:latin typeface="Georgia" panose="02040502050405020303" pitchFamily="18" charset="0"/>
                <a:ea typeface="Verdana" panose="020B0604030504040204" pitchFamily="34" charset="0"/>
              </a:rPr>
              <a:t>of survey respondents are concerned about the potential size of a liability verdict against them</a:t>
            </a:r>
          </a:p>
        </p:txBody>
      </p:sp>
      <p:sp>
        <p:nvSpPr>
          <p:cNvPr id="25" name="Text Placeholder 24">
            <a:extLst>
              <a:ext uri="{FF2B5EF4-FFF2-40B4-BE49-F238E27FC236}">
                <a16:creationId xmlns:a16="http://schemas.microsoft.com/office/drawing/2014/main" id="{0DF70219-B0DD-2FDF-2663-8682E258F566}"/>
              </a:ext>
            </a:extLst>
          </p:cNvPr>
          <p:cNvSpPr>
            <a:spLocks noGrp="1"/>
          </p:cNvSpPr>
          <p:nvPr>
            <p:ph type="body" sz="quarter" idx="17"/>
          </p:nvPr>
        </p:nvSpPr>
        <p:spPr>
          <a:xfrm>
            <a:off x="15684342" y="5738728"/>
            <a:ext cx="3816648" cy="1559392"/>
          </a:xfrm>
        </p:spPr>
        <p:txBody>
          <a:bodyPr/>
          <a:lstStyle/>
          <a:p>
            <a:r>
              <a:rPr lang="en-GB">
                <a:solidFill>
                  <a:schemeClr val="bg1"/>
                </a:solidFill>
              </a:rPr>
              <a:t>9/10</a:t>
            </a:r>
          </a:p>
        </p:txBody>
      </p:sp>
      <p:sp>
        <p:nvSpPr>
          <p:cNvPr id="26" name="Text Placeholder 25">
            <a:extLst>
              <a:ext uri="{FF2B5EF4-FFF2-40B4-BE49-F238E27FC236}">
                <a16:creationId xmlns:a16="http://schemas.microsoft.com/office/drawing/2014/main" id="{DAE9900E-1445-224B-B6C0-43388F21E250}"/>
              </a:ext>
            </a:extLst>
          </p:cNvPr>
          <p:cNvSpPr>
            <a:spLocks noGrp="1"/>
          </p:cNvSpPr>
          <p:nvPr>
            <p:ph type="body" sz="quarter" idx="18"/>
          </p:nvPr>
        </p:nvSpPr>
        <p:spPr>
          <a:xfrm>
            <a:off x="2895411" y="6390062"/>
            <a:ext cx="6984637" cy="4113678"/>
          </a:xfrm>
        </p:spPr>
        <p:txBody>
          <a:bodyPr/>
          <a:lstStyle/>
          <a:p>
            <a:r>
              <a:rPr lang="en-GB" sz="2800">
                <a:solidFill>
                  <a:schemeClr val="bg1"/>
                </a:solidFill>
                <a:latin typeface="Georgia" panose="02040502050405020303" pitchFamily="18" charset="0"/>
                <a:ea typeface="Verdana" panose="020B0604030504040204" pitchFamily="34" charset="0"/>
              </a:rPr>
              <a:t>Wealth can create targets for</a:t>
            </a:r>
            <a:br>
              <a:rPr lang="en-GB" sz="2800">
                <a:solidFill>
                  <a:schemeClr val="bg1"/>
                </a:solidFill>
                <a:latin typeface="Georgia" panose="02040502050405020303" pitchFamily="18" charset="0"/>
                <a:ea typeface="Verdana" panose="020B0604030504040204" pitchFamily="34" charset="0"/>
              </a:rPr>
            </a:br>
            <a:r>
              <a:rPr lang="en-GB" sz="2800">
                <a:solidFill>
                  <a:schemeClr val="bg1"/>
                </a:solidFill>
                <a:latin typeface="Georgia" panose="02040502050405020303" pitchFamily="18" charset="0"/>
                <a:ea typeface="Verdana" panose="020B0604030504040204" pitchFamily="34" charset="0"/>
              </a:rPr>
              <a:t>outsized personal injury lawsuits</a:t>
            </a:r>
          </a:p>
          <a:p>
            <a:r>
              <a:rPr lang="en-GB" sz="2800">
                <a:solidFill>
                  <a:schemeClr val="bg1"/>
                </a:solidFill>
                <a:latin typeface="Georgia" panose="02040502050405020303" pitchFamily="18" charset="0"/>
                <a:ea typeface="Verdana" panose="020B0604030504040204" pitchFamily="34" charset="0"/>
              </a:rPr>
              <a:t>Judgments have been dramatically</a:t>
            </a:r>
            <a:br>
              <a:rPr lang="en-GB" sz="2800">
                <a:solidFill>
                  <a:schemeClr val="bg1"/>
                </a:solidFill>
                <a:latin typeface="Georgia" panose="02040502050405020303" pitchFamily="18" charset="0"/>
                <a:ea typeface="Verdana" panose="020B0604030504040204" pitchFamily="34" charset="0"/>
              </a:rPr>
            </a:br>
            <a:r>
              <a:rPr lang="en-GB" sz="2800">
                <a:solidFill>
                  <a:schemeClr val="bg1"/>
                </a:solidFill>
                <a:latin typeface="Georgia" panose="02040502050405020303" pitchFamily="18" charset="0"/>
                <a:ea typeface="Verdana" panose="020B0604030504040204" pitchFamily="34" charset="0"/>
              </a:rPr>
              <a:t>rising in dollar amounts*</a:t>
            </a:r>
          </a:p>
          <a:p>
            <a:r>
              <a:rPr lang="en-GB" sz="2800">
                <a:solidFill>
                  <a:schemeClr val="bg1"/>
                </a:solidFill>
                <a:latin typeface="Georgia" panose="02040502050405020303" pitchFamily="18" charset="0"/>
                <a:ea typeface="Verdana" panose="020B0604030504040204" pitchFamily="34" charset="0"/>
              </a:rPr>
              <a:t>This coverage gap between the perceived risk and the level of insurance coverage</a:t>
            </a:r>
            <a:br>
              <a:rPr lang="en-GB" sz="2800">
                <a:solidFill>
                  <a:schemeClr val="bg1"/>
                </a:solidFill>
                <a:latin typeface="Georgia" panose="02040502050405020303" pitchFamily="18" charset="0"/>
                <a:ea typeface="Verdana" panose="020B0604030504040204" pitchFamily="34" charset="0"/>
              </a:rPr>
            </a:br>
            <a:r>
              <a:rPr lang="en-GB" sz="2800">
                <a:solidFill>
                  <a:schemeClr val="bg1"/>
                </a:solidFill>
                <a:latin typeface="Georgia" panose="02040502050405020303" pitchFamily="18" charset="0"/>
                <a:ea typeface="Verdana" panose="020B0604030504040204" pitchFamily="34" charset="0"/>
              </a:rPr>
              <a:t>for liability risk is a potentially dangerous one for successful individuals</a:t>
            </a:r>
          </a:p>
        </p:txBody>
      </p:sp>
      <p:sp>
        <p:nvSpPr>
          <p:cNvPr id="27" name="Text Placeholder 26">
            <a:extLst>
              <a:ext uri="{FF2B5EF4-FFF2-40B4-BE49-F238E27FC236}">
                <a16:creationId xmlns:a16="http://schemas.microsoft.com/office/drawing/2014/main" id="{6DD2F73C-47AC-F750-67BD-311F346CA421}"/>
              </a:ext>
            </a:extLst>
          </p:cNvPr>
          <p:cNvSpPr>
            <a:spLocks noGrp="1"/>
          </p:cNvSpPr>
          <p:nvPr>
            <p:ph type="body" sz="quarter" idx="19"/>
          </p:nvPr>
        </p:nvSpPr>
        <p:spPr>
          <a:xfrm>
            <a:off x="15391399" y="10111310"/>
            <a:ext cx="5162554" cy="800168"/>
          </a:xfrm>
        </p:spPr>
        <p:txBody>
          <a:bodyPr/>
          <a:lstStyle/>
          <a:p>
            <a:r>
              <a:rPr lang="en-GB">
                <a:solidFill>
                  <a:schemeClr val="bg1"/>
                </a:solidFill>
                <a:latin typeface="Georgia" panose="02040502050405020303" pitchFamily="18" charset="0"/>
              </a:rPr>
              <a:t>of those surveyed carry</a:t>
            </a:r>
            <a:br>
              <a:rPr lang="en-GB">
                <a:solidFill>
                  <a:schemeClr val="bg1"/>
                </a:solidFill>
                <a:latin typeface="Georgia" panose="02040502050405020303" pitchFamily="18" charset="0"/>
              </a:rPr>
            </a:br>
            <a:r>
              <a:rPr lang="en-GB">
                <a:solidFill>
                  <a:schemeClr val="bg1"/>
                </a:solidFill>
                <a:latin typeface="Georgia" panose="02040502050405020303" pitchFamily="18" charset="0"/>
              </a:rPr>
              <a:t>excess liability insurance</a:t>
            </a:r>
          </a:p>
        </p:txBody>
      </p:sp>
      <p:sp>
        <p:nvSpPr>
          <p:cNvPr id="28" name="Text Placeholder 27">
            <a:extLst>
              <a:ext uri="{FF2B5EF4-FFF2-40B4-BE49-F238E27FC236}">
                <a16:creationId xmlns:a16="http://schemas.microsoft.com/office/drawing/2014/main" id="{7F8A0B69-D805-DF85-68EB-D82777A3A5CC}"/>
              </a:ext>
            </a:extLst>
          </p:cNvPr>
          <p:cNvSpPr>
            <a:spLocks noGrp="1"/>
          </p:cNvSpPr>
          <p:nvPr>
            <p:ph type="body" sz="quarter" idx="20"/>
          </p:nvPr>
        </p:nvSpPr>
        <p:spPr>
          <a:xfrm>
            <a:off x="15684342" y="8653188"/>
            <a:ext cx="3816648" cy="1559392"/>
          </a:xfrm>
        </p:spPr>
        <p:txBody>
          <a:bodyPr/>
          <a:lstStyle/>
          <a:p>
            <a:r>
              <a:rPr lang="en-GB">
                <a:solidFill>
                  <a:schemeClr val="bg1"/>
                </a:solidFill>
              </a:rPr>
              <a:t>28%</a:t>
            </a:r>
          </a:p>
        </p:txBody>
      </p:sp>
      <p:sp>
        <p:nvSpPr>
          <p:cNvPr id="2" name="Text Placeholder 133">
            <a:extLst>
              <a:ext uri="{FF2B5EF4-FFF2-40B4-BE49-F238E27FC236}">
                <a16:creationId xmlns:a16="http://schemas.microsoft.com/office/drawing/2014/main" id="{6A577CA5-30AC-040C-1AEB-B28F2F69E812}"/>
              </a:ext>
            </a:extLst>
          </p:cNvPr>
          <p:cNvSpPr txBox="1">
            <a:spLocks/>
          </p:cNvSpPr>
          <p:nvPr/>
        </p:nvSpPr>
        <p:spPr>
          <a:xfrm>
            <a:off x="-3" y="13409413"/>
            <a:ext cx="10751762" cy="6122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709">
              <a:defRPr/>
            </a:pPr>
            <a:r>
              <a:rPr lang="en-GB" sz="1400">
                <a:solidFill>
                  <a:prstClr val="white"/>
                </a:solidFill>
                <a:latin typeface="Verdana" panose="020B0604030504040204" pitchFamily="34" charset="0"/>
                <a:ea typeface="Verdana" panose="020B0604030504040204" pitchFamily="34" charset="0"/>
              </a:rPr>
              <a:t>Source: 2024 Chubb Wealth Report, *Risk &amp; Insurance, </a:t>
            </a:r>
            <a:r>
              <a:rPr lang="en-US" sz="1400">
                <a:solidFill>
                  <a:prstClr val="white"/>
                </a:solidFill>
                <a:latin typeface="Verdana" panose="020B0604030504040204" pitchFamily="34" charset="0"/>
                <a:ea typeface="Verdana" panose="020B0604030504040204" pitchFamily="34" charset="0"/>
              </a:rPr>
              <a:t>Nuclear Verdicts Drive Rising US Liability Claims, 2024</a:t>
            </a:r>
            <a:endParaRPr lang="en-GB" sz="1400">
              <a:solidFill>
                <a:prstClr val="white"/>
              </a:solidFill>
              <a:latin typeface="Verdana" panose="020B0604030504040204" pitchFamily="34" charset="0"/>
              <a:ea typeface="Verdana" panose="020B0604030504040204" pitchFamily="34" charset="0"/>
            </a:endParaRPr>
          </a:p>
          <a:p>
            <a:pPr defTabSz="1828709">
              <a:defRPr/>
            </a:pPr>
            <a:r>
              <a:rPr lang="en-GB" sz="1400">
                <a:solidFill>
                  <a:prstClr val="white"/>
                </a:solidFill>
                <a:latin typeface="Verdana" panose="020B0604030504040204" pitchFamily="34" charset="0"/>
                <a:ea typeface="Verdana" panose="020B0604030504040204" pitchFamily="34" charset="0"/>
              </a:rPr>
              <a:t> </a:t>
            </a:r>
          </a:p>
        </p:txBody>
      </p:sp>
      <p:cxnSp>
        <p:nvCxnSpPr>
          <p:cNvPr id="6" name="Straight Connector 5">
            <a:extLst>
              <a:ext uri="{FF2B5EF4-FFF2-40B4-BE49-F238E27FC236}">
                <a16:creationId xmlns:a16="http://schemas.microsoft.com/office/drawing/2014/main" id="{D8203E69-8B7C-A6AA-A838-2508CA86E377}"/>
              </a:ext>
            </a:extLst>
          </p:cNvPr>
          <p:cNvCxnSpPr/>
          <p:nvPr/>
        </p:nvCxnSpPr>
        <p:spPr>
          <a:xfrm>
            <a:off x="914336" y="2286297"/>
            <a:ext cx="0" cy="3047802"/>
          </a:xfrm>
          <a:prstGeom prst="line">
            <a:avLst/>
          </a:prstGeom>
        </p:spPr>
        <p:style>
          <a:lnRef idx="1">
            <a:schemeClr val="accent6"/>
          </a:lnRef>
          <a:fillRef idx="0">
            <a:schemeClr val="accent6"/>
          </a:fillRef>
          <a:effectRef idx="0">
            <a:schemeClr val="accent6"/>
          </a:effectRef>
          <a:fontRef idx="minor">
            <a:schemeClr val="tx1"/>
          </a:fontRef>
        </p:style>
      </p:cxnSp>
      <p:cxnSp>
        <p:nvCxnSpPr>
          <p:cNvPr id="7" name="Straight Connector 6">
            <a:extLst>
              <a:ext uri="{FF2B5EF4-FFF2-40B4-BE49-F238E27FC236}">
                <a16:creationId xmlns:a16="http://schemas.microsoft.com/office/drawing/2014/main" id="{0E31EEBF-1A46-E512-CB4B-467356F389CE}"/>
              </a:ext>
            </a:extLst>
          </p:cNvPr>
          <p:cNvCxnSpPr>
            <a:cxnSpLocks/>
          </p:cNvCxnSpPr>
          <p:nvPr/>
        </p:nvCxnSpPr>
        <p:spPr>
          <a:xfrm>
            <a:off x="14934227" y="6203230"/>
            <a:ext cx="0" cy="98495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919EE771-7235-E42F-F359-18E1024A093A}"/>
              </a:ext>
            </a:extLst>
          </p:cNvPr>
          <p:cNvCxnSpPr>
            <a:cxnSpLocks/>
          </p:cNvCxnSpPr>
          <p:nvPr/>
        </p:nvCxnSpPr>
        <p:spPr>
          <a:xfrm>
            <a:off x="14934227" y="9126361"/>
            <a:ext cx="0" cy="984950"/>
          </a:xfrm>
          <a:prstGeom prst="line">
            <a:avLst/>
          </a:prstGeom>
        </p:spPr>
        <p:style>
          <a:lnRef idx="1">
            <a:schemeClr val="accent6"/>
          </a:lnRef>
          <a:fillRef idx="0">
            <a:schemeClr val="accent6"/>
          </a:fillRef>
          <a:effectRef idx="0">
            <a:schemeClr val="accent6"/>
          </a:effectRef>
          <a:fontRef idx="minor">
            <a:schemeClr val="tx1"/>
          </a:fontRef>
        </p:style>
      </p:cxnSp>
      <p:sp>
        <p:nvSpPr>
          <p:cNvPr id="19" name="object 23">
            <a:extLst>
              <a:ext uri="{FF2B5EF4-FFF2-40B4-BE49-F238E27FC236}">
                <a16:creationId xmlns:a16="http://schemas.microsoft.com/office/drawing/2014/main" id="{7BDB445B-9171-3199-AE62-4838F0061E78}"/>
              </a:ext>
            </a:extLst>
          </p:cNvPr>
          <p:cNvSpPr txBox="1">
            <a:spLocks/>
          </p:cNvSpPr>
          <p:nvPr/>
        </p:nvSpPr>
        <p:spPr>
          <a:xfrm>
            <a:off x="23128269" y="12648824"/>
            <a:ext cx="403832" cy="202618"/>
          </a:xfrm>
          <a:prstGeom prst="rect">
            <a:avLst/>
          </a:prstGeom>
        </p:spPr>
        <p:txBody>
          <a:bodyPr vert="horz" wrap="square" lIns="0" tIns="33018" rIns="0" bIns="0" rtlCol="0">
            <a:spAutoFit/>
          </a:bodyPr>
          <a:lstStyle>
            <a:defPPr>
              <a:defRPr kern="0"/>
            </a:defPPr>
            <a:lvl1pPr>
              <a:defRPr sz="550" b="0" i="0">
                <a:solidFill>
                  <a:schemeClr val="bg1"/>
                </a:solidFill>
                <a:latin typeface="Verdana"/>
                <a:cs typeface="Verdana"/>
              </a:defRPr>
            </a:lvl1pPr>
          </a:lstStyle>
          <a:p>
            <a:pPr marL="118104">
              <a:spcBef>
                <a:spcPts val="260"/>
              </a:spcBef>
              <a:defRPr/>
            </a:pPr>
            <a:r>
              <a:rPr lang="en-US" sz="1100" kern="0" spc="-50">
                <a:solidFill>
                  <a:prstClr val="white"/>
                </a:solidFill>
              </a:rPr>
              <a:t>P</a:t>
            </a:r>
            <a:fld id="{81D60167-4931-47E6-BA6A-407CBD079E47}" type="slidenum">
              <a:rPr sz="1100" kern="0" spc="-50">
                <a:solidFill>
                  <a:prstClr val="white"/>
                </a:solidFill>
              </a:rPr>
              <a:pPr marL="118104">
                <a:spcBef>
                  <a:spcPts val="260"/>
                </a:spcBef>
                <a:defRPr/>
              </a:pPr>
              <a:t>20</a:t>
            </a:fld>
            <a:endParaRPr sz="1100" kern="0" spc="-50">
              <a:solidFill>
                <a:prstClr val="white"/>
              </a:solidFill>
            </a:endParaRPr>
          </a:p>
        </p:txBody>
      </p:sp>
    </p:spTree>
    <p:extLst>
      <p:ext uri="{BB962C8B-B14F-4D97-AF65-F5344CB8AC3E}">
        <p14:creationId xmlns:p14="http://schemas.microsoft.com/office/powerpoint/2010/main" val="260121644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storm in space&#10;&#10;AI-generated content may be incorrect.">
            <a:extLst>
              <a:ext uri="{FF2B5EF4-FFF2-40B4-BE49-F238E27FC236}">
                <a16:creationId xmlns:a16="http://schemas.microsoft.com/office/drawing/2014/main" id="{C615884C-9750-555F-C648-5C147EB68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47"/>
            <a:ext cx="24382413" cy="13715107"/>
          </a:xfrm>
          <a:prstGeom prst="rect">
            <a:avLst/>
          </a:prstGeom>
        </p:spPr>
      </p:pic>
      <p:sp>
        <p:nvSpPr>
          <p:cNvPr id="3" name="object 3"/>
          <p:cNvSpPr txBox="1"/>
          <p:nvPr/>
        </p:nvSpPr>
        <p:spPr>
          <a:xfrm>
            <a:off x="1824882" y="8365500"/>
            <a:ext cx="7262657" cy="2333842"/>
          </a:xfrm>
          <a:prstGeom prst="rect">
            <a:avLst/>
          </a:prstGeom>
        </p:spPr>
        <p:txBody>
          <a:bodyPr vert="horz" wrap="square" lIns="0" tIns="25398" rIns="0" bIns="0" rtlCol="0">
            <a:spAutoFit/>
          </a:bodyPr>
          <a:lstStyle/>
          <a:p>
            <a:pPr marL="25399">
              <a:spcBef>
                <a:spcPts val="200"/>
              </a:spcBef>
            </a:pPr>
            <a:r>
              <a:rPr lang="en-US" sz="14999" spc="-20">
                <a:solidFill>
                  <a:srgbClr val="FFFFFF"/>
                </a:solidFill>
                <a:latin typeface="Georgia"/>
                <a:cs typeface="Georgia"/>
              </a:rPr>
              <a:t>Weather</a:t>
            </a:r>
            <a:endParaRPr lang="en-US" sz="14999">
              <a:latin typeface="Georgia"/>
              <a:cs typeface="Georgia"/>
            </a:endParaRPr>
          </a:p>
        </p:txBody>
      </p:sp>
      <p:grpSp>
        <p:nvGrpSpPr>
          <p:cNvPr id="4" name="object 4"/>
          <p:cNvGrpSpPr/>
          <p:nvPr/>
        </p:nvGrpSpPr>
        <p:grpSpPr>
          <a:xfrm>
            <a:off x="1259911" y="8967460"/>
            <a:ext cx="2519314" cy="3489207"/>
            <a:chOff x="629996" y="4483798"/>
            <a:chExt cx="1259739" cy="1744717"/>
          </a:xfrm>
        </p:grpSpPr>
        <p:sp>
          <p:nvSpPr>
            <p:cNvPr id="5" name="object 5"/>
            <p:cNvSpPr/>
            <p:nvPr/>
          </p:nvSpPr>
          <p:spPr>
            <a:xfrm>
              <a:off x="629996" y="4483798"/>
              <a:ext cx="25400" cy="664210"/>
            </a:xfrm>
            <a:custGeom>
              <a:avLst/>
              <a:gdLst/>
              <a:ahLst/>
              <a:cxnLst/>
              <a:rect l="l" t="t" r="r" b="b"/>
              <a:pathLst>
                <a:path w="25400" h="664210">
                  <a:moveTo>
                    <a:pt x="25196" y="0"/>
                  </a:moveTo>
                  <a:lnTo>
                    <a:pt x="0" y="0"/>
                  </a:lnTo>
                  <a:lnTo>
                    <a:pt x="0" y="664197"/>
                  </a:lnTo>
                  <a:lnTo>
                    <a:pt x="25196" y="664197"/>
                  </a:lnTo>
                  <a:lnTo>
                    <a:pt x="25196" y="0"/>
                  </a:lnTo>
                  <a:close/>
                </a:path>
              </a:pathLst>
            </a:custGeom>
            <a:solidFill>
              <a:srgbClr val="FFB616"/>
            </a:solidFill>
          </p:spPr>
          <p:txBody>
            <a:bodyPr wrap="square" lIns="0" tIns="0" rIns="0" bIns="0" rtlCol="0"/>
            <a:lstStyle/>
            <a:p>
              <a:endParaRPr sz="7200"/>
            </a:p>
          </p:txBody>
        </p:sp>
        <p:pic>
          <p:nvPicPr>
            <p:cNvPr id="6" name="object 6"/>
            <p:cNvPicPr/>
            <p:nvPr/>
          </p:nvPicPr>
          <p:blipFill>
            <a:blip r:embed="rId4" cstate="print"/>
            <a:stretch>
              <a:fillRect/>
            </a:stretch>
          </p:blipFill>
          <p:spPr>
            <a:xfrm>
              <a:off x="629998" y="6101782"/>
              <a:ext cx="172897" cy="126733"/>
            </a:xfrm>
            <a:prstGeom prst="rect">
              <a:avLst/>
            </a:prstGeom>
          </p:spPr>
        </p:pic>
        <p:sp>
          <p:nvSpPr>
            <p:cNvPr id="7" name="object 7"/>
            <p:cNvSpPr/>
            <p:nvPr/>
          </p:nvSpPr>
          <p:spPr>
            <a:xfrm>
              <a:off x="872667" y="6101498"/>
              <a:ext cx="175895" cy="127000"/>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FFFFFF"/>
            </a:solidFill>
          </p:spPr>
          <p:txBody>
            <a:bodyPr wrap="square" lIns="0" tIns="0" rIns="0" bIns="0" rtlCol="0"/>
            <a:lstStyle/>
            <a:p>
              <a:endParaRPr sz="7200"/>
            </a:p>
          </p:txBody>
        </p:sp>
        <p:pic>
          <p:nvPicPr>
            <p:cNvPr id="8" name="object 8"/>
            <p:cNvPicPr/>
            <p:nvPr/>
          </p:nvPicPr>
          <p:blipFill>
            <a:blip r:embed="rId5" cstate="print"/>
            <a:stretch>
              <a:fillRect/>
            </a:stretch>
          </p:blipFill>
          <p:spPr>
            <a:xfrm>
              <a:off x="1130764" y="6101787"/>
              <a:ext cx="173799" cy="126720"/>
            </a:xfrm>
            <a:prstGeom prst="rect">
              <a:avLst/>
            </a:prstGeom>
          </p:spPr>
        </p:pic>
        <p:pic>
          <p:nvPicPr>
            <p:cNvPr id="9" name="object 9"/>
            <p:cNvPicPr/>
            <p:nvPr/>
          </p:nvPicPr>
          <p:blipFill>
            <a:blip r:embed="rId6" cstate="print"/>
            <a:stretch>
              <a:fillRect/>
            </a:stretch>
          </p:blipFill>
          <p:spPr>
            <a:xfrm>
              <a:off x="1387016" y="6101785"/>
              <a:ext cx="181597" cy="126720"/>
            </a:xfrm>
            <a:prstGeom prst="rect">
              <a:avLst/>
            </a:prstGeom>
          </p:spPr>
        </p:pic>
        <p:pic>
          <p:nvPicPr>
            <p:cNvPr id="10" name="object 10"/>
            <p:cNvPicPr/>
            <p:nvPr/>
          </p:nvPicPr>
          <p:blipFill>
            <a:blip r:embed="rId7" cstate="print"/>
            <a:stretch>
              <a:fillRect/>
            </a:stretch>
          </p:blipFill>
          <p:spPr>
            <a:xfrm>
              <a:off x="1644373" y="6101785"/>
              <a:ext cx="181597" cy="126720"/>
            </a:xfrm>
            <a:prstGeom prst="rect">
              <a:avLst/>
            </a:prstGeom>
          </p:spPr>
        </p:pic>
        <p:sp>
          <p:nvSpPr>
            <p:cNvPr id="11" name="object 11"/>
            <p:cNvSpPr/>
            <p:nvPr/>
          </p:nvSpPr>
          <p:spPr>
            <a:xfrm>
              <a:off x="1849730" y="6101785"/>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FFFFFF"/>
            </a:solidFill>
          </p:spPr>
          <p:txBody>
            <a:bodyPr wrap="square" lIns="0" tIns="0" rIns="0" bIns="0" rtlCol="0"/>
            <a:lstStyle/>
            <a:p>
              <a:endParaRPr sz="7200"/>
            </a:p>
          </p:txBody>
        </p:sp>
      </p:grpSp>
      <p:sp>
        <p:nvSpPr>
          <p:cNvPr id="13" name="object 13"/>
          <p:cNvSpPr txBox="1">
            <a:spLocks noGrp="1"/>
          </p:cNvSpPr>
          <p:nvPr>
            <p:ph type="sldNum" sz="quarter" idx="7"/>
          </p:nvPr>
        </p:nvSpPr>
        <p:spPr>
          <a:xfrm>
            <a:off x="45631817" y="25672556"/>
            <a:ext cx="1615049" cy="202618"/>
          </a:xfrm>
          <a:prstGeom prst="rect">
            <a:avLst/>
          </a:prstGeom>
        </p:spPr>
        <p:txBody>
          <a:bodyPr vert="horz" wrap="square" lIns="0" tIns="33018" rIns="0" bIns="0" rtlCol="0" anchor="ctr">
            <a:spAutoFit/>
          </a:bodyPr>
          <a:lstStyle/>
          <a:p>
            <a:pPr marL="25399">
              <a:spcBef>
                <a:spcPts val="260"/>
              </a:spcBef>
            </a:pPr>
            <a:r>
              <a:rPr lang="en-US" spc="-50">
                <a:solidFill>
                  <a:srgbClr val="231F20"/>
                </a:solidFill>
              </a:rPr>
              <a:t>P</a:t>
            </a:r>
            <a:fld id="{81D60167-4931-47E6-BA6A-407CBD079E47}" type="slidenum">
              <a:rPr spc="-50">
                <a:solidFill>
                  <a:srgbClr val="231F20"/>
                </a:solidFill>
              </a:rPr>
              <a:pPr marL="25399">
                <a:spcBef>
                  <a:spcPts val="260"/>
                </a:spcBef>
              </a:pPr>
              <a:t>21</a:t>
            </a:fld>
            <a:endParaRPr spc="-50">
              <a:solidFill>
                <a:srgbClr val="231F2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4520" y="3378607"/>
            <a:ext cx="9718677" cy="518089"/>
          </a:xfrm>
          <a:prstGeom prst="rect">
            <a:avLst/>
          </a:prstGeom>
        </p:spPr>
        <p:txBody>
          <a:bodyPr vert="horz" wrap="square" lIns="0" tIns="25398" rIns="0" bIns="0" rtlCol="0">
            <a:spAutoFit/>
          </a:bodyPr>
          <a:lstStyle/>
          <a:p>
            <a:pPr marL="25399">
              <a:spcBef>
                <a:spcPts val="200"/>
              </a:spcBef>
            </a:pPr>
            <a:r>
              <a:rPr sz="3200">
                <a:solidFill>
                  <a:srgbClr val="231F20"/>
                </a:solidFill>
                <a:latin typeface="Georgia"/>
                <a:cs typeface="Georgia"/>
              </a:rPr>
              <a:t>U.S.</a:t>
            </a:r>
            <a:r>
              <a:rPr sz="3200" spc="-90">
                <a:solidFill>
                  <a:srgbClr val="231F20"/>
                </a:solidFill>
                <a:latin typeface="Georgia"/>
                <a:cs typeface="Georgia"/>
              </a:rPr>
              <a:t> </a:t>
            </a:r>
            <a:r>
              <a:rPr sz="3200">
                <a:solidFill>
                  <a:srgbClr val="231F20"/>
                </a:solidFill>
                <a:latin typeface="Georgia"/>
                <a:cs typeface="Georgia"/>
              </a:rPr>
              <a:t>2024</a:t>
            </a:r>
            <a:r>
              <a:rPr sz="3200" spc="-100">
                <a:solidFill>
                  <a:srgbClr val="231F20"/>
                </a:solidFill>
                <a:latin typeface="Georgia"/>
                <a:cs typeface="Georgia"/>
              </a:rPr>
              <a:t> </a:t>
            </a:r>
            <a:r>
              <a:rPr sz="3200" spc="-20">
                <a:solidFill>
                  <a:srgbClr val="231F20"/>
                </a:solidFill>
                <a:latin typeface="Georgia"/>
                <a:cs typeface="Georgia"/>
              </a:rPr>
              <a:t>billion-</a:t>
            </a:r>
            <a:r>
              <a:rPr sz="3200">
                <a:solidFill>
                  <a:srgbClr val="231F20"/>
                </a:solidFill>
                <a:latin typeface="Georgia"/>
                <a:cs typeface="Georgia"/>
              </a:rPr>
              <a:t>dollar</a:t>
            </a:r>
            <a:r>
              <a:rPr sz="3200" spc="-80">
                <a:solidFill>
                  <a:srgbClr val="231F20"/>
                </a:solidFill>
                <a:latin typeface="Georgia"/>
                <a:cs typeface="Georgia"/>
              </a:rPr>
              <a:t> </a:t>
            </a:r>
            <a:r>
              <a:rPr sz="3200">
                <a:solidFill>
                  <a:srgbClr val="231F20"/>
                </a:solidFill>
                <a:latin typeface="Georgia"/>
                <a:cs typeface="Georgia"/>
              </a:rPr>
              <a:t>weather</a:t>
            </a:r>
            <a:r>
              <a:rPr sz="3200" spc="-90">
                <a:solidFill>
                  <a:srgbClr val="231F20"/>
                </a:solidFill>
                <a:latin typeface="Georgia"/>
                <a:cs typeface="Georgia"/>
              </a:rPr>
              <a:t> </a:t>
            </a:r>
            <a:r>
              <a:rPr sz="3200">
                <a:solidFill>
                  <a:srgbClr val="231F20"/>
                </a:solidFill>
                <a:latin typeface="Georgia"/>
                <a:cs typeface="Georgia"/>
              </a:rPr>
              <a:t>and</a:t>
            </a:r>
            <a:r>
              <a:rPr sz="3200" spc="-90">
                <a:solidFill>
                  <a:srgbClr val="231F20"/>
                </a:solidFill>
                <a:latin typeface="Georgia"/>
                <a:cs typeface="Georgia"/>
              </a:rPr>
              <a:t> </a:t>
            </a:r>
            <a:r>
              <a:rPr sz="3200">
                <a:solidFill>
                  <a:srgbClr val="231F20"/>
                </a:solidFill>
                <a:latin typeface="Georgia"/>
                <a:cs typeface="Georgia"/>
              </a:rPr>
              <a:t>climate</a:t>
            </a:r>
            <a:r>
              <a:rPr sz="3200" spc="-100">
                <a:solidFill>
                  <a:srgbClr val="231F20"/>
                </a:solidFill>
                <a:latin typeface="Georgia"/>
                <a:cs typeface="Georgia"/>
              </a:rPr>
              <a:t> </a:t>
            </a:r>
            <a:r>
              <a:rPr sz="3200" spc="-20">
                <a:solidFill>
                  <a:srgbClr val="231F20"/>
                </a:solidFill>
                <a:latin typeface="Georgia"/>
                <a:cs typeface="Georgia"/>
              </a:rPr>
              <a:t>disasters</a:t>
            </a:r>
            <a:endParaRPr sz="3200">
              <a:latin typeface="Georgia"/>
              <a:cs typeface="Georgia"/>
            </a:endParaRPr>
          </a:p>
        </p:txBody>
      </p:sp>
      <p:sp>
        <p:nvSpPr>
          <p:cNvPr id="3" name="object 3"/>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4" name="object 4"/>
          <p:cNvSpPr txBox="1"/>
          <p:nvPr/>
        </p:nvSpPr>
        <p:spPr>
          <a:xfrm>
            <a:off x="18286609" y="3535909"/>
            <a:ext cx="4508206" cy="4724241"/>
          </a:xfrm>
          <a:prstGeom prst="rect">
            <a:avLst/>
          </a:prstGeom>
        </p:spPr>
        <p:txBody>
          <a:bodyPr vert="horz" wrap="square" lIns="0" tIns="10159" rIns="0" bIns="0" rtlCol="0">
            <a:spAutoFit/>
          </a:bodyPr>
          <a:lstStyle/>
          <a:p>
            <a:pPr marL="384791" marR="10159" indent="-360662">
              <a:lnSpc>
                <a:spcPct val="104200"/>
              </a:lnSpc>
              <a:spcBef>
                <a:spcPts val="1130"/>
              </a:spcBef>
              <a:buClr>
                <a:srgbClr val="FFB616"/>
              </a:buClr>
              <a:buFont typeface="Verdana"/>
              <a:buChar char="•"/>
              <a:tabLst>
                <a:tab pos="384791" algn="l"/>
              </a:tabLst>
            </a:pPr>
            <a:r>
              <a:rPr sz="2400">
                <a:solidFill>
                  <a:srgbClr val="FFFFFF"/>
                </a:solidFill>
                <a:latin typeface="Verdana"/>
                <a:cs typeface="Verdana"/>
              </a:rPr>
              <a:t>In</a:t>
            </a:r>
            <a:r>
              <a:rPr sz="2400" spc="-40">
                <a:solidFill>
                  <a:srgbClr val="FFFFFF"/>
                </a:solidFill>
                <a:latin typeface="Verdana"/>
                <a:cs typeface="Verdana"/>
              </a:rPr>
              <a:t> </a:t>
            </a:r>
            <a:r>
              <a:rPr sz="2400">
                <a:solidFill>
                  <a:srgbClr val="FFFFFF"/>
                </a:solidFill>
                <a:latin typeface="Verdana"/>
                <a:cs typeface="Verdana"/>
              </a:rPr>
              <a:t>2024,</a:t>
            </a:r>
            <a:r>
              <a:rPr sz="2400" spc="-30">
                <a:solidFill>
                  <a:srgbClr val="FFFFFF"/>
                </a:solidFill>
                <a:latin typeface="Verdana"/>
                <a:cs typeface="Verdana"/>
              </a:rPr>
              <a:t> </a:t>
            </a:r>
            <a:r>
              <a:rPr sz="2400">
                <a:solidFill>
                  <a:srgbClr val="FFFFFF"/>
                </a:solidFill>
                <a:latin typeface="Verdana"/>
                <a:cs typeface="Verdana"/>
              </a:rPr>
              <a:t>there</a:t>
            </a:r>
            <a:r>
              <a:rPr sz="2400" spc="-30">
                <a:solidFill>
                  <a:srgbClr val="FFFFFF"/>
                </a:solidFill>
                <a:latin typeface="Verdana"/>
                <a:cs typeface="Verdana"/>
              </a:rPr>
              <a:t> </a:t>
            </a:r>
            <a:r>
              <a:rPr sz="2400">
                <a:solidFill>
                  <a:srgbClr val="FFFFFF"/>
                </a:solidFill>
                <a:latin typeface="Verdana"/>
                <a:cs typeface="Verdana"/>
              </a:rPr>
              <a:t>were</a:t>
            </a:r>
            <a:r>
              <a:rPr sz="2400" spc="-50">
                <a:solidFill>
                  <a:srgbClr val="FFFFFF"/>
                </a:solidFill>
                <a:latin typeface="Verdana"/>
                <a:cs typeface="Verdana"/>
              </a:rPr>
              <a:t> </a:t>
            </a:r>
            <a:r>
              <a:rPr sz="2400" b="1" spc="-50">
                <a:solidFill>
                  <a:srgbClr val="FFB616"/>
                </a:solidFill>
                <a:latin typeface="Verdana"/>
                <a:cs typeface="Verdana"/>
              </a:rPr>
              <a:t>27 </a:t>
            </a:r>
            <a:r>
              <a:rPr sz="2400" b="1" spc="-20">
                <a:solidFill>
                  <a:srgbClr val="FFB616"/>
                </a:solidFill>
                <a:latin typeface="Verdana"/>
                <a:cs typeface="Verdana"/>
              </a:rPr>
              <a:t>confirmed</a:t>
            </a:r>
            <a:r>
              <a:rPr sz="2400" b="1" spc="-40">
                <a:solidFill>
                  <a:srgbClr val="FFB616"/>
                </a:solidFill>
                <a:latin typeface="Verdana"/>
                <a:cs typeface="Verdana"/>
              </a:rPr>
              <a:t> </a:t>
            </a:r>
            <a:r>
              <a:rPr sz="2400" b="1" spc="-20">
                <a:solidFill>
                  <a:srgbClr val="FFB616"/>
                </a:solidFill>
                <a:latin typeface="Verdana"/>
                <a:cs typeface="Verdana"/>
              </a:rPr>
              <a:t>weather/ </a:t>
            </a:r>
            <a:r>
              <a:rPr sz="2400" b="1">
                <a:solidFill>
                  <a:srgbClr val="FFB616"/>
                </a:solidFill>
                <a:latin typeface="Verdana"/>
                <a:cs typeface="Verdana"/>
              </a:rPr>
              <a:t>climate</a:t>
            </a:r>
            <a:r>
              <a:rPr sz="2400" b="1" spc="-170">
                <a:solidFill>
                  <a:srgbClr val="FFB616"/>
                </a:solidFill>
                <a:latin typeface="Verdana"/>
                <a:cs typeface="Verdana"/>
              </a:rPr>
              <a:t> </a:t>
            </a:r>
            <a:r>
              <a:rPr sz="2400" b="1">
                <a:solidFill>
                  <a:srgbClr val="FFB616"/>
                </a:solidFill>
                <a:latin typeface="Verdana"/>
                <a:cs typeface="Verdana"/>
              </a:rPr>
              <a:t>disaster</a:t>
            </a:r>
            <a:r>
              <a:rPr sz="2400" b="1" spc="-170">
                <a:solidFill>
                  <a:srgbClr val="FFB616"/>
                </a:solidFill>
                <a:latin typeface="Verdana"/>
                <a:cs typeface="Verdana"/>
              </a:rPr>
              <a:t> </a:t>
            </a:r>
            <a:r>
              <a:rPr sz="2400" b="1" spc="-20">
                <a:solidFill>
                  <a:srgbClr val="FFB616"/>
                </a:solidFill>
                <a:latin typeface="Verdana"/>
                <a:cs typeface="Verdana"/>
              </a:rPr>
              <a:t>events </a:t>
            </a:r>
            <a:r>
              <a:rPr sz="2400">
                <a:solidFill>
                  <a:srgbClr val="FFFFFF"/>
                </a:solidFill>
                <a:latin typeface="Verdana"/>
                <a:cs typeface="Verdana"/>
              </a:rPr>
              <a:t>with</a:t>
            </a:r>
            <a:r>
              <a:rPr sz="2400" spc="-50">
                <a:solidFill>
                  <a:srgbClr val="FFFFFF"/>
                </a:solidFill>
                <a:latin typeface="Verdana"/>
                <a:cs typeface="Verdana"/>
              </a:rPr>
              <a:t> </a:t>
            </a:r>
            <a:r>
              <a:rPr sz="2400">
                <a:solidFill>
                  <a:srgbClr val="FFFFFF"/>
                </a:solidFill>
                <a:latin typeface="Verdana"/>
                <a:cs typeface="Verdana"/>
              </a:rPr>
              <a:t>losses</a:t>
            </a:r>
            <a:r>
              <a:rPr sz="2400" spc="-50">
                <a:solidFill>
                  <a:srgbClr val="FFFFFF"/>
                </a:solidFill>
                <a:latin typeface="Verdana"/>
                <a:cs typeface="Verdana"/>
              </a:rPr>
              <a:t> </a:t>
            </a:r>
            <a:r>
              <a:rPr sz="2400">
                <a:solidFill>
                  <a:srgbClr val="FFFFFF"/>
                </a:solidFill>
                <a:latin typeface="Verdana"/>
                <a:cs typeface="Verdana"/>
              </a:rPr>
              <a:t>exceeding</a:t>
            </a:r>
            <a:r>
              <a:rPr sz="2400" spc="-60">
                <a:solidFill>
                  <a:srgbClr val="FFFFFF"/>
                </a:solidFill>
                <a:latin typeface="Verdana"/>
                <a:cs typeface="Verdana"/>
              </a:rPr>
              <a:t> </a:t>
            </a:r>
            <a:r>
              <a:rPr sz="2400" b="1" spc="-50">
                <a:solidFill>
                  <a:srgbClr val="FFB616"/>
                </a:solidFill>
                <a:latin typeface="Verdana"/>
                <a:cs typeface="Verdana"/>
              </a:rPr>
              <a:t>$1B </a:t>
            </a:r>
            <a:r>
              <a:rPr sz="2400">
                <a:solidFill>
                  <a:srgbClr val="FFFFFF"/>
                </a:solidFill>
                <a:latin typeface="Verdana"/>
                <a:cs typeface="Verdana"/>
              </a:rPr>
              <a:t>in</a:t>
            </a:r>
            <a:r>
              <a:rPr sz="2400" spc="-30">
                <a:solidFill>
                  <a:srgbClr val="FFFFFF"/>
                </a:solidFill>
                <a:latin typeface="Verdana"/>
                <a:cs typeface="Verdana"/>
              </a:rPr>
              <a:t> </a:t>
            </a:r>
            <a:r>
              <a:rPr sz="2400">
                <a:solidFill>
                  <a:srgbClr val="FFFFFF"/>
                </a:solidFill>
                <a:latin typeface="Verdana"/>
                <a:cs typeface="Verdana"/>
              </a:rPr>
              <a:t>the</a:t>
            </a:r>
            <a:r>
              <a:rPr sz="2400" spc="-30">
                <a:solidFill>
                  <a:srgbClr val="FFFFFF"/>
                </a:solidFill>
                <a:latin typeface="Verdana"/>
                <a:cs typeface="Verdana"/>
              </a:rPr>
              <a:t> </a:t>
            </a:r>
            <a:r>
              <a:rPr sz="2400">
                <a:solidFill>
                  <a:srgbClr val="FFFFFF"/>
                </a:solidFill>
                <a:latin typeface="Verdana"/>
                <a:cs typeface="Verdana"/>
              </a:rPr>
              <a:t>United</a:t>
            </a:r>
            <a:r>
              <a:rPr sz="2400" spc="-30">
                <a:solidFill>
                  <a:srgbClr val="FFFFFF"/>
                </a:solidFill>
                <a:latin typeface="Verdana"/>
                <a:cs typeface="Verdana"/>
              </a:rPr>
              <a:t> </a:t>
            </a:r>
            <a:r>
              <a:rPr sz="2400" spc="-20">
                <a:solidFill>
                  <a:srgbClr val="FFFFFF"/>
                </a:solidFill>
                <a:latin typeface="Verdana"/>
                <a:cs typeface="Verdana"/>
              </a:rPr>
              <a:t>States</a:t>
            </a:r>
            <a:endParaRPr sz="2400">
              <a:latin typeface="Verdana"/>
              <a:cs typeface="Verdana"/>
            </a:endParaRPr>
          </a:p>
          <a:p>
            <a:pPr marL="384791" marR="372091" indent="-360662">
              <a:lnSpc>
                <a:spcPct val="104200"/>
              </a:lnSpc>
              <a:spcBef>
                <a:spcPts val="1130"/>
              </a:spcBef>
              <a:buClr>
                <a:srgbClr val="FFB616"/>
              </a:buClr>
              <a:buFont typeface="Verdana"/>
              <a:buChar char="•"/>
              <a:tabLst>
                <a:tab pos="384791" algn="l"/>
              </a:tabLst>
            </a:pPr>
            <a:r>
              <a:rPr sz="2400">
                <a:solidFill>
                  <a:srgbClr val="FFFFFF"/>
                </a:solidFill>
                <a:latin typeface="Verdana"/>
                <a:cs typeface="Verdana"/>
              </a:rPr>
              <a:t>These</a:t>
            </a:r>
            <a:r>
              <a:rPr sz="2400" spc="-50">
                <a:solidFill>
                  <a:srgbClr val="FFFFFF"/>
                </a:solidFill>
                <a:latin typeface="Verdana"/>
                <a:cs typeface="Verdana"/>
              </a:rPr>
              <a:t> </a:t>
            </a:r>
            <a:r>
              <a:rPr sz="2400">
                <a:solidFill>
                  <a:srgbClr val="FFFFFF"/>
                </a:solidFill>
                <a:latin typeface="Verdana"/>
                <a:cs typeface="Verdana"/>
              </a:rPr>
              <a:t>events</a:t>
            </a:r>
            <a:r>
              <a:rPr sz="2400" spc="-40">
                <a:solidFill>
                  <a:srgbClr val="FFFFFF"/>
                </a:solidFill>
                <a:latin typeface="Verdana"/>
                <a:cs typeface="Verdana"/>
              </a:rPr>
              <a:t> </a:t>
            </a:r>
            <a:r>
              <a:rPr sz="2400" spc="-20">
                <a:solidFill>
                  <a:srgbClr val="FFFFFF"/>
                </a:solidFill>
                <a:latin typeface="Verdana"/>
                <a:cs typeface="Verdana"/>
              </a:rPr>
              <a:t>included </a:t>
            </a:r>
            <a:r>
              <a:rPr sz="2400">
                <a:solidFill>
                  <a:srgbClr val="FFFFFF"/>
                </a:solidFill>
                <a:latin typeface="Verdana"/>
                <a:cs typeface="Verdana"/>
              </a:rPr>
              <a:t>17</a:t>
            </a:r>
            <a:r>
              <a:rPr sz="2400" spc="-10">
                <a:solidFill>
                  <a:srgbClr val="FFFFFF"/>
                </a:solidFill>
                <a:latin typeface="Verdana"/>
                <a:cs typeface="Verdana"/>
              </a:rPr>
              <a:t> </a:t>
            </a:r>
            <a:r>
              <a:rPr sz="2400">
                <a:solidFill>
                  <a:srgbClr val="FFFFFF"/>
                </a:solidFill>
                <a:latin typeface="Verdana"/>
                <a:cs typeface="Verdana"/>
              </a:rPr>
              <a:t>severe</a:t>
            </a:r>
            <a:r>
              <a:rPr sz="2400" spc="-10">
                <a:solidFill>
                  <a:srgbClr val="FFFFFF"/>
                </a:solidFill>
                <a:latin typeface="Verdana"/>
                <a:cs typeface="Verdana"/>
              </a:rPr>
              <a:t> </a:t>
            </a:r>
            <a:r>
              <a:rPr sz="2400">
                <a:solidFill>
                  <a:srgbClr val="FFFFFF"/>
                </a:solidFill>
                <a:latin typeface="Verdana"/>
                <a:cs typeface="Verdana"/>
              </a:rPr>
              <a:t>storm</a:t>
            </a:r>
            <a:r>
              <a:rPr sz="2400" spc="-10">
                <a:solidFill>
                  <a:srgbClr val="FFFFFF"/>
                </a:solidFill>
                <a:latin typeface="Verdana"/>
                <a:cs typeface="Verdana"/>
              </a:rPr>
              <a:t> </a:t>
            </a:r>
            <a:r>
              <a:rPr sz="2400" spc="-20">
                <a:solidFill>
                  <a:srgbClr val="FFFFFF"/>
                </a:solidFill>
                <a:latin typeface="Verdana"/>
                <a:cs typeface="Verdana"/>
              </a:rPr>
              <a:t>events, </a:t>
            </a:r>
            <a:r>
              <a:rPr sz="2400">
                <a:solidFill>
                  <a:srgbClr val="FFFFFF"/>
                </a:solidFill>
                <a:latin typeface="Verdana"/>
                <a:cs typeface="Verdana"/>
              </a:rPr>
              <a:t>1</a:t>
            </a:r>
            <a:r>
              <a:rPr sz="2400" spc="-40">
                <a:solidFill>
                  <a:srgbClr val="FFFFFF"/>
                </a:solidFill>
                <a:latin typeface="Verdana"/>
                <a:cs typeface="Verdana"/>
              </a:rPr>
              <a:t> </a:t>
            </a:r>
            <a:r>
              <a:rPr sz="2400">
                <a:solidFill>
                  <a:srgbClr val="FFFFFF"/>
                </a:solidFill>
                <a:latin typeface="Verdana"/>
                <a:cs typeface="Verdana"/>
              </a:rPr>
              <a:t>flooding</a:t>
            </a:r>
            <a:r>
              <a:rPr sz="2400" spc="-30">
                <a:solidFill>
                  <a:srgbClr val="FFFFFF"/>
                </a:solidFill>
                <a:latin typeface="Verdana"/>
                <a:cs typeface="Verdana"/>
              </a:rPr>
              <a:t> </a:t>
            </a:r>
            <a:r>
              <a:rPr sz="2400" spc="-20">
                <a:solidFill>
                  <a:srgbClr val="FFFFFF"/>
                </a:solidFill>
                <a:latin typeface="Verdana"/>
                <a:cs typeface="Verdana"/>
              </a:rPr>
              <a:t>event,</a:t>
            </a:r>
            <a:endParaRPr sz="2400">
              <a:latin typeface="Verdana"/>
              <a:cs typeface="Verdana"/>
            </a:endParaRPr>
          </a:p>
          <a:p>
            <a:pPr marL="384791">
              <a:spcBef>
                <a:spcPts val="120"/>
              </a:spcBef>
            </a:pPr>
            <a:r>
              <a:rPr sz="2400">
                <a:solidFill>
                  <a:srgbClr val="FFFFFF"/>
                </a:solidFill>
                <a:latin typeface="Verdana"/>
                <a:cs typeface="Verdana"/>
              </a:rPr>
              <a:t>5</a:t>
            </a:r>
            <a:r>
              <a:rPr sz="2400" spc="-50">
                <a:solidFill>
                  <a:srgbClr val="FFFFFF"/>
                </a:solidFill>
                <a:latin typeface="Verdana"/>
                <a:cs typeface="Verdana"/>
              </a:rPr>
              <a:t> </a:t>
            </a:r>
            <a:r>
              <a:rPr sz="2400">
                <a:solidFill>
                  <a:srgbClr val="FFFFFF"/>
                </a:solidFill>
                <a:latin typeface="Verdana"/>
                <a:cs typeface="Verdana"/>
              </a:rPr>
              <a:t>tropical</a:t>
            </a:r>
            <a:r>
              <a:rPr sz="2400" spc="-40">
                <a:solidFill>
                  <a:srgbClr val="FFFFFF"/>
                </a:solidFill>
                <a:latin typeface="Verdana"/>
                <a:cs typeface="Verdana"/>
              </a:rPr>
              <a:t> </a:t>
            </a:r>
            <a:r>
              <a:rPr sz="2400">
                <a:solidFill>
                  <a:srgbClr val="FFFFFF"/>
                </a:solidFill>
                <a:latin typeface="Verdana"/>
                <a:cs typeface="Verdana"/>
              </a:rPr>
              <a:t>cyclone</a:t>
            </a:r>
            <a:r>
              <a:rPr sz="2400" spc="-40">
                <a:solidFill>
                  <a:srgbClr val="FFFFFF"/>
                </a:solidFill>
                <a:latin typeface="Verdana"/>
                <a:cs typeface="Verdana"/>
              </a:rPr>
              <a:t> </a:t>
            </a:r>
            <a:r>
              <a:rPr sz="2400" spc="-20">
                <a:solidFill>
                  <a:srgbClr val="FFFFFF"/>
                </a:solidFill>
                <a:latin typeface="Verdana"/>
                <a:cs typeface="Verdana"/>
              </a:rPr>
              <a:t>events,</a:t>
            </a:r>
            <a:endParaRPr sz="2400">
              <a:latin typeface="Verdana"/>
              <a:cs typeface="Verdana"/>
            </a:endParaRPr>
          </a:p>
          <a:p>
            <a:pPr marL="384791">
              <a:spcBef>
                <a:spcPts val="120"/>
              </a:spcBef>
            </a:pPr>
            <a:r>
              <a:rPr sz="2400">
                <a:solidFill>
                  <a:srgbClr val="FFFFFF"/>
                </a:solidFill>
                <a:latin typeface="Verdana"/>
                <a:cs typeface="Verdana"/>
              </a:rPr>
              <a:t>1 wildfire </a:t>
            </a:r>
            <a:r>
              <a:rPr sz="2400" spc="-20">
                <a:solidFill>
                  <a:srgbClr val="FFFFFF"/>
                </a:solidFill>
                <a:latin typeface="Verdana"/>
                <a:cs typeface="Verdana"/>
              </a:rPr>
              <a:t>event,</a:t>
            </a:r>
            <a:endParaRPr sz="2400">
              <a:latin typeface="Verdana"/>
              <a:cs typeface="Verdana"/>
            </a:endParaRPr>
          </a:p>
          <a:p>
            <a:pPr marL="384791" marR="618459">
              <a:lnSpc>
                <a:spcPct val="104200"/>
              </a:lnSpc>
            </a:pPr>
            <a:r>
              <a:rPr sz="2400">
                <a:solidFill>
                  <a:srgbClr val="FFFFFF"/>
                </a:solidFill>
                <a:latin typeface="Verdana"/>
                <a:cs typeface="Verdana"/>
              </a:rPr>
              <a:t>2</a:t>
            </a:r>
            <a:r>
              <a:rPr sz="2400" spc="-30">
                <a:solidFill>
                  <a:srgbClr val="FFFFFF"/>
                </a:solidFill>
                <a:latin typeface="Verdana"/>
                <a:cs typeface="Verdana"/>
              </a:rPr>
              <a:t> </a:t>
            </a:r>
            <a:r>
              <a:rPr sz="2400">
                <a:solidFill>
                  <a:srgbClr val="FFFFFF"/>
                </a:solidFill>
                <a:latin typeface="Verdana"/>
                <a:cs typeface="Verdana"/>
              </a:rPr>
              <a:t>winter</a:t>
            </a:r>
            <a:r>
              <a:rPr sz="2400" spc="-30">
                <a:solidFill>
                  <a:srgbClr val="FFFFFF"/>
                </a:solidFill>
                <a:latin typeface="Verdana"/>
                <a:cs typeface="Verdana"/>
              </a:rPr>
              <a:t> </a:t>
            </a:r>
            <a:r>
              <a:rPr sz="2400">
                <a:solidFill>
                  <a:srgbClr val="FFFFFF"/>
                </a:solidFill>
                <a:latin typeface="Verdana"/>
                <a:cs typeface="Verdana"/>
              </a:rPr>
              <a:t>storm</a:t>
            </a:r>
            <a:r>
              <a:rPr sz="2400" spc="-20">
                <a:solidFill>
                  <a:srgbClr val="FFFFFF"/>
                </a:solidFill>
                <a:latin typeface="Verdana"/>
                <a:cs typeface="Verdana"/>
              </a:rPr>
              <a:t> events, </a:t>
            </a:r>
            <a:r>
              <a:rPr sz="2400">
                <a:solidFill>
                  <a:srgbClr val="FFFFFF"/>
                </a:solidFill>
                <a:latin typeface="Verdana"/>
                <a:cs typeface="Verdana"/>
              </a:rPr>
              <a:t>and</a:t>
            </a:r>
            <a:r>
              <a:rPr sz="2400" spc="-80">
                <a:solidFill>
                  <a:srgbClr val="FFFFFF"/>
                </a:solidFill>
                <a:latin typeface="Verdana"/>
                <a:cs typeface="Verdana"/>
              </a:rPr>
              <a:t> </a:t>
            </a:r>
            <a:r>
              <a:rPr sz="2400">
                <a:solidFill>
                  <a:srgbClr val="FFFFFF"/>
                </a:solidFill>
                <a:latin typeface="Verdana"/>
                <a:cs typeface="Verdana"/>
              </a:rPr>
              <a:t>1</a:t>
            </a:r>
            <a:r>
              <a:rPr sz="2400" spc="-70">
                <a:solidFill>
                  <a:srgbClr val="FFFFFF"/>
                </a:solidFill>
                <a:latin typeface="Verdana"/>
                <a:cs typeface="Verdana"/>
              </a:rPr>
              <a:t> </a:t>
            </a:r>
            <a:r>
              <a:rPr sz="2400">
                <a:solidFill>
                  <a:srgbClr val="FFFFFF"/>
                </a:solidFill>
                <a:latin typeface="Verdana"/>
                <a:cs typeface="Verdana"/>
              </a:rPr>
              <a:t>drought</a:t>
            </a:r>
            <a:r>
              <a:rPr sz="2400" spc="-70">
                <a:solidFill>
                  <a:srgbClr val="FFFFFF"/>
                </a:solidFill>
                <a:latin typeface="Verdana"/>
                <a:cs typeface="Verdana"/>
              </a:rPr>
              <a:t> </a:t>
            </a:r>
            <a:r>
              <a:rPr sz="2400" spc="-40">
                <a:solidFill>
                  <a:srgbClr val="FFFFFF"/>
                </a:solidFill>
                <a:latin typeface="Verdana"/>
                <a:cs typeface="Verdana"/>
              </a:rPr>
              <a:t>event</a:t>
            </a:r>
            <a:endParaRPr sz="2400">
              <a:latin typeface="Verdana"/>
              <a:cs typeface="Verdana"/>
            </a:endParaRPr>
          </a:p>
        </p:txBody>
      </p:sp>
      <p:pic>
        <p:nvPicPr>
          <p:cNvPr id="6" name="object 6"/>
          <p:cNvPicPr/>
          <p:nvPr/>
        </p:nvPicPr>
        <p:blipFill>
          <a:blip r:embed="rId3" cstate="print"/>
          <a:stretch>
            <a:fillRect/>
          </a:stretch>
        </p:blipFill>
        <p:spPr>
          <a:xfrm>
            <a:off x="1286119" y="4201700"/>
            <a:ext cx="13820182" cy="7079829"/>
          </a:xfrm>
          <a:prstGeom prst="rect">
            <a:avLst/>
          </a:prstGeom>
        </p:spPr>
      </p:pic>
      <p:sp>
        <p:nvSpPr>
          <p:cNvPr id="7" name="object 7"/>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8" name="object 8"/>
          <p:cNvSpPr txBox="1"/>
          <p:nvPr/>
        </p:nvSpPr>
        <p:spPr>
          <a:xfrm>
            <a:off x="1716887" y="1049313"/>
            <a:ext cx="10048856" cy="1779965"/>
          </a:xfrm>
          <a:prstGeom prst="rect">
            <a:avLst/>
          </a:prstGeom>
        </p:spPr>
        <p:txBody>
          <a:bodyPr vert="horz" wrap="square" lIns="0" tIns="137151" rIns="0" bIns="0" rtlCol="0">
            <a:spAutoFit/>
          </a:bodyPr>
          <a:lstStyle/>
          <a:p>
            <a:pPr marL="25399" marR="10159">
              <a:lnSpc>
                <a:spcPts val="6400"/>
              </a:lnSpc>
              <a:spcBef>
                <a:spcPts val="1080"/>
              </a:spcBef>
            </a:pPr>
            <a:r>
              <a:rPr sz="6000" dirty="0">
                <a:solidFill>
                  <a:srgbClr val="231F20"/>
                </a:solidFill>
                <a:latin typeface="Georgia"/>
                <a:cs typeface="Georgia"/>
              </a:rPr>
              <a:t>Another</a:t>
            </a:r>
            <a:r>
              <a:rPr sz="6000" spc="-20" dirty="0">
                <a:solidFill>
                  <a:srgbClr val="231F20"/>
                </a:solidFill>
                <a:latin typeface="Georgia"/>
                <a:cs typeface="Georgia"/>
              </a:rPr>
              <a:t> record-</a:t>
            </a:r>
            <a:r>
              <a:rPr sz="6000" dirty="0">
                <a:solidFill>
                  <a:srgbClr val="231F20"/>
                </a:solidFill>
                <a:latin typeface="Georgia"/>
                <a:cs typeface="Georgia"/>
              </a:rPr>
              <a:t>breaking</a:t>
            </a:r>
            <a:r>
              <a:rPr sz="6000" spc="-10" dirty="0">
                <a:solidFill>
                  <a:srgbClr val="231F20"/>
                </a:solidFill>
                <a:latin typeface="Georgia"/>
                <a:cs typeface="Georgia"/>
              </a:rPr>
              <a:t> </a:t>
            </a:r>
            <a:r>
              <a:rPr sz="6000" spc="-40" dirty="0">
                <a:solidFill>
                  <a:srgbClr val="231F20"/>
                </a:solidFill>
                <a:latin typeface="Georgia"/>
                <a:cs typeface="Georgia"/>
              </a:rPr>
              <a:t>year </a:t>
            </a:r>
            <a:r>
              <a:rPr sz="6000" dirty="0">
                <a:solidFill>
                  <a:srgbClr val="231F20"/>
                </a:solidFill>
                <a:latin typeface="Georgia"/>
                <a:cs typeface="Georgia"/>
              </a:rPr>
              <a:t>for billion-dollar </a:t>
            </a:r>
            <a:r>
              <a:rPr sz="6000" spc="-20" dirty="0">
                <a:solidFill>
                  <a:srgbClr val="231F20"/>
                </a:solidFill>
                <a:latin typeface="Georgia"/>
                <a:cs typeface="Georgia"/>
              </a:rPr>
              <a:t>disasters</a:t>
            </a:r>
            <a:endParaRPr sz="6000" dirty="0">
              <a:latin typeface="Georgia"/>
              <a:cs typeface="Georgia"/>
            </a:endParaRPr>
          </a:p>
        </p:txBody>
      </p:sp>
      <p:pic>
        <p:nvPicPr>
          <p:cNvPr id="9" name="object 9"/>
          <p:cNvPicPr/>
          <p:nvPr/>
        </p:nvPicPr>
        <p:blipFill>
          <a:blip r:embed="rId4" cstate="print"/>
          <a:stretch>
            <a:fillRect/>
          </a:stretch>
        </p:blipFill>
        <p:spPr>
          <a:xfrm>
            <a:off x="1259915" y="12203217"/>
            <a:ext cx="345771" cy="253449"/>
          </a:xfrm>
          <a:prstGeom prst="rect">
            <a:avLst/>
          </a:prstGeom>
        </p:spPr>
      </p:pic>
      <p:sp>
        <p:nvSpPr>
          <p:cNvPr id="10" name="object 10"/>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1" name="object 11"/>
          <p:cNvPicPr/>
          <p:nvPr/>
        </p:nvPicPr>
        <p:blipFill>
          <a:blip r:embed="rId5" cstate="print"/>
          <a:stretch>
            <a:fillRect/>
          </a:stretch>
        </p:blipFill>
        <p:spPr>
          <a:xfrm>
            <a:off x="2261382" y="12203226"/>
            <a:ext cx="347575" cy="253424"/>
          </a:xfrm>
          <a:prstGeom prst="rect">
            <a:avLst/>
          </a:prstGeom>
        </p:spPr>
      </p:pic>
      <p:pic>
        <p:nvPicPr>
          <p:cNvPr id="12" name="object 12"/>
          <p:cNvPicPr/>
          <p:nvPr/>
        </p:nvPicPr>
        <p:blipFill>
          <a:blip r:embed="rId6" cstate="print"/>
          <a:stretch>
            <a:fillRect/>
          </a:stretch>
        </p:blipFill>
        <p:spPr>
          <a:xfrm>
            <a:off x="2773852" y="12203224"/>
            <a:ext cx="363170" cy="253424"/>
          </a:xfrm>
          <a:prstGeom prst="rect">
            <a:avLst/>
          </a:prstGeom>
        </p:spPr>
      </p:pic>
      <p:grpSp>
        <p:nvGrpSpPr>
          <p:cNvPr id="13" name="object 13"/>
          <p:cNvGrpSpPr/>
          <p:nvPr/>
        </p:nvGrpSpPr>
        <p:grpSpPr>
          <a:xfrm>
            <a:off x="3288532" y="12203224"/>
            <a:ext cx="490188" cy="253983"/>
            <a:chOff x="1644373" y="6101786"/>
            <a:chExt cx="245110" cy="127000"/>
          </a:xfrm>
        </p:grpSpPr>
        <p:pic>
          <p:nvPicPr>
            <p:cNvPr id="14" name="object 14"/>
            <p:cNvPicPr/>
            <p:nvPr/>
          </p:nvPicPr>
          <p:blipFill>
            <a:blip r:embed="rId7" cstate="print"/>
            <a:stretch>
              <a:fillRect/>
            </a:stretch>
          </p:blipFill>
          <p:spPr>
            <a:xfrm>
              <a:off x="1644373" y="6101786"/>
              <a:ext cx="181597" cy="126720"/>
            </a:xfrm>
            <a:prstGeom prst="rect">
              <a:avLst/>
            </a:prstGeom>
          </p:spPr>
        </p:pic>
        <p:sp>
          <p:nvSpPr>
            <p:cNvPr id="15" name="object 15"/>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16" name="object 16"/>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25399">
              <a:spcBef>
                <a:spcPts val="260"/>
              </a:spcBef>
            </a:pPr>
            <a:r>
              <a:rPr spc="-50">
                <a:solidFill>
                  <a:srgbClr val="231F20"/>
                </a:solidFill>
              </a:rPr>
              <a:t>P</a:t>
            </a:r>
            <a:fld id="{81D60167-4931-47E6-BA6A-407CBD079E47}" type="slidenum">
              <a:rPr spc="-50" dirty="0">
                <a:solidFill>
                  <a:srgbClr val="231F20"/>
                </a:solidFill>
              </a:rPr>
              <a:pPr marL="25399">
                <a:spcBef>
                  <a:spcPts val="260"/>
                </a:spcBef>
              </a:pPr>
              <a:t>22</a:t>
            </a:fld>
            <a:endParaRPr spc="-50">
              <a:solidFill>
                <a:srgbClr val="231F20"/>
              </a:solidFill>
            </a:endParaRPr>
          </a:p>
        </p:txBody>
      </p:sp>
      <p:sp>
        <p:nvSpPr>
          <p:cNvPr id="17" name="object 23">
            <a:extLst>
              <a:ext uri="{FF2B5EF4-FFF2-40B4-BE49-F238E27FC236}">
                <a16:creationId xmlns:a16="http://schemas.microsoft.com/office/drawing/2014/main" id="{5BA5EF40-7CAC-C443-93DA-F3EBC2C1BCA0}"/>
              </a:ext>
            </a:extLst>
          </p:cNvPr>
          <p:cNvSpPr txBox="1">
            <a:spLocks/>
          </p:cNvSpPr>
          <p:nvPr/>
        </p:nvSpPr>
        <p:spPr>
          <a:xfrm>
            <a:off x="23128269" y="12648824"/>
            <a:ext cx="403832" cy="202618"/>
          </a:xfrm>
          <a:prstGeom prst="rect">
            <a:avLst/>
          </a:prstGeom>
        </p:spPr>
        <p:txBody>
          <a:bodyPr vert="horz" wrap="square" lIns="0" tIns="33018" rIns="0" bIns="0" rtlCol="0">
            <a:spAutoFit/>
          </a:bodyPr>
          <a:lstStyle>
            <a:defPPr>
              <a:defRPr kern="0"/>
            </a:defPPr>
            <a:lvl1pPr>
              <a:defRPr sz="550" b="0" i="0">
                <a:solidFill>
                  <a:schemeClr val="bg1"/>
                </a:solidFill>
                <a:latin typeface="Verdana"/>
                <a:cs typeface="Verdana"/>
              </a:defRPr>
            </a:lvl1pPr>
          </a:lstStyle>
          <a:p>
            <a:pPr marL="118104">
              <a:spcBef>
                <a:spcPts val="260"/>
              </a:spcBef>
            </a:pPr>
            <a:r>
              <a:rPr lang="en-US" sz="1100" spc="-50"/>
              <a:t>P</a:t>
            </a:r>
            <a:fld id="{81D60167-4931-47E6-BA6A-407CBD079E47}" type="slidenum">
              <a:rPr sz="1100" spc="-50"/>
              <a:pPr marL="118104">
                <a:spcBef>
                  <a:spcPts val="260"/>
                </a:spcBef>
              </a:pPr>
              <a:t>22</a:t>
            </a:fld>
            <a:endParaRPr sz="1100" spc="-50"/>
          </a:p>
        </p:txBody>
      </p:sp>
      <p:sp>
        <p:nvSpPr>
          <p:cNvPr id="19" name="TextBox 18">
            <a:extLst>
              <a:ext uri="{FF2B5EF4-FFF2-40B4-BE49-F238E27FC236}">
                <a16:creationId xmlns:a16="http://schemas.microsoft.com/office/drawing/2014/main" id="{CE180378-6A17-9D90-6DA7-25D52FC68602}"/>
              </a:ext>
            </a:extLst>
          </p:cNvPr>
          <p:cNvSpPr txBox="1"/>
          <p:nvPr/>
        </p:nvSpPr>
        <p:spPr>
          <a:xfrm>
            <a:off x="0" y="13109663"/>
            <a:ext cx="16425643" cy="523220"/>
          </a:xfrm>
          <a:prstGeom prst="rect">
            <a:avLst/>
          </a:prstGeom>
          <a:noFill/>
        </p:spPr>
        <p:txBody>
          <a:bodyPr wrap="square">
            <a:spAutoFit/>
          </a:bodyPr>
          <a:lstStyle/>
          <a:p>
            <a:r>
              <a:rPr lang="en-US" sz="1400">
                <a:latin typeface="Verdana" panose="020B0604030504040204" pitchFamily="34" charset="0"/>
                <a:ea typeface="Verdana" panose="020B0604030504040204" pitchFamily="34" charset="0"/>
              </a:rPr>
              <a:t>Source: </a:t>
            </a:r>
            <a:r>
              <a:rPr lang="en-US" sz="1400">
                <a:solidFill>
                  <a:srgbClr val="1C1D1F"/>
                </a:solidFill>
                <a:latin typeface="Verdana" panose="020B0604030504040204" pitchFamily="34" charset="0"/>
                <a:ea typeface="Verdana" panose="020B0604030504040204" pitchFamily="34" charset="0"/>
              </a:rPr>
              <a:t>NOAA National Centers for Environmental Information (NCEI) U.S. Billion-Dollar Weather and Climate Disasters (2024). </a:t>
            </a:r>
            <a:r>
              <a:rPr lang="en-US" sz="1400" u="sng">
                <a:solidFill>
                  <a:srgbClr val="1C1D1F"/>
                </a:solidFill>
                <a:latin typeface="Verdana" panose="020B0604030504040204" pitchFamily="34" charset="0"/>
                <a:ea typeface="Verdana" panose="020B0604030504040204" pitchFamily="34" charset="0"/>
                <a:hlinkClick r:id="rId8"/>
              </a:rPr>
              <a:t>https://www.ncei.noaa.gov/access/billions/</a:t>
            </a:r>
            <a:r>
              <a:rPr lang="en-US" sz="1400">
                <a:solidFill>
                  <a:srgbClr val="1C1D1F"/>
                </a:solidFill>
                <a:latin typeface="Verdana" panose="020B0604030504040204" pitchFamily="34" charset="0"/>
                <a:ea typeface="Verdana" panose="020B0604030504040204" pitchFamily="34" charset="0"/>
              </a:rPr>
              <a:t>, DOI: </a:t>
            </a:r>
            <a:r>
              <a:rPr lang="en-US" sz="1400" u="sng">
                <a:solidFill>
                  <a:srgbClr val="1C1D1F"/>
                </a:solidFill>
                <a:latin typeface="Verdana" panose="020B0604030504040204" pitchFamily="34" charset="0"/>
                <a:ea typeface="Verdana" panose="020B0604030504040204" pitchFamily="34" charset="0"/>
                <a:hlinkClick r:id="rId9"/>
              </a:rPr>
              <a:t>10.25921/stkw-7w73</a:t>
            </a:r>
            <a:endParaRPr lang="en-US" sz="1400">
              <a:solidFill>
                <a:srgbClr val="1C1D1F"/>
              </a:solidFill>
              <a:latin typeface="Verdana" panose="020B0604030504040204" pitchFamily="34" charset="0"/>
              <a:ea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4" name="object 4"/>
          <p:cNvSpPr txBox="1"/>
          <p:nvPr/>
        </p:nvSpPr>
        <p:spPr>
          <a:xfrm>
            <a:off x="1234521" y="2459285"/>
            <a:ext cx="12756319" cy="1913340"/>
          </a:xfrm>
          <a:prstGeom prst="rect">
            <a:avLst/>
          </a:prstGeom>
        </p:spPr>
        <p:txBody>
          <a:bodyPr vert="horz" wrap="square" lIns="0" tIns="66036" rIns="0" bIns="0" rtlCol="0">
            <a:spAutoFit/>
          </a:bodyPr>
          <a:lstStyle/>
          <a:p>
            <a:pPr marL="25399" marR="10159">
              <a:lnSpc>
                <a:spcPts val="3600"/>
              </a:lnSpc>
              <a:spcBef>
                <a:spcPts val="520"/>
              </a:spcBef>
            </a:pPr>
            <a:r>
              <a:rPr sz="3200" spc="-20">
                <a:solidFill>
                  <a:srgbClr val="231F20"/>
                </a:solidFill>
                <a:latin typeface="Georgia"/>
                <a:cs typeface="Georgia"/>
              </a:rPr>
              <a:t>Flooding</a:t>
            </a:r>
            <a:r>
              <a:rPr sz="3200" spc="-90">
                <a:solidFill>
                  <a:srgbClr val="231F20"/>
                </a:solidFill>
                <a:latin typeface="Georgia"/>
                <a:cs typeface="Georgia"/>
              </a:rPr>
              <a:t> </a:t>
            </a:r>
            <a:r>
              <a:rPr sz="3200">
                <a:solidFill>
                  <a:srgbClr val="231F20"/>
                </a:solidFill>
                <a:latin typeface="Georgia"/>
                <a:cs typeface="Georgia"/>
              </a:rPr>
              <a:t>is</a:t>
            </a:r>
            <a:r>
              <a:rPr sz="3200" spc="-80">
                <a:solidFill>
                  <a:srgbClr val="231F20"/>
                </a:solidFill>
                <a:latin typeface="Georgia"/>
                <a:cs typeface="Georgia"/>
              </a:rPr>
              <a:t> </a:t>
            </a:r>
            <a:r>
              <a:rPr sz="3200">
                <a:solidFill>
                  <a:srgbClr val="231F20"/>
                </a:solidFill>
                <a:latin typeface="Georgia"/>
                <a:cs typeface="Georgia"/>
              </a:rPr>
              <a:t>the</a:t>
            </a:r>
            <a:r>
              <a:rPr sz="3200" spc="-80">
                <a:solidFill>
                  <a:srgbClr val="231F20"/>
                </a:solidFill>
                <a:latin typeface="Georgia"/>
                <a:cs typeface="Georgia"/>
              </a:rPr>
              <a:t> </a:t>
            </a:r>
            <a:r>
              <a:rPr sz="3200">
                <a:solidFill>
                  <a:srgbClr val="231F20"/>
                </a:solidFill>
                <a:latin typeface="Georgia"/>
                <a:cs typeface="Georgia"/>
              </a:rPr>
              <a:t>most</a:t>
            </a:r>
            <a:r>
              <a:rPr sz="3200" spc="-80">
                <a:solidFill>
                  <a:srgbClr val="231F20"/>
                </a:solidFill>
                <a:latin typeface="Georgia"/>
                <a:cs typeface="Georgia"/>
              </a:rPr>
              <a:t> </a:t>
            </a:r>
            <a:r>
              <a:rPr sz="3200">
                <a:solidFill>
                  <a:srgbClr val="231F20"/>
                </a:solidFill>
                <a:latin typeface="Georgia"/>
                <a:cs typeface="Georgia"/>
              </a:rPr>
              <a:t>common</a:t>
            </a:r>
            <a:r>
              <a:rPr sz="3200" spc="-80">
                <a:solidFill>
                  <a:srgbClr val="231F20"/>
                </a:solidFill>
                <a:latin typeface="Georgia"/>
                <a:cs typeface="Georgia"/>
              </a:rPr>
              <a:t> </a:t>
            </a:r>
            <a:r>
              <a:rPr sz="3200">
                <a:solidFill>
                  <a:srgbClr val="231F20"/>
                </a:solidFill>
                <a:latin typeface="Georgia"/>
                <a:cs typeface="Georgia"/>
              </a:rPr>
              <a:t>and</a:t>
            </a:r>
            <a:r>
              <a:rPr sz="3200" spc="-80">
                <a:solidFill>
                  <a:srgbClr val="231F20"/>
                </a:solidFill>
                <a:latin typeface="Georgia"/>
                <a:cs typeface="Georgia"/>
              </a:rPr>
              <a:t> </a:t>
            </a:r>
            <a:r>
              <a:rPr sz="3200">
                <a:solidFill>
                  <a:srgbClr val="231F20"/>
                </a:solidFill>
                <a:latin typeface="Georgia"/>
                <a:cs typeface="Georgia"/>
              </a:rPr>
              <a:t>costly</a:t>
            </a:r>
            <a:r>
              <a:rPr sz="3200" spc="-80">
                <a:solidFill>
                  <a:srgbClr val="231F20"/>
                </a:solidFill>
                <a:latin typeface="Georgia"/>
                <a:cs typeface="Georgia"/>
              </a:rPr>
              <a:t> </a:t>
            </a:r>
            <a:r>
              <a:rPr sz="3200">
                <a:solidFill>
                  <a:srgbClr val="231F20"/>
                </a:solidFill>
                <a:latin typeface="Georgia"/>
                <a:cs typeface="Georgia"/>
              </a:rPr>
              <a:t>natural</a:t>
            </a:r>
            <a:r>
              <a:rPr sz="3200" spc="-80">
                <a:solidFill>
                  <a:srgbClr val="231F20"/>
                </a:solidFill>
                <a:latin typeface="Georgia"/>
                <a:cs typeface="Georgia"/>
              </a:rPr>
              <a:t> </a:t>
            </a:r>
            <a:r>
              <a:rPr sz="3200">
                <a:solidFill>
                  <a:srgbClr val="231F20"/>
                </a:solidFill>
                <a:latin typeface="Georgia"/>
                <a:cs typeface="Georgia"/>
              </a:rPr>
              <a:t>disaster</a:t>
            </a:r>
            <a:r>
              <a:rPr sz="3200" spc="-70">
                <a:solidFill>
                  <a:srgbClr val="231F20"/>
                </a:solidFill>
                <a:latin typeface="Georgia"/>
                <a:cs typeface="Georgia"/>
              </a:rPr>
              <a:t> </a:t>
            </a:r>
            <a:r>
              <a:rPr sz="3200">
                <a:solidFill>
                  <a:srgbClr val="231F20"/>
                </a:solidFill>
                <a:latin typeface="Georgia"/>
                <a:cs typeface="Georgia"/>
              </a:rPr>
              <a:t>in</a:t>
            </a:r>
            <a:r>
              <a:rPr sz="3200" spc="-90">
                <a:solidFill>
                  <a:srgbClr val="231F20"/>
                </a:solidFill>
                <a:latin typeface="Georgia"/>
                <a:cs typeface="Georgia"/>
              </a:rPr>
              <a:t> </a:t>
            </a:r>
            <a:r>
              <a:rPr sz="3200">
                <a:solidFill>
                  <a:srgbClr val="231F20"/>
                </a:solidFill>
                <a:latin typeface="Georgia"/>
                <a:cs typeface="Georgia"/>
              </a:rPr>
              <a:t>the</a:t>
            </a:r>
            <a:r>
              <a:rPr sz="3200" spc="-80">
                <a:solidFill>
                  <a:srgbClr val="231F20"/>
                </a:solidFill>
                <a:latin typeface="Georgia"/>
                <a:cs typeface="Georgia"/>
              </a:rPr>
              <a:t> </a:t>
            </a:r>
            <a:r>
              <a:rPr sz="3200" spc="-20">
                <a:solidFill>
                  <a:srgbClr val="231F20"/>
                </a:solidFill>
                <a:latin typeface="Georgia"/>
                <a:cs typeface="Georgia"/>
              </a:rPr>
              <a:t>United </a:t>
            </a:r>
            <a:r>
              <a:rPr sz="3200">
                <a:solidFill>
                  <a:srgbClr val="231F20"/>
                </a:solidFill>
                <a:latin typeface="Georgia"/>
                <a:cs typeface="Georgia"/>
              </a:rPr>
              <a:t>States,</a:t>
            </a:r>
            <a:r>
              <a:rPr sz="3200" spc="-100">
                <a:solidFill>
                  <a:srgbClr val="231F20"/>
                </a:solidFill>
                <a:latin typeface="Georgia"/>
                <a:cs typeface="Georgia"/>
              </a:rPr>
              <a:t> </a:t>
            </a:r>
            <a:r>
              <a:rPr sz="3200">
                <a:solidFill>
                  <a:srgbClr val="231F20"/>
                </a:solidFill>
                <a:latin typeface="Georgia"/>
                <a:cs typeface="Georgia"/>
              </a:rPr>
              <a:t>causing</a:t>
            </a:r>
            <a:r>
              <a:rPr sz="3200" spc="-90">
                <a:solidFill>
                  <a:srgbClr val="231F20"/>
                </a:solidFill>
                <a:latin typeface="Georgia"/>
                <a:cs typeface="Georgia"/>
              </a:rPr>
              <a:t> </a:t>
            </a:r>
            <a:r>
              <a:rPr sz="3200">
                <a:solidFill>
                  <a:srgbClr val="231F20"/>
                </a:solidFill>
                <a:latin typeface="Georgia"/>
                <a:cs typeface="Georgia"/>
              </a:rPr>
              <a:t>billions</a:t>
            </a:r>
            <a:r>
              <a:rPr sz="3200" spc="-90">
                <a:solidFill>
                  <a:srgbClr val="231F20"/>
                </a:solidFill>
                <a:latin typeface="Georgia"/>
                <a:cs typeface="Georgia"/>
              </a:rPr>
              <a:t> </a:t>
            </a:r>
            <a:r>
              <a:rPr sz="3200">
                <a:solidFill>
                  <a:srgbClr val="231F20"/>
                </a:solidFill>
                <a:latin typeface="Georgia"/>
                <a:cs typeface="Georgia"/>
              </a:rPr>
              <a:t>in</a:t>
            </a:r>
            <a:r>
              <a:rPr sz="3200" spc="-90">
                <a:solidFill>
                  <a:srgbClr val="231F20"/>
                </a:solidFill>
                <a:latin typeface="Georgia"/>
                <a:cs typeface="Georgia"/>
              </a:rPr>
              <a:t> </a:t>
            </a:r>
            <a:r>
              <a:rPr sz="3200" spc="-20">
                <a:solidFill>
                  <a:srgbClr val="231F20"/>
                </a:solidFill>
                <a:latin typeface="Georgia"/>
                <a:cs typeface="Georgia"/>
              </a:rPr>
              <a:t>economic</a:t>
            </a:r>
            <a:r>
              <a:rPr sz="3200" spc="-80">
                <a:solidFill>
                  <a:srgbClr val="231F20"/>
                </a:solidFill>
                <a:latin typeface="Georgia"/>
                <a:cs typeface="Georgia"/>
              </a:rPr>
              <a:t> </a:t>
            </a:r>
            <a:r>
              <a:rPr sz="3200">
                <a:solidFill>
                  <a:srgbClr val="231F20"/>
                </a:solidFill>
                <a:latin typeface="Georgia"/>
                <a:cs typeface="Georgia"/>
              </a:rPr>
              <a:t>losses</a:t>
            </a:r>
            <a:r>
              <a:rPr sz="3200" spc="-90">
                <a:solidFill>
                  <a:srgbClr val="231F20"/>
                </a:solidFill>
                <a:latin typeface="Georgia"/>
                <a:cs typeface="Georgia"/>
              </a:rPr>
              <a:t> </a:t>
            </a:r>
            <a:r>
              <a:rPr sz="3200">
                <a:solidFill>
                  <a:srgbClr val="231F20"/>
                </a:solidFill>
                <a:latin typeface="Georgia"/>
                <a:cs typeface="Georgia"/>
              </a:rPr>
              <a:t>each</a:t>
            </a:r>
            <a:r>
              <a:rPr sz="3200" spc="-90">
                <a:solidFill>
                  <a:srgbClr val="231F20"/>
                </a:solidFill>
                <a:latin typeface="Georgia"/>
                <a:cs typeface="Georgia"/>
              </a:rPr>
              <a:t> </a:t>
            </a:r>
            <a:r>
              <a:rPr sz="3200">
                <a:solidFill>
                  <a:srgbClr val="231F20"/>
                </a:solidFill>
                <a:latin typeface="Georgia"/>
                <a:cs typeface="Georgia"/>
              </a:rPr>
              <a:t>year.</a:t>
            </a:r>
            <a:r>
              <a:rPr sz="3200" spc="-80">
                <a:solidFill>
                  <a:srgbClr val="231F20"/>
                </a:solidFill>
                <a:latin typeface="Georgia"/>
                <a:cs typeface="Georgia"/>
              </a:rPr>
              <a:t> </a:t>
            </a:r>
            <a:r>
              <a:rPr sz="3200" spc="-20">
                <a:solidFill>
                  <a:srgbClr val="231F20"/>
                </a:solidFill>
                <a:latin typeface="Georgia"/>
                <a:cs typeface="Georgia"/>
              </a:rPr>
              <a:t>According</a:t>
            </a:r>
            <a:r>
              <a:rPr sz="3200" spc="-90">
                <a:solidFill>
                  <a:srgbClr val="231F20"/>
                </a:solidFill>
                <a:latin typeface="Georgia"/>
                <a:cs typeface="Georgia"/>
              </a:rPr>
              <a:t> </a:t>
            </a:r>
            <a:r>
              <a:rPr sz="3200">
                <a:solidFill>
                  <a:srgbClr val="231F20"/>
                </a:solidFill>
                <a:latin typeface="Georgia"/>
                <a:cs typeface="Georgia"/>
              </a:rPr>
              <a:t>to</a:t>
            </a:r>
            <a:r>
              <a:rPr sz="3200" spc="-80">
                <a:solidFill>
                  <a:srgbClr val="231F20"/>
                </a:solidFill>
                <a:latin typeface="Georgia"/>
                <a:cs typeface="Georgia"/>
              </a:rPr>
              <a:t> </a:t>
            </a:r>
            <a:r>
              <a:rPr sz="3200" spc="-50">
                <a:solidFill>
                  <a:srgbClr val="231F20"/>
                </a:solidFill>
                <a:latin typeface="Georgia"/>
                <a:cs typeface="Georgia"/>
              </a:rPr>
              <a:t>the </a:t>
            </a:r>
            <a:r>
              <a:rPr sz="3200" spc="-20">
                <a:solidFill>
                  <a:srgbClr val="231F20"/>
                </a:solidFill>
                <a:latin typeface="Georgia"/>
                <a:cs typeface="Georgia"/>
              </a:rPr>
              <a:t>National</a:t>
            </a:r>
            <a:r>
              <a:rPr sz="3200" spc="-90">
                <a:solidFill>
                  <a:srgbClr val="231F20"/>
                </a:solidFill>
                <a:latin typeface="Georgia"/>
                <a:cs typeface="Georgia"/>
              </a:rPr>
              <a:t> </a:t>
            </a:r>
            <a:r>
              <a:rPr sz="3200">
                <a:solidFill>
                  <a:srgbClr val="231F20"/>
                </a:solidFill>
                <a:latin typeface="Georgia"/>
                <a:cs typeface="Georgia"/>
              </a:rPr>
              <a:t>Flood</a:t>
            </a:r>
            <a:r>
              <a:rPr sz="3200" spc="-80">
                <a:solidFill>
                  <a:srgbClr val="231F20"/>
                </a:solidFill>
                <a:latin typeface="Georgia"/>
                <a:cs typeface="Georgia"/>
              </a:rPr>
              <a:t> </a:t>
            </a:r>
            <a:r>
              <a:rPr sz="3200" spc="-20">
                <a:solidFill>
                  <a:srgbClr val="231F20"/>
                </a:solidFill>
                <a:latin typeface="Georgia"/>
                <a:cs typeface="Georgia"/>
              </a:rPr>
              <a:t>Insurance</a:t>
            </a:r>
            <a:r>
              <a:rPr sz="3200" spc="-80">
                <a:solidFill>
                  <a:srgbClr val="231F20"/>
                </a:solidFill>
                <a:latin typeface="Georgia"/>
                <a:cs typeface="Georgia"/>
              </a:rPr>
              <a:t> </a:t>
            </a:r>
            <a:r>
              <a:rPr sz="3200">
                <a:solidFill>
                  <a:srgbClr val="231F20"/>
                </a:solidFill>
                <a:latin typeface="Georgia"/>
                <a:cs typeface="Georgia"/>
              </a:rPr>
              <a:t>Program</a:t>
            </a:r>
            <a:r>
              <a:rPr sz="3200" spc="-80">
                <a:solidFill>
                  <a:srgbClr val="231F20"/>
                </a:solidFill>
                <a:latin typeface="Georgia"/>
                <a:cs typeface="Georgia"/>
              </a:rPr>
              <a:t> </a:t>
            </a:r>
            <a:r>
              <a:rPr sz="3200">
                <a:solidFill>
                  <a:srgbClr val="231F20"/>
                </a:solidFill>
                <a:latin typeface="Georgia"/>
                <a:cs typeface="Georgia"/>
              </a:rPr>
              <a:t>(NFIP),</a:t>
            </a:r>
            <a:r>
              <a:rPr sz="3200" spc="-70">
                <a:solidFill>
                  <a:srgbClr val="231F20"/>
                </a:solidFill>
                <a:latin typeface="Georgia"/>
                <a:cs typeface="Georgia"/>
              </a:rPr>
              <a:t> </a:t>
            </a:r>
            <a:r>
              <a:rPr sz="3200">
                <a:solidFill>
                  <a:srgbClr val="231F20"/>
                </a:solidFill>
                <a:latin typeface="Georgia"/>
                <a:cs typeface="Georgia"/>
              </a:rPr>
              <a:t>90%</a:t>
            </a:r>
            <a:r>
              <a:rPr sz="3200" spc="-90">
                <a:solidFill>
                  <a:srgbClr val="231F20"/>
                </a:solidFill>
                <a:latin typeface="Georgia"/>
                <a:cs typeface="Georgia"/>
              </a:rPr>
              <a:t> </a:t>
            </a:r>
            <a:r>
              <a:rPr sz="3200">
                <a:solidFill>
                  <a:srgbClr val="231F20"/>
                </a:solidFill>
                <a:latin typeface="Georgia"/>
                <a:cs typeface="Georgia"/>
              </a:rPr>
              <a:t>of</a:t>
            </a:r>
            <a:r>
              <a:rPr sz="3200" spc="-80">
                <a:solidFill>
                  <a:srgbClr val="231F20"/>
                </a:solidFill>
                <a:latin typeface="Georgia"/>
                <a:cs typeface="Georgia"/>
              </a:rPr>
              <a:t> </a:t>
            </a:r>
            <a:r>
              <a:rPr sz="3200">
                <a:solidFill>
                  <a:srgbClr val="231F20"/>
                </a:solidFill>
                <a:latin typeface="Georgia"/>
                <a:cs typeface="Georgia"/>
              </a:rPr>
              <a:t>all</a:t>
            </a:r>
            <a:r>
              <a:rPr sz="3200" spc="-80">
                <a:solidFill>
                  <a:srgbClr val="231F20"/>
                </a:solidFill>
                <a:latin typeface="Georgia"/>
                <a:cs typeface="Georgia"/>
              </a:rPr>
              <a:t> </a:t>
            </a:r>
            <a:r>
              <a:rPr sz="3200">
                <a:solidFill>
                  <a:srgbClr val="231F20"/>
                </a:solidFill>
                <a:latin typeface="Georgia"/>
                <a:cs typeface="Georgia"/>
              </a:rPr>
              <a:t>natural</a:t>
            </a:r>
            <a:r>
              <a:rPr sz="3200" spc="-80">
                <a:solidFill>
                  <a:srgbClr val="231F20"/>
                </a:solidFill>
                <a:latin typeface="Georgia"/>
                <a:cs typeface="Georgia"/>
              </a:rPr>
              <a:t> </a:t>
            </a:r>
            <a:r>
              <a:rPr sz="3200" spc="-20">
                <a:solidFill>
                  <a:srgbClr val="231F20"/>
                </a:solidFill>
                <a:latin typeface="Georgia"/>
                <a:cs typeface="Georgia"/>
              </a:rPr>
              <a:t>disasters </a:t>
            </a:r>
            <a:r>
              <a:rPr sz="3200">
                <a:solidFill>
                  <a:srgbClr val="231F20"/>
                </a:solidFill>
                <a:latin typeface="Georgia"/>
                <a:cs typeface="Georgia"/>
              </a:rPr>
              <a:t>in</a:t>
            </a:r>
            <a:r>
              <a:rPr sz="3200" spc="-110">
                <a:solidFill>
                  <a:srgbClr val="231F20"/>
                </a:solidFill>
                <a:latin typeface="Georgia"/>
                <a:cs typeface="Georgia"/>
              </a:rPr>
              <a:t> </a:t>
            </a:r>
            <a:r>
              <a:rPr sz="3200">
                <a:solidFill>
                  <a:srgbClr val="231F20"/>
                </a:solidFill>
                <a:latin typeface="Georgia"/>
                <a:cs typeface="Georgia"/>
              </a:rPr>
              <a:t>the</a:t>
            </a:r>
            <a:r>
              <a:rPr sz="3200" spc="-120">
                <a:solidFill>
                  <a:srgbClr val="231F20"/>
                </a:solidFill>
                <a:latin typeface="Georgia"/>
                <a:cs typeface="Georgia"/>
              </a:rPr>
              <a:t> </a:t>
            </a:r>
            <a:r>
              <a:rPr sz="3200">
                <a:solidFill>
                  <a:srgbClr val="231F20"/>
                </a:solidFill>
                <a:latin typeface="Georgia"/>
                <a:cs typeface="Georgia"/>
              </a:rPr>
              <a:t>United</a:t>
            </a:r>
            <a:r>
              <a:rPr sz="3200" spc="-120">
                <a:solidFill>
                  <a:srgbClr val="231F20"/>
                </a:solidFill>
                <a:latin typeface="Georgia"/>
                <a:cs typeface="Georgia"/>
              </a:rPr>
              <a:t> </a:t>
            </a:r>
            <a:r>
              <a:rPr sz="3200">
                <a:solidFill>
                  <a:srgbClr val="231F20"/>
                </a:solidFill>
                <a:latin typeface="Georgia"/>
                <a:cs typeface="Georgia"/>
              </a:rPr>
              <a:t>States</a:t>
            </a:r>
            <a:r>
              <a:rPr sz="3200" spc="-120">
                <a:solidFill>
                  <a:srgbClr val="231F20"/>
                </a:solidFill>
                <a:latin typeface="Georgia"/>
                <a:cs typeface="Georgia"/>
              </a:rPr>
              <a:t> </a:t>
            </a:r>
            <a:r>
              <a:rPr sz="3200">
                <a:solidFill>
                  <a:srgbClr val="231F20"/>
                </a:solidFill>
                <a:latin typeface="Georgia"/>
                <a:cs typeface="Georgia"/>
              </a:rPr>
              <a:t>involve</a:t>
            </a:r>
            <a:r>
              <a:rPr sz="3200" spc="-110">
                <a:solidFill>
                  <a:srgbClr val="231F20"/>
                </a:solidFill>
                <a:latin typeface="Georgia"/>
                <a:cs typeface="Georgia"/>
              </a:rPr>
              <a:t> </a:t>
            </a:r>
            <a:r>
              <a:rPr sz="3200" spc="-20">
                <a:solidFill>
                  <a:srgbClr val="231F20"/>
                </a:solidFill>
                <a:latin typeface="Georgia"/>
                <a:cs typeface="Georgia"/>
              </a:rPr>
              <a:t>flooding.</a:t>
            </a:r>
            <a:endParaRPr sz="3200">
              <a:latin typeface="Georgia"/>
              <a:cs typeface="Georgia"/>
            </a:endParaRPr>
          </a:p>
        </p:txBody>
      </p:sp>
      <p:sp>
        <p:nvSpPr>
          <p:cNvPr id="5" name="object 5"/>
          <p:cNvSpPr txBox="1"/>
          <p:nvPr/>
        </p:nvSpPr>
        <p:spPr>
          <a:xfrm>
            <a:off x="18286609" y="4729763"/>
            <a:ext cx="4576782" cy="2215210"/>
          </a:xfrm>
          <a:prstGeom prst="rect">
            <a:avLst/>
          </a:prstGeom>
        </p:spPr>
        <p:txBody>
          <a:bodyPr vert="horz" wrap="square" lIns="0" tIns="184138" rIns="0" bIns="0" rtlCol="0">
            <a:spAutoFit/>
          </a:bodyPr>
          <a:lstStyle/>
          <a:p>
            <a:pPr marL="384791" marR="10159" indent="-360662">
              <a:lnSpc>
                <a:spcPct val="104200"/>
              </a:lnSpc>
              <a:spcBef>
                <a:spcPts val="1130"/>
              </a:spcBef>
              <a:buClr>
                <a:srgbClr val="FFB616"/>
              </a:buClr>
              <a:buFont typeface="Verdana"/>
              <a:buChar char="•"/>
              <a:tabLst>
                <a:tab pos="384791" algn="l"/>
              </a:tabLst>
            </a:pPr>
            <a:r>
              <a:rPr lang="en-US" sz="2400">
                <a:solidFill>
                  <a:srgbClr val="FFFFFF"/>
                </a:solidFill>
                <a:latin typeface="Verdana"/>
                <a:cs typeface="Verdana"/>
              </a:rPr>
              <a:t>In 2024, a</a:t>
            </a:r>
            <a:r>
              <a:rPr sz="2400">
                <a:solidFill>
                  <a:srgbClr val="FFFFFF"/>
                </a:solidFill>
                <a:latin typeface="Verdana"/>
                <a:cs typeface="Verdana"/>
              </a:rPr>
              <a:t>t</a:t>
            </a:r>
            <a:r>
              <a:rPr sz="2400" spc="-20">
                <a:solidFill>
                  <a:srgbClr val="FFFFFF"/>
                </a:solidFill>
                <a:latin typeface="Verdana"/>
                <a:cs typeface="Verdana"/>
              </a:rPr>
              <a:t> </a:t>
            </a:r>
            <a:r>
              <a:rPr sz="2400">
                <a:solidFill>
                  <a:srgbClr val="FFFFFF"/>
                </a:solidFill>
                <a:latin typeface="Verdana"/>
                <a:cs typeface="Verdana"/>
              </a:rPr>
              <a:t>least</a:t>
            </a:r>
            <a:r>
              <a:rPr sz="2400" spc="-10">
                <a:solidFill>
                  <a:srgbClr val="FFFFFF"/>
                </a:solidFill>
                <a:latin typeface="Verdana"/>
                <a:cs typeface="Verdana"/>
              </a:rPr>
              <a:t> </a:t>
            </a:r>
            <a:r>
              <a:rPr sz="2400">
                <a:solidFill>
                  <a:srgbClr val="FFB616"/>
                </a:solidFill>
                <a:latin typeface="Verdana"/>
                <a:cs typeface="Verdana"/>
              </a:rPr>
              <a:t>45</a:t>
            </a:r>
            <a:r>
              <a:rPr sz="2400" spc="-10">
                <a:solidFill>
                  <a:srgbClr val="FFFFFF"/>
                </a:solidFill>
                <a:latin typeface="Verdana"/>
                <a:cs typeface="Verdana"/>
              </a:rPr>
              <a:t> </a:t>
            </a:r>
            <a:r>
              <a:rPr sz="2400" spc="-20">
                <a:solidFill>
                  <a:srgbClr val="FFFFFF"/>
                </a:solidFill>
                <a:latin typeface="Verdana"/>
                <a:cs typeface="Verdana"/>
              </a:rPr>
              <a:t>flood-related </a:t>
            </a:r>
            <a:r>
              <a:rPr sz="2400">
                <a:solidFill>
                  <a:srgbClr val="FFFFFF"/>
                </a:solidFill>
                <a:latin typeface="Verdana"/>
                <a:cs typeface="Verdana"/>
              </a:rPr>
              <a:t>major</a:t>
            </a:r>
            <a:r>
              <a:rPr sz="2400" spc="-50">
                <a:solidFill>
                  <a:srgbClr val="FFFFFF"/>
                </a:solidFill>
                <a:latin typeface="Verdana"/>
                <a:cs typeface="Verdana"/>
              </a:rPr>
              <a:t> </a:t>
            </a:r>
            <a:r>
              <a:rPr sz="2400">
                <a:solidFill>
                  <a:srgbClr val="FFFFFF"/>
                </a:solidFill>
                <a:latin typeface="Verdana"/>
                <a:cs typeface="Verdana"/>
              </a:rPr>
              <a:t>disaster</a:t>
            </a:r>
            <a:r>
              <a:rPr sz="2400" spc="-50">
                <a:solidFill>
                  <a:srgbClr val="FFFFFF"/>
                </a:solidFill>
                <a:latin typeface="Verdana"/>
                <a:cs typeface="Verdana"/>
              </a:rPr>
              <a:t> </a:t>
            </a:r>
            <a:r>
              <a:rPr sz="2400" spc="-20">
                <a:solidFill>
                  <a:srgbClr val="FFFFFF"/>
                </a:solidFill>
                <a:latin typeface="Verdana"/>
                <a:cs typeface="Verdana"/>
              </a:rPr>
              <a:t>declarations </a:t>
            </a:r>
            <a:r>
              <a:rPr sz="2400">
                <a:solidFill>
                  <a:srgbClr val="FFFFFF"/>
                </a:solidFill>
                <a:latin typeface="Verdana"/>
                <a:cs typeface="Verdana"/>
              </a:rPr>
              <a:t>according</a:t>
            </a:r>
            <a:r>
              <a:rPr sz="2400" spc="-100">
                <a:solidFill>
                  <a:srgbClr val="FFFFFF"/>
                </a:solidFill>
                <a:latin typeface="Verdana"/>
                <a:cs typeface="Verdana"/>
              </a:rPr>
              <a:t> </a:t>
            </a:r>
            <a:r>
              <a:rPr sz="2400">
                <a:solidFill>
                  <a:srgbClr val="FFFFFF"/>
                </a:solidFill>
                <a:latin typeface="Verdana"/>
                <a:cs typeface="Verdana"/>
              </a:rPr>
              <a:t>to</a:t>
            </a:r>
            <a:r>
              <a:rPr sz="2400" spc="-100">
                <a:solidFill>
                  <a:srgbClr val="FFFFFF"/>
                </a:solidFill>
                <a:latin typeface="Verdana"/>
                <a:cs typeface="Verdana"/>
              </a:rPr>
              <a:t> </a:t>
            </a:r>
            <a:r>
              <a:rPr sz="2400" spc="-40">
                <a:solidFill>
                  <a:srgbClr val="FFFFFF"/>
                </a:solidFill>
                <a:latin typeface="Verdana"/>
                <a:cs typeface="Verdana"/>
              </a:rPr>
              <a:t>FEMA</a:t>
            </a:r>
            <a:endParaRPr lang="en-US" sz="2400" spc="-40">
              <a:solidFill>
                <a:srgbClr val="FFFFFF"/>
              </a:solidFill>
              <a:latin typeface="Verdana"/>
              <a:cs typeface="Verdana"/>
            </a:endParaRPr>
          </a:p>
          <a:p>
            <a:pPr marL="384791" marR="10159" indent="-360662">
              <a:lnSpc>
                <a:spcPct val="104200"/>
              </a:lnSpc>
              <a:spcBef>
                <a:spcPts val="1130"/>
              </a:spcBef>
              <a:buClr>
                <a:srgbClr val="FFB616"/>
              </a:buClr>
              <a:buFont typeface="Verdana"/>
              <a:buChar char="•"/>
              <a:tabLst>
                <a:tab pos="384791" algn="l"/>
              </a:tabLst>
            </a:pPr>
            <a:endParaRPr lang="en-US" sz="2400" spc="-40">
              <a:solidFill>
                <a:srgbClr val="FFFFFF"/>
              </a:solidFill>
              <a:latin typeface="Verdana"/>
              <a:cs typeface="Verdana"/>
            </a:endParaRPr>
          </a:p>
        </p:txBody>
      </p:sp>
      <p:sp>
        <p:nvSpPr>
          <p:cNvPr id="6" name="object 6"/>
          <p:cNvSpPr/>
          <p:nvPr/>
        </p:nvSpPr>
        <p:spPr>
          <a:xfrm>
            <a:off x="1310314" y="1260365"/>
            <a:ext cx="0" cy="598131"/>
          </a:xfrm>
          <a:custGeom>
            <a:avLst/>
            <a:gdLst/>
            <a:ahLst/>
            <a:cxnLst/>
            <a:rect l="l" t="t" r="r" b="b"/>
            <a:pathLst>
              <a:path h="299084">
                <a:moveTo>
                  <a:pt x="0" y="298767"/>
                </a:moveTo>
                <a:lnTo>
                  <a:pt x="0" y="0"/>
                </a:lnTo>
              </a:path>
            </a:pathLst>
          </a:custGeom>
          <a:ln w="25400">
            <a:solidFill>
              <a:srgbClr val="FFB616"/>
            </a:solidFill>
          </a:ln>
        </p:spPr>
        <p:txBody>
          <a:bodyPr wrap="square" lIns="0" tIns="0" rIns="0" bIns="0" rtlCol="0"/>
          <a:lstStyle/>
          <a:p>
            <a:endParaRPr sz="7200"/>
          </a:p>
        </p:txBody>
      </p:sp>
      <p:sp>
        <p:nvSpPr>
          <p:cNvPr id="7" name="object 7"/>
          <p:cNvSpPr txBox="1"/>
          <p:nvPr/>
        </p:nvSpPr>
        <p:spPr>
          <a:xfrm>
            <a:off x="1716886" y="1049313"/>
            <a:ext cx="9176423" cy="948976"/>
          </a:xfrm>
          <a:prstGeom prst="rect">
            <a:avLst/>
          </a:prstGeom>
        </p:spPr>
        <p:txBody>
          <a:bodyPr vert="horz" wrap="square" lIns="0" tIns="25398" rIns="0" bIns="0" rtlCol="0">
            <a:spAutoFit/>
          </a:bodyPr>
          <a:lstStyle/>
          <a:p>
            <a:pPr marL="25399">
              <a:spcBef>
                <a:spcPts val="200"/>
              </a:spcBef>
            </a:pPr>
            <a:r>
              <a:rPr sz="6000" dirty="0">
                <a:solidFill>
                  <a:srgbClr val="231F20"/>
                </a:solidFill>
                <a:latin typeface="Georgia"/>
                <a:cs typeface="Georgia"/>
              </a:rPr>
              <a:t>Flood</a:t>
            </a:r>
            <a:r>
              <a:rPr sz="6000" spc="-140" dirty="0">
                <a:solidFill>
                  <a:srgbClr val="231F20"/>
                </a:solidFill>
                <a:latin typeface="Georgia"/>
                <a:cs typeface="Georgia"/>
              </a:rPr>
              <a:t> </a:t>
            </a:r>
            <a:r>
              <a:rPr sz="6000" dirty="0">
                <a:solidFill>
                  <a:srgbClr val="231F20"/>
                </a:solidFill>
                <a:latin typeface="Georgia"/>
                <a:cs typeface="Georgia"/>
              </a:rPr>
              <a:t>risk</a:t>
            </a:r>
            <a:r>
              <a:rPr sz="6000" spc="-120" dirty="0">
                <a:solidFill>
                  <a:srgbClr val="231F20"/>
                </a:solidFill>
                <a:latin typeface="Georgia"/>
                <a:cs typeface="Georgia"/>
              </a:rPr>
              <a:t> </a:t>
            </a:r>
            <a:r>
              <a:rPr sz="6000" dirty="0">
                <a:solidFill>
                  <a:srgbClr val="231F20"/>
                </a:solidFill>
                <a:latin typeface="Georgia"/>
                <a:cs typeface="Georgia"/>
              </a:rPr>
              <a:t>continues</a:t>
            </a:r>
            <a:r>
              <a:rPr sz="6000" spc="-130" dirty="0">
                <a:solidFill>
                  <a:srgbClr val="231F20"/>
                </a:solidFill>
                <a:latin typeface="Georgia"/>
                <a:cs typeface="Georgia"/>
              </a:rPr>
              <a:t> </a:t>
            </a:r>
            <a:r>
              <a:rPr sz="6000" dirty="0">
                <a:solidFill>
                  <a:srgbClr val="231F20"/>
                </a:solidFill>
                <a:latin typeface="Georgia"/>
                <a:cs typeface="Georgia"/>
              </a:rPr>
              <a:t>to</a:t>
            </a:r>
            <a:r>
              <a:rPr sz="6000" spc="-130" dirty="0">
                <a:solidFill>
                  <a:srgbClr val="231F20"/>
                </a:solidFill>
                <a:latin typeface="Georgia"/>
                <a:cs typeface="Georgia"/>
              </a:rPr>
              <a:t> </a:t>
            </a:r>
            <a:r>
              <a:rPr sz="6000" spc="-40" dirty="0">
                <a:solidFill>
                  <a:srgbClr val="231F20"/>
                </a:solidFill>
                <a:latin typeface="Georgia"/>
                <a:cs typeface="Georgia"/>
              </a:rPr>
              <a:t>rise</a:t>
            </a:r>
            <a:endParaRPr sz="6000" dirty="0">
              <a:latin typeface="Georgia"/>
              <a:cs typeface="Georgia"/>
            </a:endParaRPr>
          </a:p>
        </p:txBody>
      </p:sp>
      <p:sp>
        <p:nvSpPr>
          <p:cNvPr id="8" name="object 8"/>
          <p:cNvSpPr/>
          <p:nvPr/>
        </p:nvSpPr>
        <p:spPr>
          <a:xfrm>
            <a:off x="1259922" y="7559022"/>
            <a:ext cx="126992" cy="124452"/>
          </a:xfrm>
          <a:custGeom>
            <a:avLst/>
            <a:gdLst/>
            <a:ahLst/>
            <a:cxnLst/>
            <a:rect l="l" t="t" r="r" b="b"/>
            <a:pathLst>
              <a:path w="63500" h="62229">
                <a:moveTo>
                  <a:pt x="31572" y="0"/>
                </a:moveTo>
                <a:lnTo>
                  <a:pt x="19282" y="2431"/>
                </a:lnTo>
                <a:lnTo>
                  <a:pt x="9247" y="9063"/>
                </a:lnTo>
                <a:lnTo>
                  <a:pt x="2481" y="18897"/>
                </a:lnTo>
                <a:lnTo>
                  <a:pt x="0" y="30937"/>
                </a:lnTo>
                <a:lnTo>
                  <a:pt x="2481" y="42977"/>
                </a:lnTo>
                <a:lnTo>
                  <a:pt x="9247" y="52811"/>
                </a:lnTo>
                <a:lnTo>
                  <a:pt x="19282" y="59442"/>
                </a:lnTo>
                <a:lnTo>
                  <a:pt x="31572" y="61874"/>
                </a:lnTo>
                <a:lnTo>
                  <a:pt x="43861" y="59442"/>
                </a:lnTo>
                <a:lnTo>
                  <a:pt x="53897" y="52811"/>
                </a:lnTo>
                <a:lnTo>
                  <a:pt x="60663" y="42977"/>
                </a:lnTo>
                <a:lnTo>
                  <a:pt x="63144" y="30937"/>
                </a:lnTo>
                <a:lnTo>
                  <a:pt x="60663" y="18897"/>
                </a:lnTo>
                <a:lnTo>
                  <a:pt x="53897" y="9063"/>
                </a:lnTo>
                <a:lnTo>
                  <a:pt x="43861" y="2431"/>
                </a:lnTo>
                <a:lnTo>
                  <a:pt x="31572" y="0"/>
                </a:lnTo>
                <a:close/>
              </a:path>
            </a:pathLst>
          </a:custGeom>
          <a:solidFill>
            <a:srgbClr val="9D0E1A"/>
          </a:solidFill>
        </p:spPr>
        <p:txBody>
          <a:bodyPr wrap="square" lIns="0" tIns="0" rIns="0" bIns="0" rtlCol="0"/>
          <a:lstStyle/>
          <a:p>
            <a:endParaRPr sz="7200"/>
          </a:p>
        </p:txBody>
      </p:sp>
      <p:sp>
        <p:nvSpPr>
          <p:cNvPr id="9" name="object 9"/>
          <p:cNvSpPr/>
          <p:nvPr/>
        </p:nvSpPr>
        <p:spPr>
          <a:xfrm>
            <a:off x="1259922" y="8617419"/>
            <a:ext cx="126992" cy="124452"/>
          </a:xfrm>
          <a:custGeom>
            <a:avLst/>
            <a:gdLst/>
            <a:ahLst/>
            <a:cxnLst/>
            <a:rect l="l" t="t" r="r" b="b"/>
            <a:pathLst>
              <a:path w="63500" h="62229">
                <a:moveTo>
                  <a:pt x="31572" y="0"/>
                </a:moveTo>
                <a:lnTo>
                  <a:pt x="19282" y="2431"/>
                </a:lnTo>
                <a:lnTo>
                  <a:pt x="9247" y="9063"/>
                </a:lnTo>
                <a:lnTo>
                  <a:pt x="2481" y="18897"/>
                </a:lnTo>
                <a:lnTo>
                  <a:pt x="0" y="30937"/>
                </a:lnTo>
                <a:lnTo>
                  <a:pt x="2481" y="42977"/>
                </a:lnTo>
                <a:lnTo>
                  <a:pt x="9247" y="52811"/>
                </a:lnTo>
                <a:lnTo>
                  <a:pt x="19282" y="59442"/>
                </a:lnTo>
                <a:lnTo>
                  <a:pt x="31572" y="61874"/>
                </a:lnTo>
                <a:lnTo>
                  <a:pt x="43861" y="59442"/>
                </a:lnTo>
                <a:lnTo>
                  <a:pt x="53897" y="52811"/>
                </a:lnTo>
                <a:lnTo>
                  <a:pt x="60663" y="42977"/>
                </a:lnTo>
                <a:lnTo>
                  <a:pt x="63144" y="30937"/>
                </a:lnTo>
                <a:lnTo>
                  <a:pt x="60663" y="18897"/>
                </a:lnTo>
                <a:lnTo>
                  <a:pt x="53897" y="9063"/>
                </a:lnTo>
                <a:lnTo>
                  <a:pt x="43861" y="2431"/>
                </a:lnTo>
                <a:lnTo>
                  <a:pt x="31572" y="0"/>
                </a:lnTo>
                <a:close/>
              </a:path>
            </a:pathLst>
          </a:custGeom>
          <a:solidFill>
            <a:srgbClr val="6CA737"/>
          </a:solidFill>
        </p:spPr>
        <p:txBody>
          <a:bodyPr wrap="square" lIns="0" tIns="0" rIns="0" bIns="0" rtlCol="0"/>
          <a:lstStyle/>
          <a:p>
            <a:endParaRPr sz="7200"/>
          </a:p>
        </p:txBody>
      </p:sp>
      <p:sp>
        <p:nvSpPr>
          <p:cNvPr id="10" name="object 10"/>
          <p:cNvSpPr/>
          <p:nvPr/>
        </p:nvSpPr>
        <p:spPr>
          <a:xfrm>
            <a:off x="1259922" y="9170181"/>
            <a:ext cx="126992" cy="124452"/>
          </a:xfrm>
          <a:custGeom>
            <a:avLst/>
            <a:gdLst/>
            <a:ahLst/>
            <a:cxnLst/>
            <a:rect l="l" t="t" r="r" b="b"/>
            <a:pathLst>
              <a:path w="63500" h="62229">
                <a:moveTo>
                  <a:pt x="31572" y="0"/>
                </a:moveTo>
                <a:lnTo>
                  <a:pt x="19282" y="2431"/>
                </a:lnTo>
                <a:lnTo>
                  <a:pt x="9247" y="9063"/>
                </a:lnTo>
                <a:lnTo>
                  <a:pt x="2481" y="18897"/>
                </a:lnTo>
                <a:lnTo>
                  <a:pt x="0" y="30937"/>
                </a:lnTo>
                <a:lnTo>
                  <a:pt x="2481" y="42977"/>
                </a:lnTo>
                <a:lnTo>
                  <a:pt x="9247" y="52811"/>
                </a:lnTo>
                <a:lnTo>
                  <a:pt x="19282" y="59442"/>
                </a:lnTo>
                <a:lnTo>
                  <a:pt x="31572" y="61874"/>
                </a:lnTo>
                <a:lnTo>
                  <a:pt x="43861" y="59442"/>
                </a:lnTo>
                <a:lnTo>
                  <a:pt x="53897" y="52811"/>
                </a:lnTo>
                <a:lnTo>
                  <a:pt x="60663" y="42977"/>
                </a:lnTo>
                <a:lnTo>
                  <a:pt x="63144" y="30937"/>
                </a:lnTo>
                <a:lnTo>
                  <a:pt x="60663" y="18897"/>
                </a:lnTo>
                <a:lnTo>
                  <a:pt x="53897" y="9063"/>
                </a:lnTo>
                <a:lnTo>
                  <a:pt x="43861" y="2431"/>
                </a:lnTo>
                <a:lnTo>
                  <a:pt x="31572" y="0"/>
                </a:lnTo>
                <a:close/>
              </a:path>
            </a:pathLst>
          </a:custGeom>
          <a:solidFill>
            <a:srgbClr val="04A71A"/>
          </a:solidFill>
        </p:spPr>
        <p:txBody>
          <a:bodyPr wrap="square" lIns="0" tIns="0" rIns="0" bIns="0" rtlCol="0"/>
          <a:lstStyle/>
          <a:p>
            <a:endParaRPr sz="7200"/>
          </a:p>
        </p:txBody>
      </p:sp>
      <p:sp>
        <p:nvSpPr>
          <p:cNvPr id="11" name="object 11"/>
          <p:cNvSpPr/>
          <p:nvPr/>
        </p:nvSpPr>
        <p:spPr>
          <a:xfrm>
            <a:off x="1259922" y="8082652"/>
            <a:ext cx="126992" cy="124452"/>
          </a:xfrm>
          <a:custGeom>
            <a:avLst/>
            <a:gdLst/>
            <a:ahLst/>
            <a:cxnLst/>
            <a:rect l="l" t="t" r="r" b="b"/>
            <a:pathLst>
              <a:path w="63500" h="62229">
                <a:moveTo>
                  <a:pt x="31572" y="0"/>
                </a:moveTo>
                <a:lnTo>
                  <a:pt x="19282" y="2431"/>
                </a:lnTo>
                <a:lnTo>
                  <a:pt x="9247" y="9063"/>
                </a:lnTo>
                <a:lnTo>
                  <a:pt x="2481" y="18897"/>
                </a:lnTo>
                <a:lnTo>
                  <a:pt x="0" y="30937"/>
                </a:lnTo>
                <a:lnTo>
                  <a:pt x="2481" y="42977"/>
                </a:lnTo>
                <a:lnTo>
                  <a:pt x="9247" y="52811"/>
                </a:lnTo>
                <a:lnTo>
                  <a:pt x="19282" y="59442"/>
                </a:lnTo>
                <a:lnTo>
                  <a:pt x="31572" y="61874"/>
                </a:lnTo>
                <a:lnTo>
                  <a:pt x="43861" y="59442"/>
                </a:lnTo>
                <a:lnTo>
                  <a:pt x="53897" y="52811"/>
                </a:lnTo>
                <a:lnTo>
                  <a:pt x="60663" y="42977"/>
                </a:lnTo>
                <a:lnTo>
                  <a:pt x="63144" y="30937"/>
                </a:lnTo>
                <a:lnTo>
                  <a:pt x="60663" y="18897"/>
                </a:lnTo>
                <a:lnTo>
                  <a:pt x="53897" y="9063"/>
                </a:lnTo>
                <a:lnTo>
                  <a:pt x="43861" y="2431"/>
                </a:lnTo>
                <a:lnTo>
                  <a:pt x="31572" y="0"/>
                </a:lnTo>
                <a:close/>
              </a:path>
            </a:pathLst>
          </a:custGeom>
          <a:solidFill>
            <a:srgbClr val="9D5B1A"/>
          </a:solidFill>
        </p:spPr>
        <p:txBody>
          <a:bodyPr wrap="square" lIns="0" tIns="0" rIns="0" bIns="0" rtlCol="0"/>
          <a:lstStyle/>
          <a:p>
            <a:endParaRPr sz="7200"/>
          </a:p>
        </p:txBody>
      </p:sp>
      <p:sp>
        <p:nvSpPr>
          <p:cNvPr id="12" name="object 12"/>
          <p:cNvSpPr txBox="1"/>
          <p:nvPr/>
        </p:nvSpPr>
        <p:spPr>
          <a:xfrm>
            <a:off x="1234519" y="6863019"/>
            <a:ext cx="1828681" cy="2541712"/>
          </a:xfrm>
          <a:prstGeom prst="rect">
            <a:avLst/>
          </a:prstGeom>
        </p:spPr>
        <p:txBody>
          <a:bodyPr vert="horz" wrap="square" lIns="0" tIns="104131" rIns="0" bIns="0" rtlCol="0">
            <a:spAutoFit/>
          </a:bodyPr>
          <a:lstStyle/>
          <a:p>
            <a:pPr algn="ctr">
              <a:spcBef>
                <a:spcPts val="818"/>
              </a:spcBef>
            </a:pPr>
            <a:r>
              <a:rPr sz="2400" b="1">
                <a:solidFill>
                  <a:srgbClr val="231F20"/>
                </a:solidFill>
                <a:latin typeface="Verdana"/>
                <a:cs typeface="Verdana"/>
              </a:rPr>
              <a:t>% </a:t>
            </a:r>
            <a:r>
              <a:rPr sz="2400" b="1" spc="-20">
                <a:solidFill>
                  <a:srgbClr val="231F20"/>
                </a:solidFill>
                <a:latin typeface="Verdana"/>
                <a:cs typeface="Verdana"/>
              </a:rPr>
              <a:t>insured</a:t>
            </a:r>
            <a:endParaRPr sz="2400">
              <a:latin typeface="Verdana"/>
              <a:cs typeface="Verdana"/>
            </a:endParaRPr>
          </a:p>
          <a:p>
            <a:pPr marR="73656" algn="ctr">
              <a:spcBef>
                <a:spcPts val="620"/>
              </a:spcBef>
            </a:pPr>
            <a:r>
              <a:rPr sz="2400" spc="-20">
                <a:solidFill>
                  <a:srgbClr val="231F20"/>
                </a:solidFill>
                <a:latin typeface="Verdana"/>
                <a:cs typeface="Verdana"/>
              </a:rPr>
              <a:t>&lt;1.0%</a:t>
            </a:r>
            <a:endParaRPr sz="2400">
              <a:latin typeface="Verdana"/>
              <a:cs typeface="Verdana"/>
            </a:endParaRPr>
          </a:p>
          <a:p>
            <a:pPr marR="73656" algn="ctr">
              <a:spcBef>
                <a:spcPts val="1390"/>
              </a:spcBef>
            </a:pPr>
            <a:r>
              <a:rPr sz="2400" spc="-20">
                <a:solidFill>
                  <a:srgbClr val="231F20"/>
                </a:solidFill>
                <a:latin typeface="Verdana"/>
                <a:cs typeface="Verdana"/>
              </a:rPr>
              <a:t>&lt;2.0%</a:t>
            </a:r>
            <a:endParaRPr sz="2400">
              <a:latin typeface="Verdana"/>
              <a:cs typeface="Verdana"/>
            </a:endParaRPr>
          </a:p>
          <a:p>
            <a:pPr marL="102865" algn="ctr">
              <a:spcBef>
                <a:spcPts val="1330"/>
              </a:spcBef>
            </a:pPr>
            <a:r>
              <a:rPr sz="2400" spc="-20">
                <a:solidFill>
                  <a:srgbClr val="231F20"/>
                </a:solidFill>
                <a:latin typeface="Verdana"/>
                <a:cs typeface="Verdana"/>
              </a:rPr>
              <a:t>&lt;10.0%</a:t>
            </a:r>
            <a:endParaRPr sz="2400">
              <a:latin typeface="Verdana"/>
              <a:cs typeface="Verdana"/>
            </a:endParaRPr>
          </a:p>
          <a:p>
            <a:pPr marL="102865" algn="ctr">
              <a:spcBef>
                <a:spcPts val="1330"/>
              </a:spcBef>
            </a:pPr>
            <a:r>
              <a:rPr sz="2400" spc="-20">
                <a:solidFill>
                  <a:srgbClr val="231F20"/>
                </a:solidFill>
                <a:latin typeface="Verdana"/>
                <a:cs typeface="Verdana"/>
              </a:rPr>
              <a:t>&gt;10.0%</a:t>
            </a:r>
            <a:endParaRPr sz="2400">
              <a:latin typeface="Verdana"/>
              <a:cs typeface="Verdana"/>
            </a:endParaRPr>
          </a:p>
        </p:txBody>
      </p:sp>
      <p:sp>
        <p:nvSpPr>
          <p:cNvPr id="13" name="object 13"/>
          <p:cNvSpPr txBox="1"/>
          <p:nvPr/>
        </p:nvSpPr>
        <p:spPr>
          <a:xfrm>
            <a:off x="1234519" y="5068982"/>
            <a:ext cx="2676986" cy="1514388"/>
          </a:xfrm>
          <a:prstGeom prst="rect">
            <a:avLst/>
          </a:prstGeom>
        </p:spPr>
        <p:txBody>
          <a:bodyPr vert="horz" wrap="square" lIns="0" tIns="10159" rIns="0" bIns="0" rtlCol="0">
            <a:spAutoFit/>
          </a:bodyPr>
          <a:lstStyle/>
          <a:p>
            <a:pPr marL="25399" marR="10159">
              <a:lnSpc>
                <a:spcPct val="104200"/>
              </a:lnSpc>
              <a:spcBef>
                <a:spcPts val="80"/>
              </a:spcBef>
            </a:pPr>
            <a:r>
              <a:rPr sz="2400">
                <a:solidFill>
                  <a:srgbClr val="231F20"/>
                </a:solidFill>
                <a:latin typeface="Verdana"/>
                <a:cs typeface="Verdana"/>
              </a:rPr>
              <a:t>Percentage</a:t>
            </a:r>
            <a:r>
              <a:rPr sz="2400" spc="-200">
                <a:solidFill>
                  <a:srgbClr val="231F20"/>
                </a:solidFill>
                <a:latin typeface="Verdana"/>
                <a:cs typeface="Verdana"/>
              </a:rPr>
              <a:t> </a:t>
            </a:r>
            <a:r>
              <a:rPr sz="2400" spc="-50">
                <a:solidFill>
                  <a:srgbClr val="231F20"/>
                </a:solidFill>
                <a:latin typeface="Verdana"/>
                <a:cs typeface="Verdana"/>
              </a:rPr>
              <a:t>of </a:t>
            </a:r>
            <a:r>
              <a:rPr sz="2400">
                <a:solidFill>
                  <a:srgbClr val="231F20"/>
                </a:solidFill>
                <a:latin typeface="Verdana"/>
                <a:cs typeface="Verdana"/>
              </a:rPr>
              <a:t>homes</a:t>
            </a:r>
            <a:r>
              <a:rPr sz="2400" spc="-30">
                <a:solidFill>
                  <a:srgbClr val="231F20"/>
                </a:solidFill>
                <a:latin typeface="Verdana"/>
                <a:cs typeface="Verdana"/>
              </a:rPr>
              <a:t> </a:t>
            </a:r>
            <a:r>
              <a:rPr sz="2400">
                <a:solidFill>
                  <a:srgbClr val="231F20"/>
                </a:solidFill>
                <a:latin typeface="Verdana"/>
                <a:cs typeface="Verdana"/>
              </a:rPr>
              <a:t>with</a:t>
            </a:r>
            <a:r>
              <a:rPr sz="2400" spc="-30">
                <a:solidFill>
                  <a:srgbClr val="231F20"/>
                </a:solidFill>
                <a:latin typeface="Verdana"/>
                <a:cs typeface="Verdana"/>
              </a:rPr>
              <a:t> </a:t>
            </a:r>
            <a:r>
              <a:rPr sz="2400" spc="-20">
                <a:solidFill>
                  <a:srgbClr val="231F20"/>
                </a:solidFill>
                <a:latin typeface="Verdana"/>
                <a:cs typeface="Verdana"/>
              </a:rPr>
              <a:t>flood </a:t>
            </a:r>
            <a:r>
              <a:rPr sz="2400">
                <a:solidFill>
                  <a:srgbClr val="231F20"/>
                </a:solidFill>
                <a:latin typeface="Verdana"/>
                <a:cs typeface="Verdana"/>
              </a:rPr>
              <a:t>insurance</a:t>
            </a:r>
            <a:r>
              <a:rPr sz="2400" spc="-170">
                <a:solidFill>
                  <a:srgbClr val="231F20"/>
                </a:solidFill>
                <a:latin typeface="Verdana"/>
                <a:cs typeface="Verdana"/>
              </a:rPr>
              <a:t> </a:t>
            </a:r>
            <a:r>
              <a:rPr sz="2400" spc="-20">
                <a:solidFill>
                  <a:srgbClr val="231F20"/>
                </a:solidFill>
                <a:latin typeface="Verdana"/>
                <a:cs typeface="Verdana"/>
              </a:rPr>
              <a:t>(NFIP </a:t>
            </a:r>
            <a:r>
              <a:rPr sz="2400" spc="-40">
                <a:solidFill>
                  <a:srgbClr val="231F20"/>
                </a:solidFill>
                <a:latin typeface="Verdana"/>
                <a:cs typeface="Verdana"/>
              </a:rPr>
              <a:t>take-</a:t>
            </a:r>
            <a:r>
              <a:rPr sz="2400">
                <a:solidFill>
                  <a:srgbClr val="231F20"/>
                </a:solidFill>
                <a:latin typeface="Verdana"/>
                <a:cs typeface="Verdana"/>
              </a:rPr>
              <a:t>up</a:t>
            </a:r>
            <a:r>
              <a:rPr sz="2400" spc="40">
                <a:solidFill>
                  <a:srgbClr val="231F20"/>
                </a:solidFill>
                <a:latin typeface="Verdana"/>
                <a:cs typeface="Verdana"/>
              </a:rPr>
              <a:t> </a:t>
            </a:r>
            <a:r>
              <a:rPr sz="2400" spc="-20">
                <a:solidFill>
                  <a:srgbClr val="231F20"/>
                </a:solidFill>
                <a:latin typeface="Verdana"/>
                <a:cs typeface="Verdana"/>
              </a:rPr>
              <a:t>rates)</a:t>
            </a:r>
            <a:endParaRPr sz="2400">
              <a:latin typeface="Verdana"/>
              <a:cs typeface="Verdana"/>
            </a:endParaRPr>
          </a:p>
        </p:txBody>
      </p:sp>
      <p:pic>
        <p:nvPicPr>
          <p:cNvPr id="14" name="object 14"/>
          <p:cNvPicPr/>
          <p:nvPr/>
        </p:nvPicPr>
        <p:blipFill>
          <a:blip r:embed="rId3" cstate="print"/>
          <a:stretch>
            <a:fillRect/>
          </a:stretch>
        </p:blipFill>
        <p:spPr>
          <a:xfrm>
            <a:off x="4463707" y="5040119"/>
            <a:ext cx="11599449" cy="6393470"/>
          </a:xfrm>
          <a:prstGeom prst="rect">
            <a:avLst/>
          </a:prstGeom>
        </p:spPr>
      </p:pic>
      <p:pic>
        <p:nvPicPr>
          <p:cNvPr id="15" name="object 15"/>
          <p:cNvPicPr/>
          <p:nvPr/>
        </p:nvPicPr>
        <p:blipFill>
          <a:blip r:embed="rId4" cstate="print"/>
          <a:stretch>
            <a:fillRect/>
          </a:stretch>
        </p:blipFill>
        <p:spPr>
          <a:xfrm>
            <a:off x="1259915" y="12203217"/>
            <a:ext cx="345771" cy="253449"/>
          </a:xfrm>
          <a:prstGeom prst="rect">
            <a:avLst/>
          </a:prstGeom>
        </p:spPr>
      </p:pic>
      <p:sp>
        <p:nvSpPr>
          <p:cNvPr id="16" name="object 16"/>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7" name="object 17"/>
          <p:cNvPicPr/>
          <p:nvPr/>
        </p:nvPicPr>
        <p:blipFill>
          <a:blip r:embed="rId5" cstate="print"/>
          <a:stretch>
            <a:fillRect/>
          </a:stretch>
        </p:blipFill>
        <p:spPr>
          <a:xfrm>
            <a:off x="2261382" y="12203226"/>
            <a:ext cx="347575" cy="253424"/>
          </a:xfrm>
          <a:prstGeom prst="rect">
            <a:avLst/>
          </a:prstGeom>
        </p:spPr>
      </p:pic>
      <p:pic>
        <p:nvPicPr>
          <p:cNvPr id="18" name="object 18"/>
          <p:cNvPicPr/>
          <p:nvPr/>
        </p:nvPicPr>
        <p:blipFill>
          <a:blip r:embed="rId6" cstate="print"/>
          <a:stretch>
            <a:fillRect/>
          </a:stretch>
        </p:blipFill>
        <p:spPr>
          <a:xfrm>
            <a:off x="2773852" y="12203224"/>
            <a:ext cx="363170" cy="253424"/>
          </a:xfrm>
          <a:prstGeom prst="rect">
            <a:avLst/>
          </a:prstGeom>
        </p:spPr>
      </p:pic>
      <p:grpSp>
        <p:nvGrpSpPr>
          <p:cNvPr id="19" name="object 19"/>
          <p:cNvGrpSpPr/>
          <p:nvPr/>
        </p:nvGrpSpPr>
        <p:grpSpPr>
          <a:xfrm>
            <a:off x="3288532" y="12203224"/>
            <a:ext cx="490188" cy="253983"/>
            <a:chOff x="1644373" y="6101786"/>
            <a:chExt cx="245110" cy="127000"/>
          </a:xfrm>
        </p:grpSpPr>
        <p:pic>
          <p:nvPicPr>
            <p:cNvPr id="20" name="object 20"/>
            <p:cNvPicPr/>
            <p:nvPr/>
          </p:nvPicPr>
          <p:blipFill>
            <a:blip r:embed="rId7" cstate="print"/>
            <a:stretch>
              <a:fillRect/>
            </a:stretch>
          </p:blipFill>
          <p:spPr>
            <a:xfrm>
              <a:off x="1644373" y="6101786"/>
              <a:ext cx="181597" cy="126720"/>
            </a:xfrm>
            <a:prstGeom prst="rect">
              <a:avLst/>
            </a:prstGeom>
          </p:spPr>
        </p:pic>
        <p:sp>
          <p:nvSpPr>
            <p:cNvPr id="21" name="object 21"/>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22" name="object 22"/>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25399">
              <a:spcBef>
                <a:spcPts val="260"/>
              </a:spcBef>
            </a:pPr>
            <a:r>
              <a:rPr spc="-50">
                <a:solidFill>
                  <a:srgbClr val="231F20"/>
                </a:solidFill>
              </a:rPr>
              <a:t>P</a:t>
            </a:r>
            <a:fld id="{81D60167-4931-47E6-BA6A-407CBD079E47}" type="slidenum">
              <a:rPr spc="-50" dirty="0">
                <a:solidFill>
                  <a:srgbClr val="231F20"/>
                </a:solidFill>
              </a:rPr>
              <a:pPr marL="25399">
                <a:spcBef>
                  <a:spcPts val="260"/>
                </a:spcBef>
              </a:pPr>
              <a:t>23</a:t>
            </a:fld>
            <a:endParaRPr spc="-50">
              <a:solidFill>
                <a:srgbClr val="231F20"/>
              </a:solidFill>
            </a:endParaRPr>
          </a:p>
        </p:txBody>
      </p:sp>
      <p:sp>
        <p:nvSpPr>
          <p:cNvPr id="23" name="object 23">
            <a:extLst>
              <a:ext uri="{FF2B5EF4-FFF2-40B4-BE49-F238E27FC236}">
                <a16:creationId xmlns:a16="http://schemas.microsoft.com/office/drawing/2014/main" id="{64AC7E54-B760-183B-3F7C-7A05AF9B761D}"/>
              </a:ext>
            </a:extLst>
          </p:cNvPr>
          <p:cNvSpPr txBox="1">
            <a:spLocks/>
          </p:cNvSpPr>
          <p:nvPr/>
        </p:nvSpPr>
        <p:spPr>
          <a:xfrm>
            <a:off x="23128269" y="12648824"/>
            <a:ext cx="403832" cy="202618"/>
          </a:xfrm>
          <a:prstGeom prst="rect">
            <a:avLst/>
          </a:prstGeom>
        </p:spPr>
        <p:txBody>
          <a:bodyPr vert="horz" wrap="square" lIns="0" tIns="33018" rIns="0" bIns="0" rtlCol="0">
            <a:spAutoFit/>
          </a:bodyPr>
          <a:lstStyle>
            <a:defPPr>
              <a:defRPr kern="0"/>
            </a:defPPr>
            <a:lvl1pPr>
              <a:defRPr sz="550" b="0" i="0">
                <a:solidFill>
                  <a:schemeClr val="bg1"/>
                </a:solidFill>
                <a:latin typeface="Verdana"/>
                <a:cs typeface="Verdana"/>
              </a:defRPr>
            </a:lvl1pPr>
          </a:lstStyle>
          <a:p>
            <a:pPr marL="118104">
              <a:spcBef>
                <a:spcPts val="260"/>
              </a:spcBef>
            </a:pPr>
            <a:r>
              <a:rPr lang="en-US" sz="1100" spc="-50"/>
              <a:t>P</a:t>
            </a:r>
            <a:fld id="{81D60167-4931-47E6-BA6A-407CBD079E47}" type="slidenum">
              <a:rPr sz="1100" spc="-50"/>
              <a:pPr marL="118104">
                <a:spcBef>
                  <a:spcPts val="260"/>
                </a:spcBef>
              </a:pPr>
              <a:t>23</a:t>
            </a:fld>
            <a:endParaRPr sz="1100" spc="-50"/>
          </a:p>
        </p:txBody>
      </p:sp>
      <p:sp>
        <p:nvSpPr>
          <p:cNvPr id="25" name="TextBox 24">
            <a:extLst>
              <a:ext uri="{FF2B5EF4-FFF2-40B4-BE49-F238E27FC236}">
                <a16:creationId xmlns:a16="http://schemas.microsoft.com/office/drawing/2014/main" id="{5355CE9C-259C-9DB9-A655-4CE21AF5FAFC}"/>
              </a:ext>
            </a:extLst>
          </p:cNvPr>
          <p:cNvSpPr txBox="1"/>
          <p:nvPr/>
        </p:nvSpPr>
        <p:spPr>
          <a:xfrm>
            <a:off x="0" y="13276188"/>
            <a:ext cx="12867434" cy="307777"/>
          </a:xfrm>
          <a:prstGeom prst="rect">
            <a:avLst/>
          </a:prstGeom>
          <a:noFill/>
        </p:spPr>
        <p:txBody>
          <a:bodyPr wrap="square">
            <a:spAutoFit/>
          </a:bodyPr>
          <a:lstStyle/>
          <a:p>
            <a:r>
              <a:rPr lang="en-US" sz="1400">
                <a:latin typeface="Verdana" panose="020B0604030504040204" pitchFamily="34" charset="0"/>
                <a:ea typeface="Verdana" panose="020B0604030504040204" pitchFamily="34" charset="0"/>
              </a:rPr>
              <a:t>Source:   </a:t>
            </a:r>
            <a:r>
              <a:rPr lang="en-US" sz="1400">
                <a:latin typeface="Verdana" panose="020B0604030504040204" pitchFamily="34" charset="0"/>
                <a:ea typeface="Verdana" panose="020B0604030504040204" pitchFamily="34" charset="0"/>
                <a:hlinkClick r:id="rId8"/>
              </a:rPr>
              <a:t>https://resilience.iii.org/disasters/floods/#3.5/38.88/-98</a:t>
            </a:r>
            <a:r>
              <a:rPr lang="en-US" sz="1400">
                <a:latin typeface="Verdana" panose="020B0604030504040204" pitchFamily="34" charset="0"/>
                <a:ea typeface="Verdana" panose="020B0604030504040204" pitchFamily="34" charset="0"/>
              </a:rPr>
              <a:t>; </a:t>
            </a:r>
            <a:r>
              <a:rPr lang="en-US" sz="1400">
                <a:latin typeface="Verdana" panose="020B0604030504040204" pitchFamily="34" charset="0"/>
                <a:ea typeface="Verdana" panose="020B0604030504040204" pitchFamily="34" charset="0"/>
                <a:hlinkClick r:id="rId9"/>
              </a:rPr>
              <a:t>https://disasterphilanthropy.org/disasters/2024-us-floods</a:t>
            </a:r>
            <a:endParaRPr lang="en-US" sz="1400">
              <a:latin typeface="Verdana" panose="020B0604030504040204" pitchFamily="34" charset="0"/>
              <a:ea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214C628-9CFC-9548-86B4-8C9F6F34559D}"/>
              </a:ext>
            </a:extLst>
          </p:cNvPr>
          <p:cNvSpPr>
            <a:spLocks noGrp="1"/>
          </p:cNvSpPr>
          <p:nvPr>
            <p:ph type="title"/>
          </p:nvPr>
        </p:nvSpPr>
        <p:spPr/>
        <p:txBody>
          <a:bodyPr/>
          <a:lstStyle/>
          <a:p>
            <a:r>
              <a:rPr lang="en-GB" dirty="0"/>
              <a:t>Thank You</a:t>
            </a:r>
          </a:p>
        </p:txBody>
      </p:sp>
      <p:sp>
        <p:nvSpPr>
          <p:cNvPr id="3" name="Slide Number Placeholder 1">
            <a:extLst>
              <a:ext uri="{FF2B5EF4-FFF2-40B4-BE49-F238E27FC236}">
                <a16:creationId xmlns:a16="http://schemas.microsoft.com/office/drawing/2014/main" id="{1E79B6FF-B251-4D8F-1C11-ADB480CCA469}"/>
              </a:ext>
            </a:extLst>
          </p:cNvPr>
          <p:cNvSpPr>
            <a:spLocks noGrp="1"/>
          </p:cNvSpPr>
          <p:nvPr>
            <p:ph type="sldNum" sz="quarter" idx="12"/>
          </p:nvPr>
        </p:nvSpPr>
        <p:spPr>
          <a:xfrm>
            <a:off x="22817394" y="12522200"/>
            <a:ext cx="807577" cy="730250"/>
          </a:xfrm>
        </p:spPr>
        <p:txBody>
          <a:bodyPr/>
          <a:lstStyle/>
          <a:p>
            <a:fld id="{91D568E7-61F5-D04E-995D-81EF41C01A2A}" type="slidenum">
              <a:rPr lang="en-GB" smtClean="0">
                <a:solidFill>
                  <a:srgbClr val="FFFFFF"/>
                </a:solidFill>
              </a:rPr>
              <a:pPr/>
              <a:t>24</a:t>
            </a:fld>
            <a:endParaRPr lang="en-GB" dirty="0">
              <a:solidFill>
                <a:srgbClr val="FFFFFF"/>
              </a:solidFill>
            </a:endParaRPr>
          </a:p>
        </p:txBody>
      </p:sp>
      <p:sp>
        <p:nvSpPr>
          <p:cNvPr id="5" name="Footer Placeholder 3">
            <a:extLst>
              <a:ext uri="{FF2B5EF4-FFF2-40B4-BE49-F238E27FC236}">
                <a16:creationId xmlns:a16="http://schemas.microsoft.com/office/drawing/2014/main" id="{64AD8562-042E-052B-9265-8406DE1A22E7}"/>
              </a:ext>
            </a:extLst>
          </p:cNvPr>
          <p:cNvSpPr>
            <a:spLocks noGrp="1"/>
          </p:cNvSpPr>
          <p:nvPr>
            <p:ph type="ftr" sz="quarter" idx="3"/>
          </p:nvPr>
        </p:nvSpPr>
        <p:spPr>
          <a:xfrm>
            <a:off x="12023125" y="12554568"/>
            <a:ext cx="10077288" cy="730250"/>
          </a:xfrm>
        </p:spPr>
        <p:txBody>
          <a:bodyPr/>
          <a:lstStyle/>
          <a:p>
            <a:r>
              <a:rPr lang="en-GB" dirty="0">
                <a:solidFill>
                  <a:srgbClr val="FFFFFF"/>
                </a:solidFill>
              </a:rPr>
              <a:t>Aon Private Risk Management | Proprietary &amp; Confidential</a:t>
            </a:r>
          </a:p>
          <a:p>
            <a:endParaRPr lang="en-GB" dirty="0">
              <a:solidFill>
                <a:srgbClr val="FFFFFF"/>
              </a:solidFill>
            </a:endParaRPr>
          </a:p>
        </p:txBody>
      </p:sp>
    </p:spTree>
    <p:extLst>
      <p:ext uri="{BB962C8B-B14F-4D97-AF65-F5344CB8AC3E}">
        <p14:creationId xmlns:p14="http://schemas.microsoft.com/office/powerpoint/2010/main" val="332839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6B121B-45DC-93AB-EC25-75DAA346EDC8}"/>
              </a:ext>
            </a:extLst>
          </p:cNvPr>
          <p:cNvSpPr/>
          <p:nvPr/>
        </p:nvSpPr>
        <p:spPr>
          <a:xfrm>
            <a:off x="0" y="0"/>
            <a:ext cx="12320742" cy="137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pic>
        <p:nvPicPr>
          <p:cNvPr id="6" name="Picture 5" descr="A pool with a deck and chairs&#10;&#10;Description automatically generated">
            <a:extLst>
              <a:ext uri="{FF2B5EF4-FFF2-40B4-BE49-F238E27FC236}">
                <a16:creationId xmlns:a16="http://schemas.microsoft.com/office/drawing/2014/main" id="{F3F8D5B1-102A-1A83-A701-B77FF3565C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20742" y="0"/>
            <a:ext cx="12061371" cy="13716000"/>
          </a:xfrm>
          <a:prstGeom prst="rect">
            <a:avLst/>
          </a:prstGeom>
        </p:spPr>
      </p:pic>
      <p:sp>
        <p:nvSpPr>
          <p:cNvPr id="20" name="Rectangle 19">
            <a:extLst>
              <a:ext uri="{FF2B5EF4-FFF2-40B4-BE49-F238E27FC236}">
                <a16:creationId xmlns:a16="http://schemas.microsoft.com/office/drawing/2014/main" id="{64ACE81E-2858-CBBE-79CD-D33A0EDAD9FA}"/>
              </a:ext>
            </a:extLst>
          </p:cNvPr>
          <p:cNvSpPr/>
          <p:nvPr/>
        </p:nvSpPr>
        <p:spPr>
          <a:xfrm>
            <a:off x="12320742" y="0"/>
            <a:ext cx="3458631" cy="13716000"/>
          </a:xfrm>
          <a:prstGeom prst="rect">
            <a:avLst/>
          </a:prstGeom>
          <a:solidFill>
            <a:srgbClr val="ACC0C4">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000" dirty="0">
              <a:solidFill>
                <a:schemeClr val="tx2"/>
              </a:solidFill>
              <a:cs typeface="Arial"/>
            </a:endParaRPr>
          </a:p>
        </p:txBody>
      </p:sp>
      <p:sp>
        <p:nvSpPr>
          <p:cNvPr id="2" name="Slide Number Placeholder 1">
            <a:extLst>
              <a:ext uri="{FF2B5EF4-FFF2-40B4-BE49-F238E27FC236}">
                <a16:creationId xmlns:a16="http://schemas.microsoft.com/office/drawing/2014/main" id="{ACB824FE-1860-9345-8CE9-D0DF4CE59BB4}"/>
              </a:ext>
            </a:extLst>
          </p:cNvPr>
          <p:cNvSpPr>
            <a:spLocks noGrp="1"/>
          </p:cNvSpPr>
          <p:nvPr>
            <p:ph type="sldNum" sz="quarter" idx="12"/>
          </p:nvPr>
        </p:nvSpPr>
        <p:spPr/>
        <p:txBody>
          <a:bodyPr/>
          <a:lstStyle/>
          <a:p>
            <a:fld id="{91D568E7-61F5-D04E-995D-81EF41C01A2A}" type="slidenum">
              <a:rPr lang="en-GB" smtClean="0">
                <a:solidFill>
                  <a:schemeClr val="bg1"/>
                </a:solidFill>
              </a:rPr>
              <a:pPr/>
              <a:t>3</a:t>
            </a:fld>
            <a:endParaRPr lang="en-GB" dirty="0">
              <a:solidFill>
                <a:schemeClr val="bg1"/>
              </a:solidFill>
            </a:endParaRPr>
          </a:p>
        </p:txBody>
      </p:sp>
      <p:sp>
        <p:nvSpPr>
          <p:cNvPr id="4" name="Title 3">
            <a:extLst>
              <a:ext uri="{FF2B5EF4-FFF2-40B4-BE49-F238E27FC236}">
                <a16:creationId xmlns:a16="http://schemas.microsoft.com/office/drawing/2014/main" id="{CDE7C45A-669A-2645-9EAF-1A99DC1E6732}"/>
              </a:ext>
            </a:extLst>
          </p:cNvPr>
          <p:cNvSpPr>
            <a:spLocks noGrp="1"/>
          </p:cNvSpPr>
          <p:nvPr>
            <p:ph type="title"/>
          </p:nvPr>
        </p:nvSpPr>
        <p:spPr>
          <a:xfrm>
            <a:off x="2246313" y="936384"/>
            <a:ext cx="9465789" cy="800219"/>
          </a:xfrm>
        </p:spPr>
        <p:txBody>
          <a:bodyPr/>
          <a:lstStyle/>
          <a:p>
            <a:r>
              <a:rPr lang="en-US" dirty="0"/>
              <a:t>Aon Private Risk Management</a:t>
            </a:r>
          </a:p>
        </p:txBody>
      </p:sp>
      <p:sp>
        <p:nvSpPr>
          <p:cNvPr id="5" name="Footer Placeholder 4">
            <a:extLst>
              <a:ext uri="{FF2B5EF4-FFF2-40B4-BE49-F238E27FC236}">
                <a16:creationId xmlns:a16="http://schemas.microsoft.com/office/drawing/2014/main" id="{EC23B8B3-9FFF-4E88-BCE6-9C658484731B}"/>
              </a:ext>
            </a:extLst>
          </p:cNvPr>
          <p:cNvSpPr>
            <a:spLocks noGrp="1"/>
          </p:cNvSpPr>
          <p:nvPr>
            <p:ph type="ftr" sz="quarter" idx="3"/>
          </p:nvPr>
        </p:nvSpPr>
        <p:spPr/>
        <p:txBody>
          <a:bodyPr/>
          <a:lstStyle/>
          <a:p>
            <a:r>
              <a:rPr lang="en-GB" dirty="0">
                <a:solidFill>
                  <a:schemeClr val="bg1"/>
                </a:solidFill>
              </a:rPr>
              <a:t>Aon Private Risk Management | Proprietary &amp; Confidential
</a:t>
            </a:r>
          </a:p>
        </p:txBody>
      </p:sp>
      <p:sp>
        <p:nvSpPr>
          <p:cNvPr id="16" name="TextBox 15">
            <a:extLst>
              <a:ext uri="{FF2B5EF4-FFF2-40B4-BE49-F238E27FC236}">
                <a16:creationId xmlns:a16="http://schemas.microsoft.com/office/drawing/2014/main" id="{B3F8E9ED-785C-0A50-F9A1-D6FB5CEB7011}"/>
              </a:ext>
            </a:extLst>
          </p:cNvPr>
          <p:cNvSpPr txBox="1"/>
          <p:nvPr/>
        </p:nvSpPr>
        <p:spPr>
          <a:xfrm>
            <a:off x="2284414" y="3111898"/>
            <a:ext cx="8382000" cy="6724470"/>
          </a:xfrm>
          <a:prstGeom prst="rect">
            <a:avLst/>
          </a:prstGeom>
          <a:noFill/>
        </p:spPr>
        <p:txBody>
          <a:bodyPr wrap="square" lIns="0" tIns="0" rIns="0" bIns="0">
            <a:spAutoFit/>
          </a:bodyPr>
          <a:lstStyle/>
          <a:p>
            <a:pPr defTabSz="1507771">
              <a:lnSpc>
                <a:spcPct val="117000"/>
              </a:lnSpc>
              <a:spcAft>
                <a:spcPts val="1800"/>
              </a:spcAft>
            </a:pPr>
            <a:r>
              <a:rPr lang="en-US" sz="2400" b="0" dirty="0">
                <a:solidFill>
                  <a:srgbClr val="262836"/>
                </a:solidFill>
                <a:latin typeface="Helvetica Now Text" panose="020B0504030202020204" pitchFamily="34" charset="77"/>
              </a:rPr>
              <a:t>Aon Private Risk Management (APRM) provides custom risk management and insurance solutions for accomplished individuals and successful families. </a:t>
            </a:r>
          </a:p>
          <a:p>
            <a:pPr defTabSz="1507771">
              <a:lnSpc>
                <a:spcPct val="117000"/>
              </a:lnSpc>
              <a:spcAft>
                <a:spcPts val="1800"/>
              </a:spcAft>
            </a:pPr>
            <a:r>
              <a:rPr lang="en-US" sz="2400" b="0" dirty="0">
                <a:solidFill>
                  <a:srgbClr val="262836"/>
                </a:solidFill>
                <a:latin typeface="Helvetica Now Text" panose="020B0504030202020204" pitchFamily="34" charset="77"/>
              </a:rPr>
              <a:t>A dedicated Account Executive manages each client, evaluating their unique exposures, and designing a personalized plan to minimize the potential for personal and financial loss. </a:t>
            </a:r>
          </a:p>
          <a:p>
            <a:pPr defTabSz="1507771">
              <a:lnSpc>
                <a:spcPct val="117000"/>
              </a:lnSpc>
              <a:spcAft>
                <a:spcPts val="1800"/>
              </a:spcAft>
            </a:pPr>
            <a:r>
              <a:rPr lang="en-US" sz="2400" b="0" dirty="0">
                <a:solidFill>
                  <a:srgbClr val="262836"/>
                </a:solidFill>
                <a:latin typeface="Helvetica Now Text" panose="020B0504030202020204" pitchFamily="34" charset="0"/>
              </a:rPr>
              <a:t>APRM has developed Specialty Service Practices with expertise cultivated to address key risk exposures specific to accomplished individuals – such as family office, fine art &amp; collections, collector cars, superyachts, aviation, equine, etc.</a:t>
            </a:r>
          </a:p>
          <a:p>
            <a:pPr defTabSz="1507771">
              <a:lnSpc>
                <a:spcPct val="117000"/>
              </a:lnSpc>
              <a:spcAft>
                <a:spcPts val="1800"/>
              </a:spcAft>
            </a:pPr>
            <a:r>
              <a:rPr lang="en-US" sz="2400" b="0" dirty="0">
                <a:solidFill>
                  <a:srgbClr val="262836"/>
                </a:solidFill>
                <a:latin typeface="Helvetica Now Text" panose="020B0504030202020204" pitchFamily="34" charset="77"/>
              </a:rPr>
              <a:t>When the worst happens, APRM’s insurance strategies and claims advocacy lead the field in putting it right.</a:t>
            </a:r>
          </a:p>
        </p:txBody>
      </p:sp>
      <p:pic>
        <p:nvPicPr>
          <p:cNvPr id="18" name="Graphic 17">
            <a:extLst>
              <a:ext uri="{FF2B5EF4-FFF2-40B4-BE49-F238E27FC236}">
                <a16:creationId xmlns:a16="http://schemas.microsoft.com/office/drawing/2014/main" id="{4CF9DFD5-A03A-4BCF-1E52-F46032A44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1421416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76E67E8-F331-7D03-27F9-AD1784E5640C}"/>
              </a:ext>
            </a:extLst>
          </p:cNvPr>
          <p:cNvGraphicFramePr>
            <a:graphicFrameLocks noGrp="1"/>
          </p:cNvGraphicFramePr>
          <p:nvPr>
            <p:extLst>
              <p:ext uri="{D42A27DB-BD31-4B8C-83A1-F6EECF244321}">
                <p14:modId xmlns:p14="http://schemas.microsoft.com/office/powerpoint/2010/main" val="3963190097"/>
              </p:ext>
            </p:extLst>
          </p:nvPr>
        </p:nvGraphicFramePr>
        <p:xfrm>
          <a:off x="2296549" y="3106414"/>
          <a:ext cx="20558688" cy="7502967"/>
        </p:xfrm>
        <a:graphic>
          <a:graphicData uri="http://schemas.openxmlformats.org/drawingml/2006/table">
            <a:tbl>
              <a:tblPr firstRow="1" bandRow="1">
                <a:tableStyleId>{00A15C55-8517-42AA-B614-E9B94910E393}</a:tableStyleId>
              </a:tblPr>
              <a:tblGrid>
                <a:gridCol w="3426448">
                  <a:extLst>
                    <a:ext uri="{9D8B030D-6E8A-4147-A177-3AD203B41FA5}">
                      <a16:colId xmlns:a16="http://schemas.microsoft.com/office/drawing/2014/main" val="3981049463"/>
                    </a:ext>
                  </a:extLst>
                </a:gridCol>
                <a:gridCol w="3426448">
                  <a:extLst>
                    <a:ext uri="{9D8B030D-6E8A-4147-A177-3AD203B41FA5}">
                      <a16:colId xmlns:a16="http://schemas.microsoft.com/office/drawing/2014/main" val="4170497407"/>
                    </a:ext>
                  </a:extLst>
                </a:gridCol>
                <a:gridCol w="3426448">
                  <a:extLst>
                    <a:ext uri="{9D8B030D-6E8A-4147-A177-3AD203B41FA5}">
                      <a16:colId xmlns:a16="http://schemas.microsoft.com/office/drawing/2014/main" val="525283374"/>
                    </a:ext>
                  </a:extLst>
                </a:gridCol>
                <a:gridCol w="3426448">
                  <a:extLst>
                    <a:ext uri="{9D8B030D-6E8A-4147-A177-3AD203B41FA5}">
                      <a16:colId xmlns:a16="http://schemas.microsoft.com/office/drawing/2014/main" val="1215985527"/>
                    </a:ext>
                  </a:extLst>
                </a:gridCol>
                <a:gridCol w="3426448">
                  <a:extLst>
                    <a:ext uri="{9D8B030D-6E8A-4147-A177-3AD203B41FA5}">
                      <a16:colId xmlns:a16="http://schemas.microsoft.com/office/drawing/2014/main" val="3975417138"/>
                    </a:ext>
                  </a:extLst>
                </a:gridCol>
                <a:gridCol w="3426448">
                  <a:extLst>
                    <a:ext uri="{9D8B030D-6E8A-4147-A177-3AD203B41FA5}">
                      <a16:colId xmlns:a16="http://schemas.microsoft.com/office/drawing/2014/main" val="770278789"/>
                    </a:ext>
                  </a:extLst>
                </a:gridCol>
              </a:tblGrid>
              <a:tr h="2500989">
                <a:tc>
                  <a:txBody>
                    <a:bodyPr/>
                    <a:lstStyle/>
                    <a:p>
                      <a:endParaRPr lang="en-US" dirty="0"/>
                    </a:p>
                  </a:txBody>
                  <a:tcPr>
                    <a:lnR w="12700" cap="flat" cmpd="sng" algn="ctr">
                      <a:solidFill>
                        <a:srgbClr val="CDDBDE"/>
                      </a:solidFill>
                      <a:prstDash val="sysDash"/>
                      <a:round/>
                      <a:headEnd type="none" w="med" len="med"/>
                      <a:tailEnd type="none" w="med" len="med"/>
                    </a:lnR>
                    <a:lnB w="12700" cap="flat" cmpd="sng" algn="ctr">
                      <a:solidFill>
                        <a:srgbClr val="CDDBDE"/>
                      </a:solidFill>
                      <a:prstDash val="sysDash"/>
                      <a:round/>
                      <a:headEnd type="none" w="med" len="med"/>
                      <a:tailEnd type="none" w="med" len="med"/>
                    </a:lnB>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B w="12700" cap="flat" cmpd="sng" algn="ctr">
                      <a:solidFill>
                        <a:srgbClr val="CDDBDE"/>
                      </a:solidFill>
                      <a:prstDash val="sysDash"/>
                      <a:round/>
                      <a:headEnd type="none" w="med" len="med"/>
                      <a:tailEnd type="none" w="med" len="med"/>
                    </a:lnB>
                    <a:solidFill>
                      <a:srgbClr val="EEF6F7"/>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B w="12700" cap="flat" cmpd="sng" algn="ctr">
                      <a:solidFill>
                        <a:srgbClr val="CDDBDE"/>
                      </a:solidFill>
                      <a:prstDash val="sysDash"/>
                      <a:round/>
                      <a:headEnd type="none" w="med" len="med"/>
                      <a:tailEnd type="none" w="med" len="med"/>
                    </a:lnB>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B w="12700" cap="flat" cmpd="sng" algn="ctr">
                      <a:solidFill>
                        <a:srgbClr val="CDDBDE"/>
                      </a:solidFill>
                      <a:prstDash val="sysDash"/>
                      <a:round/>
                      <a:headEnd type="none" w="med" len="med"/>
                      <a:tailEnd type="none" w="med" len="med"/>
                    </a:lnB>
                    <a:solidFill>
                      <a:srgbClr val="E5EFF0"/>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B w="12700" cap="flat" cmpd="sng" algn="ctr">
                      <a:solidFill>
                        <a:srgbClr val="CDDBDE"/>
                      </a:solidFill>
                      <a:prstDash val="sysDash"/>
                      <a:round/>
                      <a:headEnd type="none" w="med" len="med"/>
                      <a:tailEnd type="none" w="med" len="med"/>
                    </a:lnB>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B w="12700" cap="flat" cmpd="sng" algn="ctr">
                      <a:solidFill>
                        <a:srgbClr val="CDDBDE"/>
                      </a:solidFill>
                      <a:prstDash val="sysDash"/>
                      <a:round/>
                      <a:headEnd type="none" w="med" len="med"/>
                      <a:tailEnd type="none" w="med" len="med"/>
                    </a:lnB>
                    <a:solidFill>
                      <a:srgbClr val="EEF6F7"/>
                    </a:solidFill>
                  </a:tcPr>
                </a:tc>
                <a:extLst>
                  <a:ext uri="{0D108BD9-81ED-4DB2-BD59-A6C34878D82A}">
                    <a16:rowId xmlns:a16="http://schemas.microsoft.com/office/drawing/2014/main" val="635540463"/>
                  </a:ext>
                </a:extLst>
              </a:tr>
              <a:tr h="2500989">
                <a:tc>
                  <a:txBody>
                    <a:bodyPr/>
                    <a:lstStyle/>
                    <a:p>
                      <a:endParaRPr lang="en-US" dirty="0"/>
                    </a:p>
                  </a:txBody>
                  <a:tcPr>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E5EFF0"/>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EEF6F7"/>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EEF6F7"/>
                    </a:solidFill>
                  </a:tcPr>
                </a:tc>
                <a:tc>
                  <a:txBody>
                    <a:bodyPr/>
                    <a:lstStyle/>
                    <a:p>
                      <a:endParaRPr lang="en-US" dirty="0"/>
                    </a:p>
                  </a:txBody>
                  <a:tcPr>
                    <a:lnL w="12700" cap="flat" cmpd="sng" algn="ctr">
                      <a:solidFill>
                        <a:srgbClr val="CDDBDE"/>
                      </a:solidFill>
                      <a:prstDash val="sysDash"/>
                      <a:round/>
                      <a:headEnd type="none" w="med" len="med"/>
                      <a:tailEnd type="none" w="med" len="med"/>
                    </a:lnL>
                    <a:lnT w="12700" cap="flat" cmpd="sng" algn="ctr">
                      <a:solidFill>
                        <a:srgbClr val="CDDBDE"/>
                      </a:solidFill>
                      <a:prstDash val="sysDash"/>
                      <a:round/>
                      <a:headEnd type="none" w="med" len="med"/>
                      <a:tailEnd type="none" w="med" len="med"/>
                    </a:lnT>
                    <a:lnB w="12700" cap="flat" cmpd="sng" algn="ctr">
                      <a:solidFill>
                        <a:srgbClr val="CDDBDE"/>
                      </a:solidFill>
                      <a:prstDash val="sysDash"/>
                      <a:round/>
                      <a:headEnd type="none" w="med" len="med"/>
                      <a:tailEnd type="none" w="med" len="med"/>
                    </a:lnB>
                    <a:solidFill>
                      <a:srgbClr val="F9FCFC"/>
                    </a:solidFill>
                  </a:tcPr>
                </a:tc>
                <a:extLst>
                  <a:ext uri="{0D108BD9-81ED-4DB2-BD59-A6C34878D82A}">
                    <a16:rowId xmlns:a16="http://schemas.microsoft.com/office/drawing/2014/main" val="120350554"/>
                  </a:ext>
                </a:extLst>
              </a:tr>
              <a:tr h="2500989">
                <a:tc>
                  <a:txBody>
                    <a:bodyPr/>
                    <a:lstStyle/>
                    <a:p>
                      <a:endParaRPr lang="en-US" dirty="0"/>
                    </a:p>
                  </a:txBody>
                  <a:tcPr>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solidFill>
                      <a:srgbClr val="E5EFF0"/>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solidFill>
                      <a:srgbClr val="EEF6F7"/>
                    </a:solidFill>
                  </a:tcPr>
                </a:tc>
                <a:tc>
                  <a:txBody>
                    <a:bodyPr/>
                    <a:lstStyle/>
                    <a:p>
                      <a:endParaRPr lang="en-US" dirty="0"/>
                    </a:p>
                  </a:txBody>
                  <a:tcPr>
                    <a:lnL w="12700" cap="flat" cmpd="sng" algn="ctr">
                      <a:solidFill>
                        <a:srgbClr val="CDDBDE"/>
                      </a:solidFill>
                      <a:prstDash val="sysDash"/>
                      <a:round/>
                      <a:headEnd type="none" w="med" len="med"/>
                      <a:tailEnd type="none" w="med" len="med"/>
                    </a:lnL>
                    <a:lnR w="12700" cap="flat" cmpd="sng" algn="ctr">
                      <a:solidFill>
                        <a:srgbClr val="CDDBDE"/>
                      </a:solidFill>
                      <a:prstDash val="sysDash"/>
                      <a:round/>
                      <a:headEnd type="none" w="med" len="med"/>
                      <a:tailEnd type="none" w="med" len="med"/>
                    </a:lnR>
                    <a:lnT w="12700" cap="flat" cmpd="sng" algn="ctr">
                      <a:solidFill>
                        <a:srgbClr val="CDDBDE"/>
                      </a:solidFill>
                      <a:prstDash val="sysDash"/>
                      <a:round/>
                      <a:headEnd type="none" w="med" len="med"/>
                      <a:tailEnd type="none" w="med" len="med"/>
                    </a:lnT>
                    <a:solidFill>
                      <a:srgbClr val="F9FCFC"/>
                    </a:solidFill>
                  </a:tcPr>
                </a:tc>
                <a:tc>
                  <a:txBody>
                    <a:bodyPr/>
                    <a:lstStyle/>
                    <a:p>
                      <a:endParaRPr lang="en-US" dirty="0"/>
                    </a:p>
                  </a:txBody>
                  <a:tcPr>
                    <a:lnL w="12700" cap="flat" cmpd="sng" algn="ctr">
                      <a:solidFill>
                        <a:srgbClr val="CDDBDE"/>
                      </a:solidFill>
                      <a:prstDash val="sysDash"/>
                      <a:round/>
                      <a:headEnd type="none" w="med" len="med"/>
                      <a:tailEnd type="none" w="med" len="med"/>
                    </a:lnL>
                    <a:lnT w="12700" cap="flat" cmpd="sng" algn="ctr">
                      <a:solidFill>
                        <a:srgbClr val="CDDBDE"/>
                      </a:solidFill>
                      <a:prstDash val="sysDash"/>
                      <a:round/>
                      <a:headEnd type="none" w="med" len="med"/>
                      <a:tailEnd type="none" w="med" len="med"/>
                    </a:lnT>
                    <a:solidFill>
                      <a:srgbClr val="EEF6F7"/>
                    </a:solidFill>
                  </a:tcPr>
                </a:tc>
                <a:extLst>
                  <a:ext uri="{0D108BD9-81ED-4DB2-BD59-A6C34878D82A}">
                    <a16:rowId xmlns:a16="http://schemas.microsoft.com/office/drawing/2014/main" val="1145296055"/>
                  </a:ext>
                </a:extLst>
              </a:tr>
            </a:tbl>
          </a:graphicData>
        </a:graphic>
      </p:graphicFrame>
      <p:sp>
        <p:nvSpPr>
          <p:cNvPr id="116" name="object 116"/>
          <p:cNvSpPr txBox="1">
            <a:spLocks noGrp="1"/>
          </p:cNvSpPr>
          <p:nvPr>
            <p:ph type="sldNum" sz="quarter" idx="12"/>
          </p:nvPr>
        </p:nvSpPr>
        <p:spPr>
          <a:prstGeom prst="rect">
            <a:avLst/>
          </a:prstGeom>
        </p:spPr>
        <p:txBody>
          <a:bodyPr vert="horz" wrap="square" lIns="0" tIns="40817" rIns="0" bIns="0" rtlCol="0" anchor="ctr">
            <a:spAutoFit/>
          </a:bodyPr>
          <a:lstStyle/>
          <a:p>
            <a:pPr marL="46208">
              <a:spcBef>
                <a:spcPts val="321"/>
              </a:spcBef>
            </a:pPr>
            <a:fld id="{81D60167-4931-47E6-BA6A-407CBD079E47}" type="slidenum">
              <a:rPr spc="12" dirty="0"/>
              <a:pPr marL="46208">
                <a:spcBef>
                  <a:spcPts val="321"/>
                </a:spcBef>
              </a:pPr>
              <a:t>4</a:t>
            </a:fld>
            <a:endParaRPr spc="12" dirty="0"/>
          </a:p>
        </p:txBody>
      </p:sp>
      <p:sp>
        <p:nvSpPr>
          <p:cNvPr id="119" name="Subtitle 118">
            <a:extLst>
              <a:ext uri="{FF2B5EF4-FFF2-40B4-BE49-F238E27FC236}">
                <a16:creationId xmlns:a16="http://schemas.microsoft.com/office/drawing/2014/main" id="{05E98F99-3DA6-FA23-2897-4044880DC208}"/>
              </a:ext>
            </a:extLst>
          </p:cNvPr>
          <p:cNvSpPr>
            <a:spLocks noGrp="1"/>
          </p:cNvSpPr>
          <p:nvPr>
            <p:ph type="subTitle" idx="13"/>
          </p:nvPr>
        </p:nvSpPr>
        <p:spPr>
          <a:xfrm>
            <a:off x="2296549" y="1788746"/>
            <a:ext cx="21322276" cy="1317668"/>
          </a:xfrm>
        </p:spPr>
        <p:txBody>
          <a:bodyPr/>
          <a:lstStyle/>
          <a:p>
            <a:r>
              <a:rPr lang="en-US" sz="3396" dirty="0"/>
              <a:t>Unique, </a:t>
            </a:r>
            <a:r>
              <a:rPr lang="en-US" sz="3396"/>
              <a:t>specialty service </a:t>
            </a:r>
            <a:r>
              <a:rPr lang="en-US" sz="3396" dirty="0"/>
              <a:t>practices provide highly-specific expertise, solutions, and risk management for:</a:t>
            </a:r>
          </a:p>
          <a:p>
            <a:endParaRPr lang="en-US" dirty="0"/>
          </a:p>
        </p:txBody>
      </p:sp>
      <p:sp>
        <p:nvSpPr>
          <p:cNvPr id="117" name="object 117"/>
          <p:cNvSpPr txBox="1">
            <a:spLocks noGrp="1"/>
          </p:cNvSpPr>
          <p:nvPr>
            <p:ph type="ftr" sz="quarter" idx="3"/>
          </p:nvPr>
        </p:nvSpPr>
        <p:spPr>
          <a:xfrm>
            <a:off x="12023125" y="12782584"/>
            <a:ext cx="10077288" cy="274217"/>
          </a:xfrm>
          <a:prstGeom prst="rect">
            <a:avLst/>
          </a:prstGeom>
        </p:spPr>
        <p:txBody>
          <a:bodyPr vert="horz" wrap="square" lIns="0" tIns="27725" rIns="0" bIns="0" rtlCol="0" anchor="ctr">
            <a:spAutoFit/>
          </a:bodyPr>
          <a:lstStyle/>
          <a:p>
            <a:r>
              <a:rPr lang="en-IN" dirty="0"/>
              <a:t>Aon Private Risk Management | Proprietary &amp; Confidential</a:t>
            </a:r>
          </a:p>
          <a:p>
            <a:endParaRPr spc="6" dirty="0"/>
          </a:p>
        </p:txBody>
      </p:sp>
      <p:sp>
        <p:nvSpPr>
          <p:cNvPr id="2" name="object 2"/>
          <p:cNvSpPr txBox="1">
            <a:spLocks noGrp="1"/>
          </p:cNvSpPr>
          <p:nvPr>
            <p:ph type="title"/>
          </p:nvPr>
        </p:nvSpPr>
        <p:spPr>
          <a:xfrm>
            <a:off x="2284413" y="936384"/>
            <a:ext cx="21334412" cy="821215"/>
          </a:xfrm>
          <a:prstGeom prst="rect">
            <a:avLst/>
          </a:prstGeom>
        </p:spPr>
        <p:txBody>
          <a:bodyPr vert="horz" wrap="square" lIns="0" tIns="20793" rIns="0" bIns="0" rtlCol="0" anchor="t">
            <a:spAutoFit/>
          </a:bodyPr>
          <a:lstStyle/>
          <a:p>
            <a:pPr marL="15403">
              <a:spcBef>
                <a:spcPts val="164"/>
              </a:spcBef>
            </a:pPr>
            <a:r>
              <a:rPr spc="12" dirty="0">
                <a:latin typeface="Helvetica Now Text"/>
                <a:cs typeface="Helvetica Now Text"/>
              </a:rPr>
              <a:t>S</a:t>
            </a:r>
            <a:r>
              <a:rPr spc="55" dirty="0">
                <a:latin typeface="Helvetica Now Text"/>
                <a:cs typeface="Helvetica Now Text"/>
              </a:rPr>
              <a:t>p</a:t>
            </a:r>
            <a:r>
              <a:rPr spc="30" dirty="0">
                <a:latin typeface="Helvetica Now Text"/>
                <a:cs typeface="Helvetica Now Text"/>
              </a:rPr>
              <a:t>e</a:t>
            </a:r>
            <a:r>
              <a:rPr spc="55" dirty="0">
                <a:latin typeface="Helvetica Now Text"/>
                <a:cs typeface="Helvetica Now Text"/>
              </a:rPr>
              <a:t>c</a:t>
            </a:r>
            <a:r>
              <a:rPr spc="6" dirty="0">
                <a:latin typeface="Helvetica Now Text"/>
                <a:cs typeface="Helvetica Now Text"/>
              </a:rPr>
              <a:t>ial</a:t>
            </a:r>
            <a:r>
              <a:rPr spc="-12" dirty="0">
                <a:latin typeface="Helvetica Now Text"/>
                <a:cs typeface="Helvetica Now Text"/>
              </a:rPr>
              <a:t>t</a:t>
            </a:r>
            <a:r>
              <a:rPr spc="24" dirty="0">
                <a:latin typeface="Helvetica Now Text"/>
                <a:cs typeface="Helvetica Now Text"/>
              </a:rPr>
              <a:t>y</a:t>
            </a:r>
            <a:r>
              <a:rPr spc="-340" dirty="0">
                <a:latin typeface="Helvetica Now Text"/>
                <a:cs typeface="Helvetica Now Text"/>
              </a:rPr>
              <a:t> </a:t>
            </a:r>
            <a:r>
              <a:rPr spc="12" dirty="0">
                <a:latin typeface="Helvetica Now Text"/>
                <a:cs typeface="Helvetica Now Text"/>
              </a:rPr>
              <a:t>S</a:t>
            </a:r>
            <a:r>
              <a:rPr spc="30" dirty="0">
                <a:latin typeface="Helvetica Now Text"/>
                <a:cs typeface="Helvetica Now Text"/>
              </a:rPr>
              <a:t>e</a:t>
            </a:r>
            <a:r>
              <a:rPr spc="42" dirty="0">
                <a:latin typeface="Helvetica Now Text"/>
                <a:cs typeface="Helvetica Now Text"/>
              </a:rPr>
              <a:t>r</a:t>
            </a:r>
            <a:r>
              <a:rPr spc="-18" dirty="0">
                <a:latin typeface="Helvetica Now Text"/>
                <a:cs typeface="Helvetica Now Text"/>
              </a:rPr>
              <a:t>v</a:t>
            </a:r>
            <a:r>
              <a:rPr spc="6" dirty="0">
                <a:latin typeface="Helvetica Now Text"/>
                <a:cs typeface="Helvetica Now Text"/>
              </a:rPr>
              <a:t>i</a:t>
            </a:r>
            <a:r>
              <a:rPr spc="55" dirty="0">
                <a:latin typeface="Helvetica Now Text"/>
                <a:cs typeface="Helvetica Now Text"/>
              </a:rPr>
              <a:t>c</a:t>
            </a:r>
            <a:r>
              <a:rPr spc="24" dirty="0">
                <a:latin typeface="Helvetica Now Text"/>
                <a:cs typeface="Helvetica Now Text"/>
              </a:rPr>
              <a:t>e</a:t>
            </a:r>
            <a:r>
              <a:rPr spc="-243" dirty="0">
                <a:latin typeface="Helvetica Now Text"/>
                <a:cs typeface="Helvetica Now Text"/>
              </a:rPr>
              <a:t> </a:t>
            </a:r>
            <a:r>
              <a:rPr lang="en-US" b="1" dirty="0">
                <a:latin typeface="Helvetica Now Text"/>
                <a:cs typeface="Helvetica Now Text"/>
              </a:rPr>
              <a:t>Practices</a:t>
            </a:r>
            <a:endParaRPr spc="24" dirty="0">
              <a:latin typeface="Helvetica Now Text"/>
              <a:cs typeface="Helvetica Now Text"/>
            </a:endParaRPr>
          </a:p>
        </p:txBody>
      </p:sp>
      <p:grpSp>
        <p:nvGrpSpPr>
          <p:cNvPr id="21" name="object 21"/>
          <p:cNvGrpSpPr/>
          <p:nvPr/>
        </p:nvGrpSpPr>
        <p:grpSpPr>
          <a:xfrm>
            <a:off x="7003439" y="3710858"/>
            <a:ext cx="763968" cy="684645"/>
            <a:chOff x="9180010" y="3789158"/>
            <a:chExt cx="629920" cy="564515"/>
          </a:xfrm>
        </p:grpSpPr>
        <p:sp>
          <p:nvSpPr>
            <p:cNvPr id="22" name="object 22"/>
            <p:cNvSpPr/>
            <p:nvPr/>
          </p:nvSpPr>
          <p:spPr>
            <a:xfrm>
              <a:off x="9180010" y="4043832"/>
              <a:ext cx="629920" cy="309880"/>
            </a:xfrm>
            <a:custGeom>
              <a:avLst/>
              <a:gdLst/>
              <a:ahLst/>
              <a:cxnLst/>
              <a:rect l="l" t="t" r="r" b="b"/>
              <a:pathLst>
                <a:path w="629920" h="309879">
                  <a:moveTo>
                    <a:pt x="510125" y="309569"/>
                  </a:moveTo>
                  <a:lnTo>
                    <a:pt x="423911" y="309569"/>
                  </a:lnTo>
                  <a:lnTo>
                    <a:pt x="417905" y="307082"/>
                  </a:lnTo>
                  <a:lnTo>
                    <a:pt x="417728" y="290205"/>
                  </a:lnTo>
                  <a:lnTo>
                    <a:pt x="423646" y="286740"/>
                  </a:lnTo>
                  <a:lnTo>
                    <a:pt x="454298" y="286740"/>
                  </a:lnTo>
                  <a:lnTo>
                    <a:pt x="454298" y="79768"/>
                  </a:lnTo>
                  <a:lnTo>
                    <a:pt x="425414" y="107038"/>
                  </a:lnTo>
                  <a:lnTo>
                    <a:pt x="391628" y="126898"/>
                  </a:lnTo>
                  <a:lnTo>
                    <a:pt x="354307" y="138737"/>
                  </a:lnTo>
                  <a:lnTo>
                    <a:pt x="314820" y="141949"/>
                  </a:lnTo>
                  <a:lnTo>
                    <a:pt x="275479" y="138640"/>
                  </a:lnTo>
                  <a:lnTo>
                    <a:pt x="238306" y="126771"/>
                  </a:lnTo>
                  <a:lnTo>
                    <a:pt x="204654" y="106946"/>
                  </a:lnTo>
                  <a:lnTo>
                    <a:pt x="175871" y="79768"/>
                  </a:lnTo>
                  <a:lnTo>
                    <a:pt x="175871" y="286918"/>
                  </a:lnTo>
                  <a:lnTo>
                    <a:pt x="184007" y="286021"/>
                  </a:lnTo>
                  <a:lnTo>
                    <a:pt x="192204" y="286021"/>
                  </a:lnTo>
                  <a:lnTo>
                    <a:pt x="200340" y="286918"/>
                  </a:lnTo>
                  <a:lnTo>
                    <a:pt x="205021" y="287984"/>
                  </a:lnTo>
                  <a:lnTo>
                    <a:pt x="208555" y="293936"/>
                  </a:lnTo>
                  <a:lnTo>
                    <a:pt x="212618" y="297666"/>
                  </a:lnTo>
                  <a:lnTo>
                    <a:pt x="208643" y="301486"/>
                  </a:lnTo>
                  <a:lnTo>
                    <a:pt x="204845" y="308415"/>
                  </a:lnTo>
                  <a:lnTo>
                    <a:pt x="182085" y="309142"/>
                  </a:lnTo>
                  <a:lnTo>
                    <a:pt x="163372" y="309325"/>
                  </a:lnTo>
                  <a:lnTo>
                    <a:pt x="144659" y="309142"/>
                  </a:lnTo>
                  <a:lnTo>
                    <a:pt x="125963" y="308592"/>
                  </a:lnTo>
                  <a:lnTo>
                    <a:pt x="121988" y="308592"/>
                  </a:lnTo>
                  <a:lnTo>
                    <a:pt x="118190" y="302019"/>
                  </a:lnTo>
                  <a:lnTo>
                    <a:pt x="114391" y="298466"/>
                  </a:lnTo>
                  <a:lnTo>
                    <a:pt x="118278" y="294469"/>
                  </a:lnTo>
                  <a:lnTo>
                    <a:pt x="121546" y="288162"/>
                  </a:lnTo>
                  <a:lnTo>
                    <a:pt x="126051" y="287007"/>
                  </a:lnTo>
                  <a:lnTo>
                    <a:pt x="132369" y="286314"/>
                  </a:lnTo>
                  <a:lnTo>
                    <a:pt x="138711" y="285994"/>
                  </a:lnTo>
                  <a:lnTo>
                    <a:pt x="145060" y="286048"/>
                  </a:lnTo>
                  <a:lnTo>
                    <a:pt x="151403" y="286474"/>
                  </a:lnTo>
                  <a:lnTo>
                    <a:pt x="151403" y="79591"/>
                  </a:lnTo>
                  <a:lnTo>
                    <a:pt x="147075" y="84298"/>
                  </a:lnTo>
                  <a:lnTo>
                    <a:pt x="144071" y="87852"/>
                  </a:lnTo>
                  <a:lnTo>
                    <a:pt x="140803" y="91138"/>
                  </a:lnTo>
                  <a:lnTo>
                    <a:pt x="113407" y="113155"/>
                  </a:lnTo>
                  <a:lnTo>
                    <a:pt x="82547" y="129186"/>
                  </a:lnTo>
                  <a:lnTo>
                    <a:pt x="49169" y="138851"/>
                  </a:lnTo>
                  <a:lnTo>
                    <a:pt x="14221" y="141771"/>
                  </a:lnTo>
                  <a:lnTo>
                    <a:pt x="6625" y="141771"/>
                  </a:lnTo>
                  <a:lnTo>
                    <a:pt x="0" y="138307"/>
                  </a:lnTo>
                  <a:lnTo>
                    <a:pt x="1590" y="130667"/>
                  </a:lnTo>
                  <a:lnTo>
                    <a:pt x="45204" y="113690"/>
                  </a:lnTo>
                  <a:lnTo>
                    <a:pt x="60486" y="110829"/>
                  </a:lnTo>
                  <a:lnTo>
                    <a:pt x="114689" y="85619"/>
                  </a:lnTo>
                  <a:lnTo>
                    <a:pt x="142216" y="50366"/>
                  </a:lnTo>
                  <a:lnTo>
                    <a:pt x="150042" y="22172"/>
                  </a:lnTo>
                  <a:lnTo>
                    <a:pt x="152728" y="12702"/>
                  </a:lnTo>
                  <a:lnTo>
                    <a:pt x="154318" y="7905"/>
                  </a:lnTo>
                  <a:lnTo>
                    <a:pt x="159795" y="4352"/>
                  </a:lnTo>
                  <a:lnTo>
                    <a:pt x="163505" y="266"/>
                  </a:lnTo>
                  <a:lnTo>
                    <a:pt x="167303" y="4263"/>
                  </a:lnTo>
                  <a:lnTo>
                    <a:pt x="174281" y="7905"/>
                  </a:lnTo>
                  <a:lnTo>
                    <a:pt x="174635" y="12169"/>
                  </a:lnTo>
                  <a:lnTo>
                    <a:pt x="200991" y="74905"/>
                  </a:lnTo>
                  <a:lnTo>
                    <a:pt x="258286" y="109259"/>
                  </a:lnTo>
                  <a:lnTo>
                    <a:pt x="299887" y="118641"/>
                  </a:lnTo>
                  <a:lnTo>
                    <a:pt x="340337" y="118087"/>
                  </a:lnTo>
                  <a:lnTo>
                    <a:pt x="379313" y="107123"/>
                  </a:lnTo>
                  <a:lnTo>
                    <a:pt x="416491" y="85276"/>
                  </a:lnTo>
                  <a:lnTo>
                    <a:pt x="443933" y="54231"/>
                  </a:lnTo>
                  <a:lnTo>
                    <a:pt x="455005" y="14212"/>
                  </a:lnTo>
                  <a:lnTo>
                    <a:pt x="455005" y="6839"/>
                  </a:lnTo>
                  <a:lnTo>
                    <a:pt x="458361" y="0"/>
                  </a:lnTo>
                  <a:lnTo>
                    <a:pt x="466135" y="1154"/>
                  </a:lnTo>
                  <a:lnTo>
                    <a:pt x="471452" y="2878"/>
                  </a:lnTo>
                  <a:lnTo>
                    <a:pt x="475648" y="7026"/>
                  </a:lnTo>
                  <a:lnTo>
                    <a:pt x="490633" y="52124"/>
                  </a:lnTo>
                  <a:lnTo>
                    <a:pt x="513415" y="82933"/>
                  </a:lnTo>
                  <a:lnTo>
                    <a:pt x="545638" y="104497"/>
                  </a:lnTo>
                  <a:lnTo>
                    <a:pt x="587152" y="116543"/>
                  </a:lnTo>
                  <a:lnTo>
                    <a:pt x="594124" y="117497"/>
                  </a:lnTo>
                  <a:lnTo>
                    <a:pt x="623015" y="119741"/>
                  </a:lnTo>
                  <a:lnTo>
                    <a:pt x="629375" y="122584"/>
                  </a:lnTo>
                  <a:lnTo>
                    <a:pt x="628668" y="140172"/>
                  </a:lnTo>
                  <a:lnTo>
                    <a:pt x="621955" y="142304"/>
                  </a:lnTo>
                  <a:lnTo>
                    <a:pt x="614093" y="142037"/>
                  </a:lnTo>
                  <a:lnTo>
                    <a:pt x="543084" y="127692"/>
                  </a:lnTo>
                  <a:lnTo>
                    <a:pt x="484066" y="85364"/>
                  </a:lnTo>
                  <a:lnTo>
                    <a:pt x="480515" y="81936"/>
                  </a:lnTo>
                  <a:lnTo>
                    <a:pt x="478590" y="80390"/>
                  </a:lnTo>
                  <a:lnTo>
                    <a:pt x="478590" y="286740"/>
                  </a:lnTo>
                  <a:lnTo>
                    <a:pt x="510125" y="286740"/>
                  </a:lnTo>
                  <a:lnTo>
                    <a:pt x="515601" y="290471"/>
                  </a:lnTo>
                  <a:lnTo>
                    <a:pt x="515778" y="306105"/>
                  </a:lnTo>
                  <a:lnTo>
                    <a:pt x="510125" y="309569"/>
                  </a:lnTo>
                  <a:close/>
                </a:path>
              </a:pathLst>
            </a:custGeom>
            <a:solidFill>
              <a:srgbClr val="EA2138"/>
            </a:solidFill>
          </p:spPr>
          <p:txBody>
            <a:bodyPr wrap="square" lIns="0" tIns="0" rIns="0" bIns="0" rtlCol="0"/>
            <a:lstStyle/>
            <a:p>
              <a:endParaRPr sz="4366" dirty="0"/>
            </a:p>
          </p:txBody>
        </p:sp>
        <p:pic>
          <p:nvPicPr>
            <p:cNvPr id="23" name="object 23"/>
            <p:cNvPicPr/>
            <p:nvPr/>
          </p:nvPicPr>
          <p:blipFill>
            <a:blip r:embed="rId3" cstate="email">
              <a:extLst>
                <a:ext uri="{28A0092B-C50C-407E-A947-70E740481C1C}">
                  <a14:useLocalDpi xmlns:a14="http://schemas.microsoft.com/office/drawing/2010/main"/>
                </a:ext>
              </a:extLst>
            </a:blip>
            <a:stretch>
              <a:fillRect/>
            </a:stretch>
          </p:blipFill>
          <p:spPr>
            <a:xfrm>
              <a:off x="9399965" y="3789158"/>
              <a:ext cx="190440" cy="241615"/>
            </a:xfrm>
            <a:prstGeom prst="rect">
              <a:avLst/>
            </a:prstGeom>
          </p:spPr>
        </p:pic>
      </p:grpSp>
      <p:grpSp>
        <p:nvGrpSpPr>
          <p:cNvPr id="87" name="object 87"/>
          <p:cNvGrpSpPr/>
          <p:nvPr/>
        </p:nvGrpSpPr>
        <p:grpSpPr>
          <a:xfrm>
            <a:off x="3154365" y="3585948"/>
            <a:ext cx="869476" cy="732393"/>
            <a:chOff x="13482073" y="5668498"/>
            <a:chExt cx="716915" cy="603885"/>
          </a:xfrm>
        </p:grpSpPr>
        <p:sp>
          <p:nvSpPr>
            <p:cNvPr id="88" name="object 88"/>
            <p:cNvSpPr/>
            <p:nvPr/>
          </p:nvSpPr>
          <p:spPr>
            <a:xfrm>
              <a:off x="13491976" y="5678402"/>
              <a:ext cx="696595" cy="584200"/>
            </a:xfrm>
            <a:custGeom>
              <a:avLst/>
              <a:gdLst/>
              <a:ahLst/>
              <a:cxnLst/>
              <a:rect l="l" t="t" r="r" b="b"/>
              <a:pathLst>
                <a:path w="696594" h="584200">
                  <a:moveTo>
                    <a:pt x="606217" y="529555"/>
                  </a:moveTo>
                  <a:lnTo>
                    <a:pt x="606217" y="107746"/>
                  </a:lnTo>
                  <a:lnTo>
                    <a:pt x="696507" y="107746"/>
                  </a:lnTo>
                  <a:lnTo>
                    <a:pt x="696507" y="583986"/>
                  </a:lnTo>
                  <a:lnTo>
                    <a:pt x="651300" y="583986"/>
                  </a:lnTo>
                  <a:lnTo>
                    <a:pt x="532725" y="583490"/>
                  </a:lnTo>
                  <a:lnTo>
                    <a:pt x="117834" y="583490"/>
                  </a:lnTo>
                  <a:lnTo>
                    <a:pt x="117834" y="275998"/>
                  </a:lnTo>
                  <a:lnTo>
                    <a:pt x="0" y="275998"/>
                  </a:lnTo>
                  <a:lnTo>
                    <a:pt x="471090" y="0"/>
                  </a:lnTo>
                  <a:lnTo>
                    <a:pt x="564715" y="76005"/>
                  </a:lnTo>
                </a:path>
              </a:pathLst>
            </a:custGeom>
            <a:ln w="19806">
              <a:solidFill>
                <a:srgbClr val="EA2138"/>
              </a:solidFill>
            </a:ln>
          </p:spPr>
          <p:txBody>
            <a:bodyPr wrap="square" lIns="0" tIns="0" rIns="0" bIns="0" rtlCol="0"/>
            <a:lstStyle/>
            <a:p>
              <a:endParaRPr sz="4366" dirty="0"/>
            </a:p>
          </p:txBody>
        </p:sp>
        <p:sp>
          <p:nvSpPr>
            <p:cNvPr id="89" name="object 89"/>
            <p:cNvSpPr/>
            <p:nvPr/>
          </p:nvSpPr>
          <p:spPr>
            <a:xfrm>
              <a:off x="13811068" y="5963924"/>
              <a:ext cx="109855" cy="237490"/>
            </a:xfrm>
            <a:custGeom>
              <a:avLst/>
              <a:gdLst/>
              <a:ahLst/>
              <a:cxnLst/>
              <a:rect l="l" t="t" r="r" b="b"/>
              <a:pathLst>
                <a:path w="109855" h="237489">
                  <a:moveTo>
                    <a:pt x="11931" y="5480"/>
                  </a:moveTo>
                  <a:lnTo>
                    <a:pt x="12363" y="2330"/>
                  </a:lnTo>
                  <a:lnTo>
                    <a:pt x="15068" y="0"/>
                  </a:lnTo>
                  <a:lnTo>
                    <a:pt x="18230" y="24"/>
                  </a:lnTo>
                  <a:lnTo>
                    <a:pt x="88882" y="24"/>
                  </a:lnTo>
                  <a:lnTo>
                    <a:pt x="91957" y="49"/>
                  </a:lnTo>
                  <a:lnTo>
                    <a:pt x="94576" y="2306"/>
                  </a:lnTo>
                  <a:lnTo>
                    <a:pt x="95058" y="5356"/>
                  </a:lnTo>
                  <a:lnTo>
                    <a:pt x="108891" y="92148"/>
                  </a:lnTo>
                  <a:lnTo>
                    <a:pt x="109509" y="95520"/>
                  </a:lnTo>
                  <a:lnTo>
                    <a:pt x="107286" y="98744"/>
                  </a:lnTo>
                  <a:lnTo>
                    <a:pt x="103926" y="99364"/>
                  </a:lnTo>
                  <a:lnTo>
                    <a:pt x="103531" y="99438"/>
                  </a:lnTo>
                  <a:lnTo>
                    <a:pt x="103123" y="99476"/>
                  </a:lnTo>
                  <a:lnTo>
                    <a:pt x="102716" y="99463"/>
                  </a:lnTo>
                  <a:lnTo>
                    <a:pt x="84806" y="99463"/>
                  </a:lnTo>
                  <a:lnTo>
                    <a:pt x="71589" y="231635"/>
                  </a:lnTo>
                  <a:lnTo>
                    <a:pt x="71219" y="234859"/>
                  </a:lnTo>
                  <a:lnTo>
                    <a:pt x="68514" y="237301"/>
                  </a:lnTo>
                  <a:lnTo>
                    <a:pt x="65290" y="237339"/>
                  </a:lnTo>
                  <a:lnTo>
                    <a:pt x="43551" y="237339"/>
                  </a:lnTo>
                  <a:lnTo>
                    <a:pt x="40328" y="237301"/>
                  </a:lnTo>
                  <a:lnTo>
                    <a:pt x="37623" y="234859"/>
                  </a:lnTo>
                  <a:lnTo>
                    <a:pt x="37252" y="231635"/>
                  </a:lnTo>
                  <a:lnTo>
                    <a:pt x="23789" y="99463"/>
                  </a:lnTo>
                  <a:lnTo>
                    <a:pt x="6496" y="99463"/>
                  </a:lnTo>
                  <a:lnTo>
                    <a:pt x="0" y="94094"/>
                  </a:lnTo>
                  <a:lnTo>
                    <a:pt x="197" y="92272"/>
                  </a:lnTo>
                  <a:lnTo>
                    <a:pt x="11931" y="5480"/>
                  </a:lnTo>
                  <a:close/>
                </a:path>
              </a:pathLst>
            </a:custGeom>
            <a:ln w="19775">
              <a:solidFill>
                <a:srgbClr val="EA2138"/>
              </a:solidFill>
            </a:ln>
          </p:spPr>
          <p:txBody>
            <a:bodyPr wrap="square" lIns="0" tIns="0" rIns="0" bIns="0" rtlCol="0"/>
            <a:lstStyle/>
            <a:p>
              <a:endParaRPr sz="4366" dirty="0"/>
            </a:p>
          </p:txBody>
        </p:sp>
        <p:pic>
          <p:nvPicPr>
            <p:cNvPr id="90" name="object 90"/>
            <p:cNvPicPr/>
            <p:nvPr/>
          </p:nvPicPr>
          <p:blipFill>
            <a:blip r:embed="rId4" cstate="email">
              <a:extLst>
                <a:ext uri="{28A0092B-C50C-407E-A947-70E740481C1C}">
                  <a14:useLocalDpi xmlns:a14="http://schemas.microsoft.com/office/drawing/2010/main"/>
                </a:ext>
              </a:extLst>
            </a:blip>
            <a:stretch>
              <a:fillRect/>
            </a:stretch>
          </p:blipFill>
          <p:spPr>
            <a:xfrm>
              <a:off x="13933157" y="5896767"/>
              <a:ext cx="95858" cy="314270"/>
            </a:xfrm>
            <a:prstGeom prst="rect">
              <a:avLst/>
            </a:prstGeom>
          </p:spPr>
        </p:pic>
        <p:pic>
          <p:nvPicPr>
            <p:cNvPr id="91" name="object 91"/>
            <p:cNvPicPr/>
            <p:nvPr/>
          </p:nvPicPr>
          <p:blipFill>
            <a:blip r:embed="rId5" cstate="email">
              <a:extLst>
                <a:ext uri="{28A0092B-C50C-407E-A947-70E740481C1C}">
                  <a14:useLocalDpi xmlns:a14="http://schemas.microsoft.com/office/drawing/2010/main"/>
                </a:ext>
              </a:extLst>
            </a:blip>
            <a:stretch>
              <a:fillRect/>
            </a:stretch>
          </p:blipFill>
          <p:spPr>
            <a:xfrm>
              <a:off x="13828785" y="5878541"/>
              <a:ext cx="73653" cy="73859"/>
            </a:xfrm>
            <a:prstGeom prst="rect">
              <a:avLst/>
            </a:prstGeom>
          </p:spPr>
        </p:pic>
        <p:pic>
          <p:nvPicPr>
            <p:cNvPr id="92" name="object 92"/>
            <p:cNvPicPr/>
            <p:nvPr/>
          </p:nvPicPr>
          <p:blipFill>
            <a:blip r:embed="rId6" cstate="email">
              <a:extLst>
                <a:ext uri="{28A0092B-C50C-407E-A947-70E740481C1C}">
                  <a14:useLocalDpi xmlns:a14="http://schemas.microsoft.com/office/drawing/2010/main"/>
                </a:ext>
              </a:extLst>
            </a:blip>
            <a:stretch>
              <a:fillRect/>
            </a:stretch>
          </p:blipFill>
          <p:spPr>
            <a:xfrm>
              <a:off x="13701343" y="5896645"/>
              <a:ext cx="95859" cy="314208"/>
            </a:xfrm>
            <a:prstGeom prst="rect">
              <a:avLst/>
            </a:prstGeom>
          </p:spPr>
        </p:pic>
      </p:grpSp>
      <p:sp>
        <p:nvSpPr>
          <p:cNvPr id="6" name="TextBox 5">
            <a:extLst>
              <a:ext uri="{FF2B5EF4-FFF2-40B4-BE49-F238E27FC236}">
                <a16:creationId xmlns:a16="http://schemas.microsoft.com/office/drawing/2014/main" id="{C3A0A1E7-B0F0-E6F7-7E8D-5A76DC680305}"/>
              </a:ext>
            </a:extLst>
          </p:cNvPr>
          <p:cNvSpPr txBox="1"/>
          <p:nvPr/>
        </p:nvSpPr>
        <p:spPr>
          <a:xfrm>
            <a:off x="2624462" y="4669399"/>
            <a:ext cx="2284413" cy="338554"/>
          </a:xfrm>
          <a:prstGeom prst="rect">
            <a:avLst/>
          </a:prstGeom>
          <a:noFill/>
        </p:spPr>
        <p:txBody>
          <a:bodyPr wrap="square" lIns="0" tIns="0" rIns="0" bIns="0">
            <a:spAutoFit/>
          </a:bodyPr>
          <a:lstStyle/>
          <a:p>
            <a:pPr marR="175895" algn="ctr">
              <a:lnSpc>
                <a:spcPct val="100000"/>
              </a:lnSpc>
            </a:pPr>
            <a:r>
              <a:rPr lang="en-IN" sz="2200" spc="15" dirty="0">
                <a:solidFill>
                  <a:srgbClr val="262836"/>
                </a:solidFill>
                <a:latin typeface="Helvetica Now Text" panose="020B0504030202020204" pitchFamily="34" charset="77"/>
                <a:cs typeface="Arial"/>
              </a:rPr>
              <a:t>Family</a:t>
            </a:r>
            <a:r>
              <a:rPr lang="en-IN" sz="2200" spc="-114" dirty="0">
                <a:solidFill>
                  <a:srgbClr val="262836"/>
                </a:solidFill>
                <a:latin typeface="Helvetica Now Text" panose="020B0504030202020204" pitchFamily="34" charset="77"/>
                <a:cs typeface="Arial"/>
              </a:rPr>
              <a:t> </a:t>
            </a:r>
            <a:r>
              <a:rPr lang="en-IN" sz="2200" dirty="0">
                <a:solidFill>
                  <a:srgbClr val="262836"/>
                </a:solidFill>
                <a:latin typeface="Helvetica Now Text" panose="020B0504030202020204" pitchFamily="34" charset="77"/>
                <a:cs typeface="Arial"/>
              </a:rPr>
              <a:t>Office</a:t>
            </a:r>
          </a:p>
        </p:txBody>
      </p:sp>
      <p:sp>
        <p:nvSpPr>
          <p:cNvPr id="118" name="TextBox 117">
            <a:extLst>
              <a:ext uri="{FF2B5EF4-FFF2-40B4-BE49-F238E27FC236}">
                <a16:creationId xmlns:a16="http://schemas.microsoft.com/office/drawing/2014/main" id="{106D901C-66E2-ACFF-2662-057CDCB6CA43}"/>
              </a:ext>
            </a:extLst>
          </p:cNvPr>
          <p:cNvSpPr txBox="1"/>
          <p:nvPr/>
        </p:nvSpPr>
        <p:spPr>
          <a:xfrm>
            <a:off x="6352411" y="46693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Fine Art</a:t>
            </a:r>
          </a:p>
        </p:txBody>
      </p:sp>
      <p:sp>
        <p:nvSpPr>
          <p:cNvPr id="123" name="TextBox 122">
            <a:extLst>
              <a:ext uri="{FF2B5EF4-FFF2-40B4-BE49-F238E27FC236}">
                <a16:creationId xmlns:a16="http://schemas.microsoft.com/office/drawing/2014/main" id="{B1E9FB07-A142-CA57-9B28-A389F1F35DB4}"/>
              </a:ext>
            </a:extLst>
          </p:cNvPr>
          <p:cNvSpPr txBox="1"/>
          <p:nvPr/>
        </p:nvSpPr>
        <p:spPr>
          <a:xfrm>
            <a:off x="9730611" y="46693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Collections</a:t>
            </a:r>
          </a:p>
        </p:txBody>
      </p:sp>
      <p:grpSp>
        <p:nvGrpSpPr>
          <p:cNvPr id="124" name="object 96">
            <a:extLst>
              <a:ext uri="{FF2B5EF4-FFF2-40B4-BE49-F238E27FC236}">
                <a16:creationId xmlns:a16="http://schemas.microsoft.com/office/drawing/2014/main" id="{03484CF7-D89F-1324-A7E6-F53BDA814815}"/>
              </a:ext>
            </a:extLst>
          </p:cNvPr>
          <p:cNvGrpSpPr/>
          <p:nvPr/>
        </p:nvGrpSpPr>
        <p:grpSpPr>
          <a:xfrm>
            <a:off x="10446966" y="3745878"/>
            <a:ext cx="625345" cy="588379"/>
            <a:chOff x="11503423" y="5722242"/>
            <a:chExt cx="515620" cy="485140"/>
          </a:xfrm>
        </p:grpSpPr>
        <p:sp>
          <p:nvSpPr>
            <p:cNvPr id="125" name="object 97">
              <a:extLst>
                <a:ext uri="{FF2B5EF4-FFF2-40B4-BE49-F238E27FC236}">
                  <a16:creationId xmlns:a16="http://schemas.microsoft.com/office/drawing/2014/main" id="{680C644B-F728-1844-69F5-B883C6141A52}"/>
                </a:ext>
              </a:extLst>
            </p:cNvPr>
            <p:cNvSpPr/>
            <p:nvPr/>
          </p:nvSpPr>
          <p:spPr>
            <a:xfrm>
              <a:off x="11635218" y="5729626"/>
              <a:ext cx="252095" cy="83820"/>
            </a:xfrm>
            <a:custGeom>
              <a:avLst/>
              <a:gdLst/>
              <a:ahLst/>
              <a:cxnLst/>
              <a:rect l="l" t="t" r="r" b="b"/>
              <a:pathLst>
                <a:path w="252095" h="83820">
                  <a:moveTo>
                    <a:pt x="0" y="83219"/>
                  </a:moveTo>
                  <a:lnTo>
                    <a:pt x="0" y="48306"/>
                  </a:lnTo>
                  <a:lnTo>
                    <a:pt x="3804" y="29497"/>
                  </a:lnTo>
                  <a:lnTo>
                    <a:pt x="14106" y="14143"/>
                  </a:lnTo>
                  <a:lnTo>
                    <a:pt x="29367" y="3794"/>
                  </a:lnTo>
                  <a:lnTo>
                    <a:pt x="48046" y="0"/>
                  </a:lnTo>
                  <a:lnTo>
                    <a:pt x="203920" y="0"/>
                  </a:lnTo>
                  <a:lnTo>
                    <a:pt x="222584" y="3796"/>
                  </a:lnTo>
                  <a:lnTo>
                    <a:pt x="237828" y="14150"/>
                  </a:lnTo>
                  <a:lnTo>
                    <a:pt x="248105" y="29504"/>
                  </a:lnTo>
                  <a:lnTo>
                    <a:pt x="251875" y="48306"/>
                  </a:lnTo>
                  <a:lnTo>
                    <a:pt x="251875" y="83219"/>
                  </a:lnTo>
                </a:path>
              </a:pathLst>
            </a:custGeom>
            <a:ln w="14767">
              <a:solidFill>
                <a:srgbClr val="EA2138"/>
              </a:solidFill>
            </a:ln>
          </p:spPr>
          <p:txBody>
            <a:bodyPr wrap="square" lIns="0" tIns="0" rIns="0" bIns="0" rtlCol="0"/>
            <a:lstStyle/>
            <a:p>
              <a:endParaRPr sz="4366" dirty="0"/>
            </a:p>
          </p:txBody>
        </p:sp>
        <p:sp>
          <p:nvSpPr>
            <p:cNvPr id="126" name="object 98">
              <a:extLst>
                <a:ext uri="{FF2B5EF4-FFF2-40B4-BE49-F238E27FC236}">
                  <a16:creationId xmlns:a16="http://schemas.microsoft.com/office/drawing/2014/main" id="{C36BA02F-B551-9421-47D9-CFE2E5A7A827}"/>
                </a:ext>
              </a:extLst>
            </p:cNvPr>
            <p:cNvSpPr/>
            <p:nvPr/>
          </p:nvSpPr>
          <p:spPr>
            <a:xfrm>
              <a:off x="11510792" y="5816728"/>
              <a:ext cx="501015" cy="382905"/>
            </a:xfrm>
            <a:custGeom>
              <a:avLst/>
              <a:gdLst/>
              <a:ahLst/>
              <a:cxnLst/>
              <a:rect l="l" t="t" r="r" b="b"/>
              <a:pathLst>
                <a:path w="501015" h="382904">
                  <a:moveTo>
                    <a:pt x="0" y="322071"/>
                  </a:moveTo>
                  <a:lnTo>
                    <a:pt x="0" y="334540"/>
                  </a:lnTo>
                  <a:lnTo>
                    <a:pt x="3769" y="353341"/>
                  </a:lnTo>
                  <a:lnTo>
                    <a:pt x="14047" y="368696"/>
                  </a:lnTo>
                  <a:lnTo>
                    <a:pt x="29290" y="379050"/>
                  </a:lnTo>
                  <a:lnTo>
                    <a:pt x="47954" y="382846"/>
                  </a:lnTo>
                  <a:lnTo>
                    <a:pt x="452861" y="382846"/>
                  </a:lnTo>
                  <a:lnTo>
                    <a:pt x="471525" y="379050"/>
                  </a:lnTo>
                  <a:lnTo>
                    <a:pt x="486768" y="368696"/>
                  </a:lnTo>
                  <a:lnTo>
                    <a:pt x="497046" y="353341"/>
                  </a:lnTo>
                  <a:lnTo>
                    <a:pt x="500816" y="334540"/>
                  </a:lnTo>
                  <a:lnTo>
                    <a:pt x="500816" y="272657"/>
                  </a:lnTo>
                  <a:lnTo>
                    <a:pt x="0" y="272657"/>
                  </a:lnTo>
                  <a:lnTo>
                    <a:pt x="0" y="48306"/>
                  </a:lnTo>
                  <a:lnTo>
                    <a:pt x="3769" y="29504"/>
                  </a:lnTo>
                  <a:lnTo>
                    <a:pt x="14047" y="14150"/>
                  </a:lnTo>
                  <a:lnTo>
                    <a:pt x="29290" y="3796"/>
                  </a:lnTo>
                  <a:lnTo>
                    <a:pt x="47954" y="0"/>
                  </a:lnTo>
                  <a:lnTo>
                    <a:pt x="452861" y="0"/>
                  </a:lnTo>
                  <a:lnTo>
                    <a:pt x="471525" y="3796"/>
                  </a:lnTo>
                  <a:lnTo>
                    <a:pt x="486768" y="14150"/>
                  </a:lnTo>
                  <a:lnTo>
                    <a:pt x="497046" y="29504"/>
                  </a:lnTo>
                  <a:lnTo>
                    <a:pt x="500816" y="48306"/>
                  </a:lnTo>
                  <a:lnTo>
                    <a:pt x="500816" y="224350"/>
                  </a:lnTo>
                </a:path>
              </a:pathLst>
            </a:custGeom>
            <a:ln w="14738">
              <a:solidFill>
                <a:srgbClr val="EA2138"/>
              </a:solidFill>
            </a:ln>
          </p:spPr>
          <p:txBody>
            <a:bodyPr wrap="square" lIns="0" tIns="0" rIns="0" bIns="0" rtlCol="0"/>
            <a:lstStyle/>
            <a:p>
              <a:endParaRPr sz="4366" dirty="0"/>
            </a:p>
          </p:txBody>
        </p:sp>
        <p:sp>
          <p:nvSpPr>
            <p:cNvPr id="127" name="object 99">
              <a:extLst>
                <a:ext uri="{FF2B5EF4-FFF2-40B4-BE49-F238E27FC236}">
                  <a16:creationId xmlns:a16="http://schemas.microsoft.com/office/drawing/2014/main" id="{33950F65-0C9E-69C0-0F3B-93202096232B}"/>
                </a:ext>
              </a:extLst>
            </p:cNvPr>
            <p:cNvSpPr/>
            <p:nvPr/>
          </p:nvSpPr>
          <p:spPr>
            <a:xfrm>
              <a:off x="11919182" y="6049762"/>
              <a:ext cx="0" cy="79375"/>
            </a:xfrm>
            <a:custGeom>
              <a:avLst/>
              <a:gdLst/>
              <a:ahLst/>
              <a:cxnLst/>
              <a:rect l="l" t="t" r="r" b="b"/>
              <a:pathLst>
                <a:path h="79375">
                  <a:moveTo>
                    <a:pt x="0" y="0"/>
                  </a:moveTo>
                  <a:lnTo>
                    <a:pt x="0" y="79155"/>
                  </a:lnTo>
                </a:path>
              </a:pathLst>
            </a:custGeom>
            <a:ln w="14670">
              <a:solidFill>
                <a:srgbClr val="EA2138"/>
              </a:solidFill>
            </a:ln>
          </p:spPr>
          <p:txBody>
            <a:bodyPr wrap="square" lIns="0" tIns="0" rIns="0" bIns="0" rtlCol="0"/>
            <a:lstStyle/>
            <a:p>
              <a:endParaRPr sz="4366" dirty="0"/>
            </a:p>
          </p:txBody>
        </p:sp>
        <p:sp>
          <p:nvSpPr>
            <p:cNvPr id="128" name="object 100">
              <a:extLst>
                <a:ext uri="{FF2B5EF4-FFF2-40B4-BE49-F238E27FC236}">
                  <a16:creationId xmlns:a16="http://schemas.microsoft.com/office/drawing/2014/main" id="{17A1B51F-3A89-D12C-40BF-9A7656DAC8AE}"/>
                </a:ext>
              </a:extLst>
            </p:cNvPr>
            <p:cNvSpPr/>
            <p:nvPr/>
          </p:nvSpPr>
          <p:spPr>
            <a:xfrm>
              <a:off x="11603215" y="6049763"/>
              <a:ext cx="0" cy="79375"/>
            </a:xfrm>
            <a:custGeom>
              <a:avLst/>
              <a:gdLst/>
              <a:ahLst/>
              <a:cxnLst/>
              <a:rect l="l" t="t" r="r" b="b"/>
              <a:pathLst>
                <a:path h="79375">
                  <a:moveTo>
                    <a:pt x="0" y="0"/>
                  </a:moveTo>
                  <a:lnTo>
                    <a:pt x="0" y="79155"/>
                  </a:lnTo>
                </a:path>
              </a:pathLst>
            </a:custGeom>
            <a:ln w="14670">
              <a:solidFill>
                <a:srgbClr val="EA2138"/>
              </a:solidFill>
            </a:ln>
          </p:spPr>
          <p:txBody>
            <a:bodyPr wrap="square" lIns="0" tIns="0" rIns="0" bIns="0" rtlCol="0"/>
            <a:lstStyle/>
            <a:p>
              <a:endParaRPr sz="4366" dirty="0"/>
            </a:p>
          </p:txBody>
        </p:sp>
      </p:grpSp>
      <p:sp>
        <p:nvSpPr>
          <p:cNvPr id="129" name="TextBox 128">
            <a:extLst>
              <a:ext uri="{FF2B5EF4-FFF2-40B4-BE49-F238E27FC236}">
                <a16:creationId xmlns:a16="http://schemas.microsoft.com/office/drawing/2014/main" id="{41421FE7-3DED-D2B2-0D76-B130574E970E}"/>
              </a:ext>
            </a:extLst>
          </p:cNvPr>
          <p:cNvSpPr txBox="1"/>
          <p:nvPr/>
        </p:nvSpPr>
        <p:spPr>
          <a:xfrm>
            <a:off x="13159611" y="4669399"/>
            <a:ext cx="2284413" cy="338554"/>
          </a:xfrm>
          <a:prstGeom prst="rect">
            <a:avLst/>
          </a:prstGeom>
          <a:noFill/>
        </p:spPr>
        <p:txBody>
          <a:bodyPr wrap="square" lIns="0" tIns="0" rIns="0" bIns="0">
            <a:spAutoFit/>
          </a:bodyPr>
          <a:lstStyle/>
          <a:p>
            <a:pPr marR="175895" algn="ctr"/>
            <a:r>
              <a:rPr lang="en-IN" sz="2200" spc="15" dirty="0" err="1">
                <a:solidFill>
                  <a:srgbClr val="262836"/>
                </a:solidFill>
                <a:latin typeface="Helvetica Now Text" panose="020B0504030202020204" pitchFamily="34" charset="77"/>
                <a:cs typeface="Arial"/>
              </a:rPr>
              <a:t>Jewelry</a:t>
            </a:r>
            <a:endParaRPr lang="en-IN" sz="2200" spc="15" dirty="0">
              <a:solidFill>
                <a:srgbClr val="262836"/>
              </a:solidFill>
              <a:latin typeface="Helvetica Now Text" panose="020B0504030202020204" pitchFamily="34" charset="77"/>
              <a:cs typeface="Arial"/>
            </a:endParaRPr>
          </a:p>
        </p:txBody>
      </p:sp>
      <p:sp>
        <p:nvSpPr>
          <p:cNvPr id="140" name="object 24">
            <a:extLst>
              <a:ext uri="{FF2B5EF4-FFF2-40B4-BE49-F238E27FC236}">
                <a16:creationId xmlns:a16="http://schemas.microsoft.com/office/drawing/2014/main" id="{B2C28C2F-2C7B-2413-C784-E60C7AB1737B}"/>
              </a:ext>
            </a:extLst>
          </p:cNvPr>
          <p:cNvSpPr/>
          <p:nvPr/>
        </p:nvSpPr>
        <p:spPr>
          <a:xfrm>
            <a:off x="13937788" y="3630041"/>
            <a:ext cx="563735" cy="779371"/>
          </a:xfrm>
          <a:custGeom>
            <a:avLst/>
            <a:gdLst/>
            <a:ahLst/>
            <a:cxnLst/>
            <a:rect l="l" t="t" r="r" b="b"/>
            <a:pathLst>
              <a:path w="464820" h="642620">
                <a:moveTo>
                  <a:pt x="74714" y="64046"/>
                </a:moveTo>
                <a:lnTo>
                  <a:pt x="67373" y="63449"/>
                </a:lnTo>
                <a:lnTo>
                  <a:pt x="60363" y="63449"/>
                </a:lnTo>
                <a:lnTo>
                  <a:pt x="57861" y="63284"/>
                </a:lnTo>
                <a:lnTo>
                  <a:pt x="55346" y="63284"/>
                </a:lnTo>
                <a:lnTo>
                  <a:pt x="52844" y="63449"/>
                </a:lnTo>
                <a:lnTo>
                  <a:pt x="46304" y="63449"/>
                </a:lnTo>
                <a:lnTo>
                  <a:pt x="39662" y="63538"/>
                </a:lnTo>
                <a:lnTo>
                  <a:pt x="34455" y="65887"/>
                </a:lnTo>
                <a:lnTo>
                  <a:pt x="32194" y="72720"/>
                </a:lnTo>
                <a:lnTo>
                  <a:pt x="34036" y="79832"/>
                </a:lnTo>
                <a:lnTo>
                  <a:pt x="38976" y="82384"/>
                </a:lnTo>
                <a:lnTo>
                  <a:pt x="45262" y="82600"/>
                </a:lnTo>
                <a:lnTo>
                  <a:pt x="51168" y="82753"/>
                </a:lnTo>
                <a:lnTo>
                  <a:pt x="59740" y="82829"/>
                </a:lnTo>
                <a:lnTo>
                  <a:pt x="66649" y="82804"/>
                </a:lnTo>
                <a:lnTo>
                  <a:pt x="74168" y="82905"/>
                </a:lnTo>
                <a:lnTo>
                  <a:pt x="74714" y="64046"/>
                </a:lnTo>
                <a:close/>
              </a:path>
              <a:path w="464820" h="642620">
                <a:moveTo>
                  <a:pt x="91960" y="33896"/>
                </a:moveTo>
                <a:lnTo>
                  <a:pt x="85420" y="25565"/>
                </a:lnTo>
                <a:lnTo>
                  <a:pt x="79425" y="18313"/>
                </a:lnTo>
                <a:lnTo>
                  <a:pt x="66878" y="3606"/>
                </a:lnTo>
                <a:lnTo>
                  <a:pt x="61963" y="7086"/>
                </a:lnTo>
                <a:lnTo>
                  <a:pt x="58153" y="8420"/>
                </a:lnTo>
                <a:lnTo>
                  <a:pt x="57124" y="10972"/>
                </a:lnTo>
                <a:lnTo>
                  <a:pt x="55892" y="13817"/>
                </a:lnTo>
                <a:lnTo>
                  <a:pt x="55702" y="18872"/>
                </a:lnTo>
                <a:lnTo>
                  <a:pt x="83527" y="41986"/>
                </a:lnTo>
                <a:lnTo>
                  <a:pt x="86741" y="40563"/>
                </a:lnTo>
                <a:lnTo>
                  <a:pt x="89052" y="39484"/>
                </a:lnTo>
                <a:lnTo>
                  <a:pt x="91960" y="33896"/>
                </a:lnTo>
                <a:close/>
              </a:path>
              <a:path w="464820" h="642620">
                <a:moveTo>
                  <a:pt x="94691" y="114947"/>
                </a:moveTo>
                <a:lnTo>
                  <a:pt x="90398" y="109804"/>
                </a:lnTo>
                <a:lnTo>
                  <a:pt x="88823" y="106146"/>
                </a:lnTo>
                <a:lnTo>
                  <a:pt x="82931" y="104165"/>
                </a:lnTo>
                <a:lnTo>
                  <a:pt x="55702" y="131356"/>
                </a:lnTo>
                <a:lnTo>
                  <a:pt x="57772" y="137185"/>
                </a:lnTo>
                <a:lnTo>
                  <a:pt x="63360" y="140335"/>
                </a:lnTo>
                <a:lnTo>
                  <a:pt x="71780" y="133858"/>
                </a:lnTo>
                <a:lnTo>
                  <a:pt x="79260" y="127787"/>
                </a:lnTo>
                <a:lnTo>
                  <a:pt x="94691" y="114947"/>
                </a:lnTo>
                <a:close/>
              </a:path>
              <a:path w="464820" h="642620">
                <a:moveTo>
                  <a:pt x="239229" y="204228"/>
                </a:moveTo>
                <a:lnTo>
                  <a:pt x="174180" y="204228"/>
                </a:lnTo>
                <a:lnTo>
                  <a:pt x="182867" y="205181"/>
                </a:lnTo>
                <a:lnTo>
                  <a:pt x="239229" y="204228"/>
                </a:lnTo>
                <a:close/>
              </a:path>
              <a:path w="464820" h="642620">
                <a:moveTo>
                  <a:pt x="408012" y="13233"/>
                </a:moveTo>
                <a:lnTo>
                  <a:pt x="407314" y="11163"/>
                </a:lnTo>
                <a:lnTo>
                  <a:pt x="402932" y="5765"/>
                </a:lnTo>
                <a:lnTo>
                  <a:pt x="397421" y="5207"/>
                </a:lnTo>
                <a:lnTo>
                  <a:pt x="393674" y="8255"/>
                </a:lnTo>
                <a:lnTo>
                  <a:pt x="371983" y="37960"/>
                </a:lnTo>
                <a:lnTo>
                  <a:pt x="375856" y="42227"/>
                </a:lnTo>
                <a:lnTo>
                  <a:pt x="380873" y="42468"/>
                </a:lnTo>
                <a:lnTo>
                  <a:pt x="387692" y="39319"/>
                </a:lnTo>
                <a:lnTo>
                  <a:pt x="396748" y="31470"/>
                </a:lnTo>
                <a:lnTo>
                  <a:pt x="404622" y="22339"/>
                </a:lnTo>
                <a:lnTo>
                  <a:pt x="407936" y="15341"/>
                </a:lnTo>
                <a:lnTo>
                  <a:pt x="408012" y="13233"/>
                </a:lnTo>
                <a:close/>
              </a:path>
              <a:path w="464820" h="642620">
                <a:moveTo>
                  <a:pt x="408190" y="135534"/>
                </a:moveTo>
                <a:lnTo>
                  <a:pt x="380746" y="103746"/>
                </a:lnTo>
                <a:lnTo>
                  <a:pt x="378764" y="103847"/>
                </a:lnTo>
                <a:lnTo>
                  <a:pt x="376859" y="104609"/>
                </a:lnTo>
                <a:lnTo>
                  <a:pt x="371551" y="109143"/>
                </a:lnTo>
                <a:lnTo>
                  <a:pt x="371106" y="114858"/>
                </a:lnTo>
                <a:lnTo>
                  <a:pt x="378815" y="123875"/>
                </a:lnTo>
                <a:lnTo>
                  <a:pt x="397573" y="140004"/>
                </a:lnTo>
                <a:lnTo>
                  <a:pt x="404507" y="139636"/>
                </a:lnTo>
                <a:lnTo>
                  <a:pt x="408190" y="135534"/>
                </a:lnTo>
                <a:close/>
              </a:path>
              <a:path w="464820" h="642620">
                <a:moveTo>
                  <a:pt x="416128" y="388378"/>
                </a:moveTo>
                <a:lnTo>
                  <a:pt x="396760" y="325412"/>
                </a:lnTo>
                <a:lnTo>
                  <a:pt x="368020" y="284289"/>
                </a:lnTo>
                <a:lnTo>
                  <a:pt x="329615" y="252615"/>
                </a:lnTo>
                <a:lnTo>
                  <a:pt x="283781" y="232232"/>
                </a:lnTo>
                <a:lnTo>
                  <a:pt x="232752" y="224980"/>
                </a:lnTo>
                <a:lnTo>
                  <a:pt x="225463" y="224955"/>
                </a:lnTo>
                <a:lnTo>
                  <a:pt x="218173" y="225361"/>
                </a:lnTo>
                <a:lnTo>
                  <a:pt x="162966" y="238366"/>
                </a:lnTo>
                <a:lnTo>
                  <a:pt x="121310" y="261912"/>
                </a:lnTo>
                <a:lnTo>
                  <a:pt x="87515" y="294868"/>
                </a:lnTo>
                <a:lnTo>
                  <a:pt x="63131" y="335292"/>
                </a:lnTo>
                <a:lnTo>
                  <a:pt x="49707" y="381241"/>
                </a:lnTo>
                <a:lnTo>
                  <a:pt x="48780" y="430745"/>
                </a:lnTo>
                <a:lnTo>
                  <a:pt x="60998" y="479615"/>
                </a:lnTo>
                <a:lnTo>
                  <a:pt x="85255" y="522046"/>
                </a:lnTo>
                <a:lnTo>
                  <a:pt x="119824" y="556387"/>
                </a:lnTo>
                <a:lnTo>
                  <a:pt x="163029" y="580923"/>
                </a:lnTo>
                <a:lnTo>
                  <a:pt x="213182" y="594004"/>
                </a:lnTo>
                <a:lnTo>
                  <a:pt x="261315" y="593140"/>
                </a:lnTo>
                <a:lnTo>
                  <a:pt x="307200" y="579247"/>
                </a:lnTo>
                <a:lnTo>
                  <a:pt x="348183" y="553885"/>
                </a:lnTo>
                <a:lnTo>
                  <a:pt x="381647" y="518642"/>
                </a:lnTo>
                <a:lnTo>
                  <a:pt x="404952" y="475068"/>
                </a:lnTo>
                <a:lnTo>
                  <a:pt x="416128" y="424408"/>
                </a:lnTo>
                <a:lnTo>
                  <a:pt x="411111" y="420217"/>
                </a:lnTo>
                <a:lnTo>
                  <a:pt x="408609" y="416483"/>
                </a:lnTo>
                <a:lnTo>
                  <a:pt x="404952" y="419544"/>
                </a:lnTo>
                <a:lnTo>
                  <a:pt x="399961" y="421957"/>
                </a:lnTo>
                <a:lnTo>
                  <a:pt x="395681" y="430479"/>
                </a:lnTo>
                <a:lnTo>
                  <a:pt x="381800" y="482307"/>
                </a:lnTo>
                <a:lnTo>
                  <a:pt x="358635" y="517271"/>
                </a:lnTo>
                <a:lnTo>
                  <a:pt x="327583" y="545299"/>
                </a:lnTo>
                <a:lnTo>
                  <a:pt x="290614" y="565035"/>
                </a:lnTo>
                <a:lnTo>
                  <a:pt x="249656" y="575106"/>
                </a:lnTo>
                <a:lnTo>
                  <a:pt x="206667" y="574154"/>
                </a:lnTo>
                <a:lnTo>
                  <a:pt x="164630" y="561517"/>
                </a:lnTo>
                <a:lnTo>
                  <a:pt x="128282" y="539089"/>
                </a:lnTo>
                <a:lnTo>
                  <a:pt x="99009" y="508711"/>
                </a:lnTo>
                <a:lnTo>
                  <a:pt x="78206" y="472211"/>
                </a:lnTo>
                <a:lnTo>
                  <a:pt x="67246" y="431469"/>
                </a:lnTo>
                <a:lnTo>
                  <a:pt x="67525" y="388302"/>
                </a:lnTo>
                <a:lnTo>
                  <a:pt x="80873" y="342328"/>
                </a:lnTo>
                <a:lnTo>
                  <a:pt x="105410" y="303034"/>
                </a:lnTo>
                <a:lnTo>
                  <a:pt x="139115" y="272262"/>
                </a:lnTo>
                <a:lnTo>
                  <a:pt x="179946" y="251891"/>
                </a:lnTo>
                <a:lnTo>
                  <a:pt x="225882" y="243751"/>
                </a:lnTo>
                <a:lnTo>
                  <a:pt x="273773" y="248894"/>
                </a:lnTo>
                <a:lnTo>
                  <a:pt x="316407" y="266293"/>
                </a:lnTo>
                <a:lnTo>
                  <a:pt x="352031" y="294525"/>
                </a:lnTo>
                <a:lnTo>
                  <a:pt x="378866" y="332206"/>
                </a:lnTo>
                <a:lnTo>
                  <a:pt x="395147" y="377952"/>
                </a:lnTo>
                <a:lnTo>
                  <a:pt x="396608" y="384924"/>
                </a:lnTo>
                <a:lnTo>
                  <a:pt x="398386" y="392137"/>
                </a:lnTo>
                <a:lnTo>
                  <a:pt x="416128" y="388378"/>
                </a:lnTo>
                <a:close/>
              </a:path>
              <a:path w="464820" h="642620">
                <a:moveTo>
                  <a:pt x="431469" y="73152"/>
                </a:moveTo>
                <a:lnTo>
                  <a:pt x="429450" y="66268"/>
                </a:lnTo>
                <a:lnTo>
                  <a:pt x="424484" y="63804"/>
                </a:lnTo>
                <a:lnTo>
                  <a:pt x="418325" y="63614"/>
                </a:lnTo>
                <a:lnTo>
                  <a:pt x="412750" y="63576"/>
                </a:lnTo>
                <a:lnTo>
                  <a:pt x="406831" y="63576"/>
                </a:lnTo>
                <a:lnTo>
                  <a:pt x="402094" y="62344"/>
                </a:lnTo>
                <a:lnTo>
                  <a:pt x="394576" y="65659"/>
                </a:lnTo>
                <a:lnTo>
                  <a:pt x="391769" y="69888"/>
                </a:lnTo>
                <a:lnTo>
                  <a:pt x="388493" y="73050"/>
                </a:lnTo>
                <a:lnTo>
                  <a:pt x="391871" y="76238"/>
                </a:lnTo>
                <a:lnTo>
                  <a:pt x="394627" y="80518"/>
                </a:lnTo>
                <a:lnTo>
                  <a:pt x="401967" y="83908"/>
                </a:lnTo>
                <a:lnTo>
                  <a:pt x="406730" y="83007"/>
                </a:lnTo>
                <a:lnTo>
                  <a:pt x="410895" y="82677"/>
                </a:lnTo>
                <a:lnTo>
                  <a:pt x="417487" y="82765"/>
                </a:lnTo>
                <a:lnTo>
                  <a:pt x="424167" y="82588"/>
                </a:lnTo>
                <a:lnTo>
                  <a:pt x="429348" y="80073"/>
                </a:lnTo>
                <a:lnTo>
                  <a:pt x="431469" y="73152"/>
                </a:lnTo>
                <a:close/>
              </a:path>
              <a:path w="464820" h="642620">
                <a:moveTo>
                  <a:pt x="464616" y="416407"/>
                </a:moveTo>
                <a:lnTo>
                  <a:pt x="461797" y="373938"/>
                </a:lnTo>
                <a:lnTo>
                  <a:pt x="450608" y="331038"/>
                </a:lnTo>
                <a:lnTo>
                  <a:pt x="444944" y="319392"/>
                </a:lnTo>
                <a:lnTo>
                  <a:pt x="444944" y="430466"/>
                </a:lnTo>
                <a:lnTo>
                  <a:pt x="434835" y="477799"/>
                </a:lnTo>
                <a:lnTo>
                  <a:pt x="414655" y="520839"/>
                </a:lnTo>
                <a:lnTo>
                  <a:pt x="385749" y="558165"/>
                </a:lnTo>
                <a:lnTo>
                  <a:pt x="349478" y="588365"/>
                </a:lnTo>
                <a:lnTo>
                  <a:pt x="307213" y="610031"/>
                </a:lnTo>
                <a:lnTo>
                  <a:pt x="260299" y="621741"/>
                </a:lnTo>
                <a:lnTo>
                  <a:pt x="241960" y="623023"/>
                </a:lnTo>
                <a:lnTo>
                  <a:pt x="235966" y="623392"/>
                </a:lnTo>
                <a:lnTo>
                  <a:pt x="184124" y="617410"/>
                </a:lnTo>
                <a:lnTo>
                  <a:pt x="136474" y="600024"/>
                </a:lnTo>
                <a:lnTo>
                  <a:pt x="94729" y="572719"/>
                </a:lnTo>
                <a:lnTo>
                  <a:pt x="60566" y="537006"/>
                </a:lnTo>
                <a:lnTo>
                  <a:pt x="35712" y="494385"/>
                </a:lnTo>
                <a:lnTo>
                  <a:pt x="21844" y="446354"/>
                </a:lnTo>
                <a:lnTo>
                  <a:pt x="19291" y="400875"/>
                </a:lnTo>
                <a:lnTo>
                  <a:pt x="25527" y="357378"/>
                </a:lnTo>
                <a:lnTo>
                  <a:pt x="39916" y="316928"/>
                </a:lnTo>
                <a:lnTo>
                  <a:pt x="61849" y="280568"/>
                </a:lnTo>
                <a:lnTo>
                  <a:pt x="90690" y="249377"/>
                </a:lnTo>
                <a:lnTo>
                  <a:pt x="125818" y="224370"/>
                </a:lnTo>
                <a:lnTo>
                  <a:pt x="166611" y="206641"/>
                </a:lnTo>
                <a:lnTo>
                  <a:pt x="284911" y="203784"/>
                </a:lnTo>
                <a:lnTo>
                  <a:pt x="289877" y="204050"/>
                </a:lnTo>
                <a:lnTo>
                  <a:pt x="343801" y="227431"/>
                </a:lnTo>
                <a:lnTo>
                  <a:pt x="381444" y="256692"/>
                </a:lnTo>
                <a:lnTo>
                  <a:pt x="411378" y="293154"/>
                </a:lnTo>
                <a:lnTo>
                  <a:pt x="432600" y="335280"/>
                </a:lnTo>
                <a:lnTo>
                  <a:pt x="444119" y="381558"/>
                </a:lnTo>
                <a:lnTo>
                  <a:pt x="444944" y="430466"/>
                </a:lnTo>
                <a:lnTo>
                  <a:pt x="444944" y="319392"/>
                </a:lnTo>
                <a:lnTo>
                  <a:pt x="427532" y="283578"/>
                </a:lnTo>
                <a:lnTo>
                  <a:pt x="396024" y="244386"/>
                </a:lnTo>
                <a:lnTo>
                  <a:pt x="356349" y="213296"/>
                </a:lnTo>
                <a:lnTo>
                  <a:pt x="308787" y="190195"/>
                </a:lnTo>
                <a:lnTo>
                  <a:pt x="304596" y="188645"/>
                </a:lnTo>
                <a:lnTo>
                  <a:pt x="298234" y="185407"/>
                </a:lnTo>
                <a:lnTo>
                  <a:pt x="298208" y="185127"/>
                </a:lnTo>
                <a:lnTo>
                  <a:pt x="297027" y="173964"/>
                </a:lnTo>
                <a:lnTo>
                  <a:pt x="297002" y="170891"/>
                </a:lnTo>
                <a:lnTo>
                  <a:pt x="297091" y="165100"/>
                </a:lnTo>
                <a:lnTo>
                  <a:pt x="299250" y="157568"/>
                </a:lnTo>
                <a:lnTo>
                  <a:pt x="304901" y="151117"/>
                </a:lnTo>
                <a:lnTo>
                  <a:pt x="305422" y="150507"/>
                </a:lnTo>
                <a:lnTo>
                  <a:pt x="308952" y="148196"/>
                </a:lnTo>
                <a:lnTo>
                  <a:pt x="311670" y="144830"/>
                </a:lnTo>
                <a:lnTo>
                  <a:pt x="313169" y="140881"/>
                </a:lnTo>
                <a:lnTo>
                  <a:pt x="314236" y="136486"/>
                </a:lnTo>
                <a:lnTo>
                  <a:pt x="313486" y="131851"/>
                </a:lnTo>
                <a:lnTo>
                  <a:pt x="311086" y="128028"/>
                </a:lnTo>
                <a:lnTo>
                  <a:pt x="309765" y="126365"/>
                </a:lnTo>
                <a:lnTo>
                  <a:pt x="302450" y="127419"/>
                </a:lnTo>
                <a:lnTo>
                  <a:pt x="299440" y="129527"/>
                </a:lnTo>
                <a:lnTo>
                  <a:pt x="294805" y="133108"/>
                </a:lnTo>
                <a:lnTo>
                  <a:pt x="290880" y="137528"/>
                </a:lnTo>
                <a:lnTo>
                  <a:pt x="287832" y="142532"/>
                </a:lnTo>
                <a:lnTo>
                  <a:pt x="283184" y="147789"/>
                </a:lnTo>
                <a:lnTo>
                  <a:pt x="278485" y="150202"/>
                </a:lnTo>
                <a:lnTo>
                  <a:pt x="278485" y="185127"/>
                </a:lnTo>
                <a:lnTo>
                  <a:pt x="186728" y="185127"/>
                </a:lnTo>
                <a:lnTo>
                  <a:pt x="186055" y="170891"/>
                </a:lnTo>
                <a:lnTo>
                  <a:pt x="277812" y="170891"/>
                </a:lnTo>
                <a:lnTo>
                  <a:pt x="278485" y="185127"/>
                </a:lnTo>
                <a:lnTo>
                  <a:pt x="278485" y="150202"/>
                </a:lnTo>
                <a:lnTo>
                  <a:pt x="277736" y="150583"/>
                </a:lnTo>
                <a:lnTo>
                  <a:pt x="271411" y="151117"/>
                </a:lnTo>
                <a:lnTo>
                  <a:pt x="271183" y="151066"/>
                </a:lnTo>
                <a:lnTo>
                  <a:pt x="267398" y="150304"/>
                </a:lnTo>
                <a:lnTo>
                  <a:pt x="276199" y="103022"/>
                </a:lnTo>
                <a:lnTo>
                  <a:pt x="284416" y="82270"/>
                </a:lnTo>
                <a:lnTo>
                  <a:pt x="287591" y="81699"/>
                </a:lnTo>
                <a:lnTo>
                  <a:pt x="295529" y="81534"/>
                </a:lnTo>
                <a:lnTo>
                  <a:pt x="299758" y="81457"/>
                </a:lnTo>
                <a:lnTo>
                  <a:pt x="312216" y="81394"/>
                </a:lnTo>
                <a:lnTo>
                  <a:pt x="339153" y="81445"/>
                </a:lnTo>
                <a:lnTo>
                  <a:pt x="334238" y="87566"/>
                </a:lnTo>
                <a:lnTo>
                  <a:pt x="330060" y="90665"/>
                </a:lnTo>
                <a:lnTo>
                  <a:pt x="327507" y="98996"/>
                </a:lnTo>
                <a:lnTo>
                  <a:pt x="328980" y="104254"/>
                </a:lnTo>
                <a:lnTo>
                  <a:pt x="329184" y="108191"/>
                </a:lnTo>
                <a:lnTo>
                  <a:pt x="333692" y="108191"/>
                </a:lnTo>
                <a:lnTo>
                  <a:pt x="340283" y="108191"/>
                </a:lnTo>
                <a:lnTo>
                  <a:pt x="342366" y="106514"/>
                </a:lnTo>
                <a:lnTo>
                  <a:pt x="363258" y="71539"/>
                </a:lnTo>
                <a:lnTo>
                  <a:pt x="361010" y="62293"/>
                </a:lnTo>
                <a:lnTo>
                  <a:pt x="360959" y="62115"/>
                </a:lnTo>
                <a:lnTo>
                  <a:pt x="354863" y="53136"/>
                </a:lnTo>
                <a:lnTo>
                  <a:pt x="345135" y="42456"/>
                </a:lnTo>
                <a:lnTo>
                  <a:pt x="338251" y="34988"/>
                </a:lnTo>
                <a:lnTo>
                  <a:pt x="338251" y="62293"/>
                </a:lnTo>
                <a:lnTo>
                  <a:pt x="291947" y="62293"/>
                </a:lnTo>
                <a:lnTo>
                  <a:pt x="292049" y="62115"/>
                </a:lnTo>
                <a:lnTo>
                  <a:pt x="292176" y="61887"/>
                </a:lnTo>
                <a:lnTo>
                  <a:pt x="296367" y="54444"/>
                </a:lnTo>
                <a:lnTo>
                  <a:pt x="307936" y="33883"/>
                </a:lnTo>
                <a:lnTo>
                  <a:pt x="338251" y="62293"/>
                </a:lnTo>
                <a:lnTo>
                  <a:pt x="338251" y="34988"/>
                </a:lnTo>
                <a:lnTo>
                  <a:pt x="323456" y="19799"/>
                </a:lnTo>
                <a:lnTo>
                  <a:pt x="314769" y="11722"/>
                </a:lnTo>
                <a:lnTo>
                  <a:pt x="308889" y="7404"/>
                </a:lnTo>
                <a:lnTo>
                  <a:pt x="302425" y="4076"/>
                </a:lnTo>
                <a:lnTo>
                  <a:pt x="295529" y="1816"/>
                </a:lnTo>
                <a:lnTo>
                  <a:pt x="294182" y="1612"/>
                </a:lnTo>
                <a:lnTo>
                  <a:pt x="294182" y="20053"/>
                </a:lnTo>
                <a:lnTo>
                  <a:pt x="274129" y="54444"/>
                </a:lnTo>
                <a:lnTo>
                  <a:pt x="262051" y="36639"/>
                </a:lnTo>
                <a:lnTo>
                  <a:pt x="262051" y="82270"/>
                </a:lnTo>
                <a:lnTo>
                  <a:pt x="244208" y="150304"/>
                </a:lnTo>
                <a:lnTo>
                  <a:pt x="220510" y="150304"/>
                </a:lnTo>
                <a:lnTo>
                  <a:pt x="202387" y="82270"/>
                </a:lnTo>
                <a:lnTo>
                  <a:pt x="262051" y="82270"/>
                </a:lnTo>
                <a:lnTo>
                  <a:pt x="262051" y="36639"/>
                </a:lnTo>
                <a:lnTo>
                  <a:pt x="256209" y="28028"/>
                </a:lnTo>
                <a:lnTo>
                  <a:pt x="256209" y="61887"/>
                </a:lnTo>
                <a:lnTo>
                  <a:pt x="208610" y="61887"/>
                </a:lnTo>
                <a:lnTo>
                  <a:pt x="213588" y="54470"/>
                </a:lnTo>
                <a:lnTo>
                  <a:pt x="232283" y="26619"/>
                </a:lnTo>
                <a:lnTo>
                  <a:pt x="256209" y="61887"/>
                </a:lnTo>
                <a:lnTo>
                  <a:pt x="256209" y="28028"/>
                </a:lnTo>
                <a:lnTo>
                  <a:pt x="255257" y="26619"/>
                </a:lnTo>
                <a:lnTo>
                  <a:pt x="250799" y="20053"/>
                </a:lnTo>
                <a:lnTo>
                  <a:pt x="294182" y="20053"/>
                </a:lnTo>
                <a:lnTo>
                  <a:pt x="294182" y="1612"/>
                </a:lnTo>
                <a:lnTo>
                  <a:pt x="288315" y="673"/>
                </a:lnTo>
                <a:lnTo>
                  <a:pt x="260451" y="88"/>
                </a:lnTo>
                <a:lnTo>
                  <a:pt x="258102" y="88"/>
                </a:lnTo>
                <a:lnTo>
                  <a:pt x="257594" y="88"/>
                </a:lnTo>
                <a:lnTo>
                  <a:pt x="232562" y="0"/>
                </a:lnTo>
                <a:lnTo>
                  <a:pt x="213817" y="63"/>
                </a:lnTo>
                <a:lnTo>
                  <a:pt x="213817" y="19799"/>
                </a:lnTo>
                <a:lnTo>
                  <a:pt x="200533" y="39725"/>
                </a:lnTo>
                <a:lnTo>
                  <a:pt x="200533" y="149580"/>
                </a:lnTo>
                <a:lnTo>
                  <a:pt x="192951" y="151066"/>
                </a:lnTo>
                <a:lnTo>
                  <a:pt x="186677" y="150241"/>
                </a:lnTo>
                <a:lnTo>
                  <a:pt x="181305" y="147256"/>
                </a:lnTo>
                <a:lnTo>
                  <a:pt x="176428" y="142290"/>
                </a:lnTo>
                <a:lnTo>
                  <a:pt x="164338" y="127584"/>
                </a:lnTo>
                <a:lnTo>
                  <a:pt x="151803" y="112801"/>
                </a:lnTo>
                <a:lnTo>
                  <a:pt x="124980" y="81572"/>
                </a:lnTo>
                <a:lnTo>
                  <a:pt x="153098" y="81534"/>
                </a:lnTo>
                <a:lnTo>
                  <a:pt x="166217" y="81610"/>
                </a:lnTo>
                <a:lnTo>
                  <a:pt x="192379" y="118198"/>
                </a:lnTo>
                <a:lnTo>
                  <a:pt x="200533" y="149580"/>
                </a:lnTo>
                <a:lnTo>
                  <a:pt x="200533" y="39725"/>
                </a:lnTo>
                <a:lnTo>
                  <a:pt x="190690" y="54470"/>
                </a:lnTo>
                <a:lnTo>
                  <a:pt x="179679" y="35687"/>
                </a:lnTo>
                <a:lnTo>
                  <a:pt x="172974" y="24244"/>
                </a:lnTo>
                <a:lnTo>
                  <a:pt x="172974" y="62115"/>
                </a:lnTo>
                <a:lnTo>
                  <a:pt x="126136" y="62115"/>
                </a:lnTo>
                <a:lnTo>
                  <a:pt x="157581" y="35687"/>
                </a:lnTo>
                <a:lnTo>
                  <a:pt x="172974" y="62115"/>
                </a:lnTo>
                <a:lnTo>
                  <a:pt x="172974" y="24244"/>
                </a:lnTo>
                <a:lnTo>
                  <a:pt x="170370" y="19799"/>
                </a:lnTo>
                <a:lnTo>
                  <a:pt x="213817" y="19799"/>
                </a:lnTo>
                <a:lnTo>
                  <a:pt x="213817" y="63"/>
                </a:lnTo>
                <a:lnTo>
                  <a:pt x="213588" y="63"/>
                </a:lnTo>
                <a:lnTo>
                  <a:pt x="176784" y="38"/>
                </a:lnTo>
                <a:lnTo>
                  <a:pt x="168656" y="685"/>
                </a:lnTo>
                <a:lnTo>
                  <a:pt x="160959" y="3073"/>
                </a:lnTo>
                <a:lnTo>
                  <a:pt x="153974" y="7073"/>
                </a:lnTo>
                <a:lnTo>
                  <a:pt x="147967" y="12573"/>
                </a:lnTo>
                <a:lnTo>
                  <a:pt x="138950" y="22174"/>
                </a:lnTo>
                <a:lnTo>
                  <a:pt x="111709" y="50736"/>
                </a:lnTo>
                <a:lnTo>
                  <a:pt x="103733" y="61556"/>
                </a:lnTo>
                <a:lnTo>
                  <a:pt x="100888" y="71970"/>
                </a:lnTo>
                <a:lnTo>
                  <a:pt x="103162" y="82550"/>
                </a:lnTo>
                <a:lnTo>
                  <a:pt x="110553" y="93853"/>
                </a:lnTo>
                <a:lnTo>
                  <a:pt x="123494" y="109169"/>
                </a:lnTo>
                <a:lnTo>
                  <a:pt x="162521" y="154952"/>
                </a:lnTo>
                <a:lnTo>
                  <a:pt x="167703" y="165100"/>
                </a:lnTo>
                <a:lnTo>
                  <a:pt x="167690" y="175628"/>
                </a:lnTo>
                <a:lnTo>
                  <a:pt x="162890" y="184810"/>
                </a:lnTo>
                <a:lnTo>
                  <a:pt x="153758" y="190919"/>
                </a:lnTo>
                <a:lnTo>
                  <a:pt x="111823" y="210870"/>
                </a:lnTo>
                <a:lnTo>
                  <a:pt x="75514" y="238010"/>
                </a:lnTo>
                <a:lnTo>
                  <a:pt x="45504" y="271233"/>
                </a:lnTo>
                <a:lnTo>
                  <a:pt x="22466" y="309422"/>
                </a:lnTo>
                <a:lnTo>
                  <a:pt x="7073" y="351472"/>
                </a:lnTo>
                <a:lnTo>
                  <a:pt x="0" y="396252"/>
                </a:lnTo>
                <a:lnTo>
                  <a:pt x="1905" y="442671"/>
                </a:lnTo>
                <a:lnTo>
                  <a:pt x="12750" y="487210"/>
                </a:lnTo>
                <a:lnTo>
                  <a:pt x="31927" y="527977"/>
                </a:lnTo>
                <a:lnTo>
                  <a:pt x="58407" y="564032"/>
                </a:lnTo>
                <a:lnTo>
                  <a:pt x="91160" y="594423"/>
                </a:lnTo>
                <a:lnTo>
                  <a:pt x="129159" y="618185"/>
                </a:lnTo>
                <a:lnTo>
                  <a:pt x="171386" y="634365"/>
                </a:lnTo>
                <a:lnTo>
                  <a:pt x="216801" y="642023"/>
                </a:lnTo>
                <a:lnTo>
                  <a:pt x="261112" y="640791"/>
                </a:lnTo>
                <a:lnTo>
                  <a:pt x="302679" y="631672"/>
                </a:lnTo>
                <a:lnTo>
                  <a:pt x="322224" y="623392"/>
                </a:lnTo>
                <a:lnTo>
                  <a:pt x="340893" y="615492"/>
                </a:lnTo>
                <a:lnTo>
                  <a:pt x="375132" y="593064"/>
                </a:lnTo>
                <a:lnTo>
                  <a:pt x="404749" y="565251"/>
                </a:lnTo>
                <a:lnTo>
                  <a:pt x="429133" y="532841"/>
                </a:lnTo>
                <a:lnTo>
                  <a:pt x="447662" y="496684"/>
                </a:lnTo>
                <a:lnTo>
                  <a:pt x="459689" y="457593"/>
                </a:lnTo>
                <a:lnTo>
                  <a:pt x="464616" y="416407"/>
                </a:lnTo>
                <a:close/>
              </a:path>
            </a:pathLst>
          </a:custGeom>
          <a:solidFill>
            <a:srgbClr val="EA2138"/>
          </a:solidFill>
        </p:spPr>
        <p:txBody>
          <a:bodyPr wrap="square" lIns="0" tIns="0" rIns="0" bIns="0" rtlCol="0"/>
          <a:lstStyle/>
          <a:p>
            <a:endParaRPr sz="4366" dirty="0"/>
          </a:p>
        </p:txBody>
      </p:sp>
      <p:sp>
        <p:nvSpPr>
          <p:cNvPr id="141" name="TextBox 140">
            <a:extLst>
              <a:ext uri="{FF2B5EF4-FFF2-40B4-BE49-F238E27FC236}">
                <a16:creationId xmlns:a16="http://schemas.microsoft.com/office/drawing/2014/main" id="{D3DC9E03-EE64-2BD9-FD66-288611309317}"/>
              </a:ext>
            </a:extLst>
          </p:cNvPr>
          <p:cNvSpPr txBox="1"/>
          <p:nvPr/>
        </p:nvSpPr>
        <p:spPr>
          <a:xfrm>
            <a:off x="16474390" y="4669399"/>
            <a:ext cx="2512854"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Luxury Homes</a:t>
            </a:r>
          </a:p>
        </p:txBody>
      </p:sp>
      <p:sp>
        <p:nvSpPr>
          <p:cNvPr id="143" name="object 63">
            <a:extLst>
              <a:ext uri="{FF2B5EF4-FFF2-40B4-BE49-F238E27FC236}">
                <a16:creationId xmlns:a16="http://schemas.microsoft.com/office/drawing/2014/main" id="{1B117694-DF50-C451-7668-DB3803CEB026}"/>
              </a:ext>
            </a:extLst>
          </p:cNvPr>
          <p:cNvSpPr/>
          <p:nvPr/>
        </p:nvSpPr>
        <p:spPr>
          <a:xfrm>
            <a:off x="17243952" y="3630041"/>
            <a:ext cx="809406" cy="808636"/>
          </a:xfrm>
          <a:custGeom>
            <a:avLst/>
            <a:gdLst/>
            <a:ahLst/>
            <a:cxnLst/>
            <a:rect l="l" t="t" r="r" b="b"/>
            <a:pathLst>
              <a:path w="667385" h="666750">
                <a:moveTo>
                  <a:pt x="97131" y="402303"/>
                </a:moveTo>
                <a:lnTo>
                  <a:pt x="92060" y="400781"/>
                </a:lnTo>
                <a:lnTo>
                  <a:pt x="88459" y="395199"/>
                </a:lnTo>
                <a:lnTo>
                  <a:pt x="87027" y="390858"/>
                </a:lnTo>
                <a:lnTo>
                  <a:pt x="93055" y="380884"/>
                </a:lnTo>
                <a:lnTo>
                  <a:pt x="299649" y="270005"/>
                </a:lnTo>
                <a:lnTo>
                  <a:pt x="304812" y="266890"/>
                </a:lnTo>
                <a:lnTo>
                  <a:pt x="312172" y="262715"/>
                </a:lnTo>
                <a:lnTo>
                  <a:pt x="233605" y="163816"/>
                </a:lnTo>
                <a:lnTo>
                  <a:pt x="207460" y="131589"/>
                </a:lnTo>
                <a:lnTo>
                  <a:pt x="201595" y="123031"/>
                </a:lnTo>
                <a:lnTo>
                  <a:pt x="198888" y="114797"/>
                </a:lnTo>
                <a:lnTo>
                  <a:pt x="199633" y="106201"/>
                </a:lnTo>
                <a:lnTo>
                  <a:pt x="204129" y="96563"/>
                </a:lnTo>
                <a:lnTo>
                  <a:pt x="216411" y="75933"/>
                </a:lnTo>
                <a:lnTo>
                  <a:pt x="239977" y="34054"/>
                </a:lnTo>
                <a:lnTo>
                  <a:pt x="264512" y="2243"/>
                </a:lnTo>
                <a:lnTo>
                  <a:pt x="559199" y="695"/>
                </a:lnTo>
                <a:lnTo>
                  <a:pt x="568158" y="0"/>
                </a:lnTo>
                <a:lnTo>
                  <a:pt x="576584" y="5023"/>
                </a:lnTo>
                <a:lnTo>
                  <a:pt x="580215" y="13221"/>
                </a:lnTo>
                <a:lnTo>
                  <a:pt x="586452" y="24621"/>
                </a:lnTo>
                <a:lnTo>
                  <a:pt x="290590" y="24621"/>
                </a:lnTo>
                <a:lnTo>
                  <a:pt x="297215" y="32905"/>
                </a:lnTo>
                <a:lnTo>
                  <a:pt x="267276" y="32905"/>
                </a:lnTo>
                <a:lnTo>
                  <a:pt x="229175" y="100572"/>
                </a:lnTo>
                <a:lnTo>
                  <a:pt x="629466" y="100837"/>
                </a:lnTo>
                <a:lnTo>
                  <a:pt x="632153" y="106680"/>
                </a:lnTo>
                <a:lnTo>
                  <a:pt x="633012" y="114312"/>
                </a:lnTo>
                <a:lnTo>
                  <a:pt x="630912" y="121726"/>
                </a:lnTo>
                <a:lnTo>
                  <a:pt x="628812" y="124941"/>
                </a:lnTo>
                <a:lnTo>
                  <a:pt x="282684" y="124941"/>
                </a:lnTo>
                <a:lnTo>
                  <a:pt x="232472" y="124995"/>
                </a:lnTo>
                <a:lnTo>
                  <a:pt x="357186" y="281769"/>
                </a:lnTo>
                <a:lnTo>
                  <a:pt x="327259" y="281769"/>
                </a:lnTo>
                <a:lnTo>
                  <a:pt x="163663" y="368589"/>
                </a:lnTo>
                <a:lnTo>
                  <a:pt x="160182" y="374027"/>
                </a:lnTo>
                <a:lnTo>
                  <a:pt x="160188" y="383899"/>
                </a:lnTo>
                <a:lnTo>
                  <a:pt x="136252" y="383899"/>
                </a:lnTo>
                <a:lnTo>
                  <a:pt x="115527" y="394678"/>
                </a:lnTo>
                <a:lnTo>
                  <a:pt x="109075" y="398148"/>
                </a:lnTo>
                <a:lnTo>
                  <a:pt x="103020" y="401010"/>
                </a:lnTo>
                <a:lnTo>
                  <a:pt x="97131" y="402303"/>
                </a:lnTo>
                <a:close/>
              </a:path>
              <a:path w="667385" h="666750">
                <a:moveTo>
                  <a:pt x="374266" y="93878"/>
                </a:moveTo>
                <a:lnTo>
                  <a:pt x="345977" y="93878"/>
                </a:lnTo>
                <a:lnTo>
                  <a:pt x="393171" y="24621"/>
                </a:lnTo>
                <a:lnTo>
                  <a:pt x="586452" y="24621"/>
                </a:lnTo>
                <a:lnTo>
                  <a:pt x="586796" y="25250"/>
                </a:lnTo>
                <a:lnTo>
                  <a:pt x="438733" y="25250"/>
                </a:lnTo>
                <a:lnTo>
                  <a:pt x="443966" y="32905"/>
                </a:lnTo>
                <a:lnTo>
                  <a:pt x="415752" y="32905"/>
                </a:lnTo>
                <a:lnTo>
                  <a:pt x="374266" y="93878"/>
                </a:lnTo>
                <a:close/>
              </a:path>
              <a:path w="667385" h="666750">
                <a:moveTo>
                  <a:pt x="515733" y="93945"/>
                </a:moveTo>
                <a:lnTo>
                  <a:pt x="485694" y="93945"/>
                </a:lnTo>
                <a:lnTo>
                  <a:pt x="540381" y="25250"/>
                </a:lnTo>
                <a:lnTo>
                  <a:pt x="586796" y="25250"/>
                </a:lnTo>
                <a:lnTo>
                  <a:pt x="591057" y="33038"/>
                </a:lnTo>
                <a:lnTo>
                  <a:pt x="564195" y="33038"/>
                </a:lnTo>
                <a:lnTo>
                  <a:pt x="515733" y="93945"/>
                </a:lnTo>
                <a:close/>
              </a:path>
              <a:path w="667385" h="666750">
                <a:moveTo>
                  <a:pt x="629466" y="100837"/>
                </a:moveTo>
                <a:lnTo>
                  <a:pt x="321364" y="100837"/>
                </a:lnTo>
                <a:lnTo>
                  <a:pt x="267276" y="32905"/>
                </a:lnTo>
                <a:lnTo>
                  <a:pt x="297215" y="32905"/>
                </a:lnTo>
                <a:lnTo>
                  <a:pt x="345977" y="93878"/>
                </a:lnTo>
                <a:lnTo>
                  <a:pt x="374266" y="93878"/>
                </a:lnTo>
                <a:lnTo>
                  <a:pt x="369824" y="100407"/>
                </a:lnTo>
                <a:lnTo>
                  <a:pt x="510591" y="100407"/>
                </a:lnTo>
                <a:lnTo>
                  <a:pt x="510406" y="100639"/>
                </a:lnTo>
                <a:lnTo>
                  <a:pt x="629375" y="100639"/>
                </a:lnTo>
                <a:lnTo>
                  <a:pt x="629466" y="100837"/>
                </a:lnTo>
                <a:close/>
              </a:path>
              <a:path w="667385" h="666750">
                <a:moveTo>
                  <a:pt x="510591" y="100407"/>
                </a:moveTo>
                <a:lnTo>
                  <a:pt x="461847" y="100407"/>
                </a:lnTo>
                <a:lnTo>
                  <a:pt x="415752" y="32905"/>
                </a:lnTo>
                <a:lnTo>
                  <a:pt x="443966" y="32905"/>
                </a:lnTo>
                <a:lnTo>
                  <a:pt x="485694" y="93945"/>
                </a:lnTo>
                <a:lnTo>
                  <a:pt x="515733" y="93945"/>
                </a:lnTo>
                <a:lnTo>
                  <a:pt x="510591" y="100407"/>
                </a:lnTo>
                <a:close/>
              </a:path>
              <a:path w="667385" h="666750">
                <a:moveTo>
                  <a:pt x="629375" y="100639"/>
                </a:moveTo>
                <a:lnTo>
                  <a:pt x="510406" y="100639"/>
                </a:lnTo>
                <a:lnTo>
                  <a:pt x="602263" y="100539"/>
                </a:lnTo>
                <a:lnTo>
                  <a:pt x="564195" y="33038"/>
                </a:lnTo>
                <a:lnTo>
                  <a:pt x="591057" y="33038"/>
                </a:lnTo>
                <a:lnTo>
                  <a:pt x="603824" y="56031"/>
                </a:lnTo>
                <a:lnTo>
                  <a:pt x="615918" y="77264"/>
                </a:lnTo>
                <a:lnTo>
                  <a:pt x="628308" y="98319"/>
                </a:lnTo>
                <a:lnTo>
                  <a:pt x="629375" y="100639"/>
                </a:lnTo>
                <a:close/>
              </a:path>
              <a:path w="667385" h="666750">
                <a:moveTo>
                  <a:pt x="412584" y="316663"/>
                </a:moveTo>
                <a:lnTo>
                  <a:pt x="384945" y="316663"/>
                </a:lnTo>
                <a:lnTo>
                  <a:pt x="386010" y="313747"/>
                </a:lnTo>
                <a:lnTo>
                  <a:pt x="386810" y="312719"/>
                </a:lnTo>
                <a:lnTo>
                  <a:pt x="374882" y="266890"/>
                </a:lnTo>
                <a:lnTo>
                  <a:pt x="363263" y="222490"/>
                </a:lnTo>
                <a:lnTo>
                  <a:pt x="351464" y="177842"/>
                </a:lnTo>
                <a:lnTo>
                  <a:pt x="339516" y="133279"/>
                </a:lnTo>
                <a:lnTo>
                  <a:pt x="282684" y="124941"/>
                </a:lnTo>
                <a:lnTo>
                  <a:pt x="628812" y="124941"/>
                </a:lnTo>
                <a:lnTo>
                  <a:pt x="628387" y="125591"/>
                </a:lnTo>
                <a:lnTo>
                  <a:pt x="493754" y="125591"/>
                </a:lnTo>
                <a:lnTo>
                  <a:pt x="493596" y="126188"/>
                </a:lnTo>
                <a:lnTo>
                  <a:pt x="362197" y="126188"/>
                </a:lnTo>
                <a:lnTo>
                  <a:pt x="412584" y="316663"/>
                </a:lnTo>
                <a:close/>
              </a:path>
              <a:path w="667385" h="666750">
                <a:moveTo>
                  <a:pt x="476143" y="317359"/>
                </a:moveTo>
                <a:lnTo>
                  <a:pt x="445994" y="317359"/>
                </a:lnTo>
                <a:lnTo>
                  <a:pt x="598599" y="125591"/>
                </a:lnTo>
                <a:lnTo>
                  <a:pt x="628387" y="125591"/>
                </a:lnTo>
                <a:lnTo>
                  <a:pt x="625877" y="129435"/>
                </a:lnTo>
                <a:lnTo>
                  <a:pt x="479665" y="312819"/>
                </a:lnTo>
                <a:lnTo>
                  <a:pt x="476143" y="317359"/>
                </a:lnTo>
                <a:close/>
              </a:path>
              <a:path w="667385" h="666750">
                <a:moveTo>
                  <a:pt x="471953" y="322727"/>
                </a:moveTo>
                <a:lnTo>
                  <a:pt x="417318" y="322727"/>
                </a:lnTo>
                <a:lnTo>
                  <a:pt x="469407" y="126188"/>
                </a:lnTo>
                <a:lnTo>
                  <a:pt x="493596" y="126188"/>
                </a:lnTo>
                <a:lnTo>
                  <a:pt x="456219" y="267193"/>
                </a:lnTo>
                <a:lnTo>
                  <a:pt x="443229" y="316099"/>
                </a:lnTo>
                <a:lnTo>
                  <a:pt x="445994" y="317359"/>
                </a:lnTo>
                <a:lnTo>
                  <a:pt x="476143" y="317359"/>
                </a:lnTo>
                <a:lnTo>
                  <a:pt x="471953" y="322727"/>
                </a:lnTo>
                <a:close/>
              </a:path>
              <a:path w="667385" h="666750">
                <a:moveTo>
                  <a:pt x="414849" y="386049"/>
                </a:moveTo>
                <a:lnTo>
                  <a:pt x="404177" y="378424"/>
                </a:lnTo>
                <a:lnTo>
                  <a:pt x="361785" y="325221"/>
                </a:lnTo>
                <a:lnTo>
                  <a:pt x="327259" y="281769"/>
                </a:lnTo>
                <a:lnTo>
                  <a:pt x="357186" y="281769"/>
                </a:lnTo>
                <a:lnTo>
                  <a:pt x="384945" y="316663"/>
                </a:lnTo>
                <a:lnTo>
                  <a:pt x="412584" y="316663"/>
                </a:lnTo>
                <a:lnTo>
                  <a:pt x="413987" y="321965"/>
                </a:lnTo>
                <a:lnTo>
                  <a:pt x="417318" y="322727"/>
                </a:lnTo>
                <a:lnTo>
                  <a:pt x="471953" y="322727"/>
                </a:lnTo>
                <a:lnTo>
                  <a:pt x="469907" y="325345"/>
                </a:lnTo>
                <a:lnTo>
                  <a:pt x="505872" y="344399"/>
                </a:lnTo>
                <a:lnTo>
                  <a:pt x="455153" y="344399"/>
                </a:lnTo>
                <a:lnTo>
                  <a:pt x="450290" y="350165"/>
                </a:lnTo>
                <a:lnTo>
                  <a:pt x="446526" y="354340"/>
                </a:lnTo>
                <a:lnTo>
                  <a:pt x="443196" y="358549"/>
                </a:lnTo>
                <a:lnTo>
                  <a:pt x="425914" y="379850"/>
                </a:lnTo>
                <a:lnTo>
                  <a:pt x="414849" y="386049"/>
                </a:lnTo>
                <a:close/>
              </a:path>
              <a:path w="667385" h="666750">
                <a:moveTo>
                  <a:pt x="530523" y="641379"/>
                </a:moveTo>
                <a:lnTo>
                  <a:pt x="506443" y="641379"/>
                </a:lnTo>
                <a:lnTo>
                  <a:pt x="506403" y="516458"/>
                </a:lnTo>
                <a:lnTo>
                  <a:pt x="506277" y="433511"/>
                </a:lnTo>
                <a:lnTo>
                  <a:pt x="506162" y="395199"/>
                </a:lnTo>
                <a:lnTo>
                  <a:pt x="488312" y="361487"/>
                </a:lnTo>
                <a:lnTo>
                  <a:pt x="455153" y="344399"/>
                </a:lnTo>
                <a:lnTo>
                  <a:pt x="505872" y="344399"/>
                </a:lnTo>
                <a:lnTo>
                  <a:pt x="562729" y="374521"/>
                </a:lnTo>
                <a:lnTo>
                  <a:pt x="568491" y="375813"/>
                </a:lnTo>
                <a:lnTo>
                  <a:pt x="574853" y="384264"/>
                </a:lnTo>
                <a:lnTo>
                  <a:pt x="574886" y="384429"/>
                </a:lnTo>
                <a:lnTo>
                  <a:pt x="530523" y="384429"/>
                </a:lnTo>
                <a:lnTo>
                  <a:pt x="530523" y="641379"/>
                </a:lnTo>
                <a:close/>
              </a:path>
              <a:path w="667385" h="666750">
                <a:moveTo>
                  <a:pt x="530523" y="642638"/>
                </a:moveTo>
                <a:lnTo>
                  <a:pt x="136252" y="642638"/>
                </a:lnTo>
                <a:lnTo>
                  <a:pt x="136252" y="383899"/>
                </a:lnTo>
                <a:lnTo>
                  <a:pt x="160188" y="383899"/>
                </a:lnTo>
                <a:lnTo>
                  <a:pt x="160419" y="430909"/>
                </a:lnTo>
                <a:lnTo>
                  <a:pt x="160532" y="631868"/>
                </a:lnTo>
                <a:lnTo>
                  <a:pt x="161065" y="636673"/>
                </a:lnTo>
                <a:lnTo>
                  <a:pt x="161398" y="641842"/>
                </a:lnTo>
                <a:lnTo>
                  <a:pt x="530523" y="641842"/>
                </a:lnTo>
                <a:lnTo>
                  <a:pt x="530523" y="642638"/>
                </a:lnTo>
                <a:close/>
              </a:path>
              <a:path w="667385" h="666750">
                <a:moveTo>
                  <a:pt x="566093" y="400932"/>
                </a:moveTo>
                <a:lnTo>
                  <a:pt x="561164" y="399308"/>
                </a:lnTo>
                <a:lnTo>
                  <a:pt x="553641" y="396373"/>
                </a:lnTo>
                <a:lnTo>
                  <a:pt x="546193" y="392726"/>
                </a:lnTo>
                <a:lnTo>
                  <a:pt x="538570" y="388651"/>
                </a:lnTo>
                <a:lnTo>
                  <a:pt x="530523" y="384429"/>
                </a:lnTo>
                <a:lnTo>
                  <a:pt x="574886" y="384429"/>
                </a:lnTo>
                <a:lnTo>
                  <a:pt x="576185" y="390858"/>
                </a:lnTo>
                <a:lnTo>
                  <a:pt x="578483" y="396723"/>
                </a:lnTo>
                <a:lnTo>
                  <a:pt x="572654" y="397751"/>
                </a:lnTo>
                <a:lnTo>
                  <a:pt x="566093" y="400932"/>
                </a:lnTo>
                <a:close/>
              </a:path>
              <a:path w="667385" h="666750">
                <a:moveTo>
                  <a:pt x="530523" y="641842"/>
                </a:moveTo>
                <a:lnTo>
                  <a:pt x="258650" y="641842"/>
                </a:lnTo>
                <a:lnTo>
                  <a:pt x="258699" y="538354"/>
                </a:lnTo>
                <a:lnTo>
                  <a:pt x="258650" y="531693"/>
                </a:lnTo>
                <a:lnTo>
                  <a:pt x="259651" y="522581"/>
                </a:lnTo>
                <a:lnTo>
                  <a:pt x="263159" y="516458"/>
                </a:lnTo>
                <a:lnTo>
                  <a:pt x="269408" y="513081"/>
                </a:lnTo>
                <a:lnTo>
                  <a:pt x="278633" y="512208"/>
                </a:lnTo>
                <a:lnTo>
                  <a:pt x="383168" y="512449"/>
                </a:lnTo>
                <a:lnTo>
                  <a:pt x="396757" y="512891"/>
                </a:lnTo>
                <a:lnTo>
                  <a:pt x="404549" y="515861"/>
                </a:lnTo>
                <a:lnTo>
                  <a:pt x="407551" y="523591"/>
                </a:lnTo>
                <a:lnTo>
                  <a:pt x="408035" y="537658"/>
                </a:lnTo>
                <a:lnTo>
                  <a:pt x="283496" y="537658"/>
                </a:lnTo>
                <a:lnTo>
                  <a:pt x="283496" y="641776"/>
                </a:lnTo>
                <a:lnTo>
                  <a:pt x="530523" y="641776"/>
                </a:lnTo>
                <a:close/>
              </a:path>
              <a:path w="667385" h="666750">
                <a:moveTo>
                  <a:pt x="383168" y="512449"/>
                </a:moveTo>
                <a:lnTo>
                  <a:pt x="304433" y="512449"/>
                </a:lnTo>
                <a:lnTo>
                  <a:pt x="356044" y="512371"/>
                </a:lnTo>
                <a:lnTo>
                  <a:pt x="381880" y="512407"/>
                </a:lnTo>
                <a:lnTo>
                  <a:pt x="383168" y="512449"/>
                </a:lnTo>
                <a:close/>
              </a:path>
              <a:path w="667385" h="666750">
                <a:moveTo>
                  <a:pt x="530523" y="641776"/>
                </a:moveTo>
                <a:lnTo>
                  <a:pt x="383246" y="641776"/>
                </a:lnTo>
                <a:lnTo>
                  <a:pt x="383246" y="537658"/>
                </a:lnTo>
                <a:lnTo>
                  <a:pt x="408035" y="537658"/>
                </a:lnTo>
                <a:lnTo>
                  <a:pt x="408059" y="641379"/>
                </a:lnTo>
                <a:lnTo>
                  <a:pt x="530523" y="641379"/>
                </a:lnTo>
                <a:lnTo>
                  <a:pt x="530523" y="641776"/>
                </a:lnTo>
                <a:close/>
              </a:path>
              <a:path w="667385" h="666750">
                <a:moveTo>
                  <a:pt x="658931" y="642870"/>
                </a:moveTo>
                <a:lnTo>
                  <a:pt x="640964" y="642870"/>
                </a:lnTo>
                <a:lnTo>
                  <a:pt x="649250" y="642283"/>
                </a:lnTo>
                <a:lnTo>
                  <a:pt x="657738" y="642286"/>
                </a:lnTo>
                <a:lnTo>
                  <a:pt x="658931" y="642870"/>
                </a:lnTo>
                <a:close/>
              </a:path>
              <a:path w="667385" h="666750">
                <a:moveTo>
                  <a:pt x="9263" y="666397"/>
                </a:moveTo>
                <a:lnTo>
                  <a:pt x="2650" y="663251"/>
                </a:lnTo>
                <a:lnTo>
                  <a:pt x="0" y="654302"/>
                </a:lnTo>
                <a:lnTo>
                  <a:pt x="2697" y="645381"/>
                </a:lnTo>
                <a:lnTo>
                  <a:pt x="9338" y="642286"/>
                </a:lnTo>
                <a:lnTo>
                  <a:pt x="17821" y="642340"/>
                </a:lnTo>
                <a:lnTo>
                  <a:pt x="26044" y="642870"/>
                </a:lnTo>
                <a:lnTo>
                  <a:pt x="658931" y="642870"/>
                </a:lnTo>
                <a:lnTo>
                  <a:pt x="664274" y="645484"/>
                </a:lnTo>
                <a:lnTo>
                  <a:pt x="666809" y="654534"/>
                </a:lnTo>
                <a:lnTo>
                  <a:pt x="663991" y="663512"/>
                </a:lnTo>
                <a:lnTo>
                  <a:pt x="659026" y="665768"/>
                </a:lnTo>
                <a:lnTo>
                  <a:pt x="26044" y="665768"/>
                </a:lnTo>
                <a:lnTo>
                  <a:pt x="17755" y="666362"/>
                </a:lnTo>
                <a:lnTo>
                  <a:pt x="9263" y="666397"/>
                </a:lnTo>
                <a:close/>
              </a:path>
              <a:path w="667385" h="666750">
                <a:moveTo>
                  <a:pt x="640964" y="642870"/>
                </a:moveTo>
                <a:lnTo>
                  <a:pt x="26044" y="642870"/>
                </a:lnTo>
                <a:lnTo>
                  <a:pt x="80899" y="642530"/>
                </a:lnTo>
                <a:lnTo>
                  <a:pt x="618893" y="642638"/>
                </a:lnTo>
                <a:lnTo>
                  <a:pt x="640964" y="642870"/>
                </a:lnTo>
                <a:close/>
              </a:path>
              <a:path w="667385" h="666750">
                <a:moveTo>
                  <a:pt x="618893" y="642638"/>
                </a:moveTo>
                <a:lnTo>
                  <a:pt x="530523" y="642638"/>
                </a:lnTo>
                <a:lnTo>
                  <a:pt x="586093" y="642530"/>
                </a:lnTo>
                <a:lnTo>
                  <a:pt x="618893" y="642638"/>
                </a:lnTo>
                <a:close/>
              </a:path>
              <a:path w="667385" h="666750">
                <a:moveTo>
                  <a:pt x="333284" y="665984"/>
                </a:moveTo>
                <a:lnTo>
                  <a:pt x="26044" y="665768"/>
                </a:lnTo>
                <a:lnTo>
                  <a:pt x="640498" y="665768"/>
                </a:lnTo>
                <a:lnTo>
                  <a:pt x="333284" y="665984"/>
                </a:lnTo>
                <a:close/>
              </a:path>
              <a:path w="667385" h="666750">
                <a:moveTo>
                  <a:pt x="657275" y="666563"/>
                </a:moveTo>
                <a:lnTo>
                  <a:pt x="648749" y="666408"/>
                </a:lnTo>
                <a:lnTo>
                  <a:pt x="640498" y="665768"/>
                </a:lnTo>
                <a:lnTo>
                  <a:pt x="659026" y="665768"/>
                </a:lnTo>
                <a:lnTo>
                  <a:pt x="657275" y="666563"/>
                </a:lnTo>
                <a:close/>
              </a:path>
            </a:pathLst>
          </a:custGeom>
          <a:solidFill>
            <a:srgbClr val="EA2138"/>
          </a:solidFill>
        </p:spPr>
        <p:txBody>
          <a:bodyPr wrap="square" lIns="0" tIns="0" rIns="0" bIns="0" rtlCol="0"/>
          <a:lstStyle/>
          <a:p>
            <a:endParaRPr sz="4366" dirty="0"/>
          </a:p>
        </p:txBody>
      </p:sp>
      <p:sp>
        <p:nvSpPr>
          <p:cNvPr id="145" name="TextBox 144">
            <a:extLst>
              <a:ext uri="{FF2B5EF4-FFF2-40B4-BE49-F238E27FC236}">
                <a16:creationId xmlns:a16="http://schemas.microsoft.com/office/drawing/2014/main" id="{93A51945-FE8B-A8E4-586C-099987E60C29}"/>
              </a:ext>
            </a:extLst>
          </p:cNvPr>
          <p:cNvSpPr txBox="1"/>
          <p:nvPr/>
        </p:nvSpPr>
        <p:spPr>
          <a:xfrm>
            <a:off x="19905482" y="4669399"/>
            <a:ext cx="2512854"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Collector Cars</a:t>
            </a:r>
          </a:p>
        </p:txBody>
      </p:sp>
      <p:grpSp>
        <p:nvGrpSpPr>
          <p:cNvPr id="147" name="object 64">
            <a:extLst>
              <a:ext uri="{FF2B5EF4-FFF2-40B4-BE49-F238E27FC236}">
                <a16:creationId xmlns:a16="http://schemas.microsoft.com/office/drawing/2014/main" id="{79CD3BFA-8702-7556-D4B0-855B976C9BE1}"/>
              </a:ext>
            </a:extLst>
          </p:cNvPr>
          <p:cNvGrpSpPr/>
          <p:nvPr/>
        </p:nvGrpSpPr>
        <p:grpSpPr>
          <a:xfrm>
            <a:off x="20541330" y="3868544"/>
            <a:ext cx="931086" cy="549102"/>
            <a:chOff x="7043091" y="5739892"/>
            <a:chExt cx="767715" cy="452755"/>
          </a:xfrm>
        </p:grpSpPr>
        <p:sp>
          <p:nvSpPr>
            <p:cNvPr id="148" name="object 65">
              <a:extLst>
                <a:ext uri="{FF2B5EF4-FFF2-40B4-BE49-F238E27FC236}">
                  <a16:creationId xmlns:a16="http://schemas.microsoft.com/office/drawing/2014/main" id="{7E60E114-E7DF-B655-D705-813BCA4B4B74}"/>
                </a:ext>
              </a:extLst>
            </p:cNvPr>
            <p:cNvSpPr/>
            <p:nvPr/>
          </p:nvSpPr>
          <p:spPr>
            <a:xfrm>
              <a:off x="7230384" y="6120865"/>
              <a:ext cx="393065" cy="0"/>
            </a:xfrm>
            <a:custGeom>
              <a:avLst/>
              <a:gdLst/>
              <a:ahLst/>
              <a:cxnLst/>
              <a:rect l="l" t="t" r="r" b="b"/>
              <a:pathLst>
                <a:path w="393065">
                  <a:moveTo>
                    <a:pt x="0" y="0"/>
                  </a:moveTo>
                  <a:lnTo>
                    <a:pt x="392913" y="0"/>
                  </a:lnTo>
                </a:path>
              </a:pathLst>
            </a:custGeom>
            <a:ln w="16215">
              <a:solidFill>
                <a:srgbClr val="EA2138"/>
              </a:solidFill>
            </a:ln>
          </p:spPr>
          <p:txBody>
            <a:bodyPr wrap="square" lIns="0" tIns="0" rIns="0" bIns="0" rtlCol="0"/>
            <a:lstStyle/>
            <a:p>
              <a:endParaRPr sz="4366" dirty="0"/>
            </a:p>
          </p:txBody>
        </p:sp>
        <p:sp>
          <p:nvSpPr>
            <p:cNvPr id="149" name="object 66">
              <a:extLst>
                <a:ext uri="{FF2B5EF4-FFF2-40B4-BE49-F238E27FC236}">
                  <a16:creationId xmlns:a16="http://schemas.microsoft.com/office/drawing/2014/main" id="{B671B830-837A-69C6-69F5-7E573263809E}"/>
                </a:ext>
              </a:extLst>
            </p:cNvPr>
            <p:cNvSpPr/>
            <p:nvPr/>
          </p:nvSpPr>
          <p:spPr>
            <a:xfrm>
              <a:off x="7051214" y="5748015"/>
              <a:ext cx="374650" cy="436245"/>
            </a:xfrm>
            <a:custGeom>
              <a:avLst/>
              <a:gdLst/>
              <a:ahLst/>
              <a:cxnLst/>
              <a:rect l="l" t="t" r="r" b="b"/>
              <a:pathLst>
                <a:path w="374650" h="436245">
                  <a:moveTo>
                    <a:pt x="374407" y="434062"/>
                  </a:moveTo>
                  <a:lnTo>
                    <a:pt x="154867" y="434062"/>
                  </a:lnTo>
                  <a:lnTo>
                    <a:pt x="119374" y="436168"/>
                  </a:lnTo>
                  <a:lnTo>
                    <a:pt x="99715" y="432289"/>
                  </a:lnTo>
                  <a:lnTo>
                    <a:pt x="88846" y="418300"/>
                  </a:lnTo>
                  <a:lnTo>
                    <a:pt x="79721" y="390078"/>
                  </a:lnTo>
                  <a:lnTo>
                    <a:pt x="63685" y="342745"/>
                  </a:lnTo>
                  <a:lnTo>
                    <a:pt x="42186" y="286339"/>
                  </a:lnTo>
                  <a:lnTo>
                    <a:pt x="23338" y="239110"/>
                  </a:lnTo>
                  <a:lnTo>
                    <a:pt x="15252" y="219311"/>
                  </a:lnTo>
                  <a:lnTo>
                    <a:pt x="3813" y="194850"/>
                  </a:lnTo>
                  <a:lnTo>
                    <a:pt x="0" y="180585"/>
                  </a:lnTo>
                  <a:lnTo>
                    <a:pt x="3813" y="171012"/>
                  </a:lnTo>
                  <a:lnTo>
                    <a:pt x="15252" y="160632"/>
                  </a:lnTo>
                  <a:lnTo>
                    <a:pt x="31989" y="153247"/>
                  </a:lnTo>
                  <a:lnTo>
                    <a:pt x="50003" y="150878"/>
                  </a:lnTo>
                  <a:lnTo>
                    <a:pt x="66759" y="145354"/>
                  </a:lnTo>
                  <a:lnTo>
                    <a:pt x="79721" y="128506"/>
                  </a:lnTo>
                  <a:lnTo>
                    <a:pt x="90385" y="102221"/>
                  </a:lnTo>
                  <a:lnTo>
                    <a:pt x="107731" y="68736"/>
                  </a:lnTo>
                  <a:lnTo>
                    <a:pt x="134317" y="35543"/>
                  </a:lnTo>
                  <a:lnTo>
                    <a:pt x="172699" y="10134"/>
                  </a:lnTo>
                  <a:lnTo>
                    <a:pt x="225437" y="0"/>
                  </a:lnTo>
                  <a:lnTo>
                    <a:pt x="374407" y="0"/>
                  </a:lnTo>
                </a:path>
              </a:pathLst>
            </a:custGeom>
            <a:ln w="16246">
              <a:solidFill>
                <a:srgbClr val="EA2138"/>
              </a:solidFill>
            </a:ln>
          </p:spPr>
          <p:txBody>
            <a:bodyPr wrap="square" lIns="0" tIns="0" rIns="0" bIns="0" rtlCol="0"/>
            <a:lstStyle/>
            <a:p>
              <a:endParaRPr sz="4366" dirty="0"/>
            </a:p>
          </p:txBody>
        </p:sp>
        <p:sp>
          <p:nvSpPr>
            <p:cNvPr id="150" name="object 67">
              <a:extLst>
                <a:ext uri="{FF2B5EF4-FFF2-40B4-BE49-F238E27FC236}">
                  <a16:creationId xmlns:a16="http://schemas.microsoft.com/office/drawing/2014/main" id="{C8D8F34A-D9FB-F226-8A6A-4498334D3C0C}"/>
                </a:ext>
              </a:extLst>
            </p:cNvPr>
            <p:cNvSpPr/>
            <p:nvPr/>
          </p:nvSpPr>
          <p:spPr>
            <a:xfrm>
              <a:off x="7067991" y="5787743"/>
              <a:ext cx="90805" cy="56515"/>
            </a:xfrm>
            <a:custGeom>
              <a:avLst/>
              <a:gdLst/>
              <a:ahLst/>
              <a:cxnLst/>
              <a:rect l="l" t="t" r="r" b="b"/>
              <a:pathLst>
                <a:path w="90804" h="56514">
                  <a:moveTo>
                    <a:pt x="76569" y="56145"/>
                  </a:moveTo>
                  <a:lnTo>
                    <a:pt x="0" y="40943"/>
                  </a:lnTo>
                  <a:lnTo>
                    <a:pt x="1525" y="0"/>
                  </a:lnTo>
                  <a:lnTo>
                    <a:pt x="90195" y="30403"/>
                  </a:lnTo>
                  <a:lnTo>
                    <a:pt x="76569" y="56145"/>
                  </a:lnTo>
                  <a:close/>
                </a:path>
              </a:pathLst>
            </a:custGeom>
            <a:ln w="16230">
              <a:solidFill>
                <a:srgbClr val="EA2138"/>
              </a:solidFill>
            </a:ln>
          </p:spPr>
          <p:txBody>
            <a:bodyPr wrap="square" lIns="0" tIns="0" rIns="0" bIns="0" rtlCol="0"/>
            <a:lstStyle/>
            <a:p>
              <a:endParaRPr sz="4366" dirty="0"/>
            </a:p>
          </p:txBody>
        </p:sp>
        <p:pic>
          <p:nvPicPr>
            <p:cNvPr id="151" name="object 68">
              <a:extLst>
                <a:ext uri="{FF2B5EF4-FFF2-40B4-BE49-F238E27FC236}">
                  <a16:creationId xmlns:a16="http://schemas.microsoft.com/office/drawing/2014/main" id="{654F64BA-0148-51CE-F9C0-4DA5B2B9826B}"/>
                </a:ext>
              </a:extLst>
            </p:cNvPr>
            <p:cNvPicPr/>
            <p:nvPr/>
          </p:nvPicPr>
          <p:blipFill>
            <a:blip r:embed="rId7" cstate="email">
              <a:extLst>
                <a:ext uri="{28A0092B-C50C-407E-A947-70E740481C1C}">
                  <a14:useLocalDpi xmlns:a14="http://schemas.microsoft.com/office/drawing/2010/main"/>
                </a:ext>
              </a:extLst>
            </a:blip>
            <a:stretch>
              <a:fillRect/>
            </a:stretch>
          </p:blipFill>
          <p:spPr>
            <a:xfrm>
              <a:off x="7068106" y="5983225"/>
              <a:ext cx="193686" cy="206976"/>
            </a:xfrm>
            <a:prstGeom prst="rect">
              <a:avLst/>
            </a:prstGeom>
          </p:spPr>
        </p:pic>
        <p:sp>
          <p:nvSpPr>
            <p:cNvPr id="152" name="object 69">
              <a:extLst>
                <a:ext uri="{FF2B5EF4-FFF2-40B4-BE49-F238E27FC236}">
                  <a16:creationId xmlns:a16="http://schemas.microsoft.com/office/drawing/2014/main" id="{B44BE411-B6AB-5A9C-9071-FE7495056F2B}"/>
                </a:ext>
              </a:extLst>
            </p:cNvPr>
            <p:cNvSpPr/>
            <p:nvPr/>
          </p:nvSpPr>
          <p:spPr>
            <a:xfrm>
              <a:off x="7216859" y="5807608"/>
              <a:ext cx="208915" cy="109220"/>
            </a:xfrm>
            <a:custGeom>
              <a:avLst/>
              <a:gdLst/>
              <a:ahLst/>
              <a:cxnLst/>
              <a:rect l="l" t="t" r="r" b="b"/>
              <a:pathLst>
                <a:path w="208915" h="109220">
                  <a:moveTo>
                    <a:pt x="208760" y="108642"/>
                  </a:moveTo>
                  <a:lnTo>
                    <a:pt x="0" y="108642"/>
                  </a:lnTo>
                  <a:lnTo>
                    <a:pt x="44730" y="45833"/>
                  </a:lnTo>
                  <a:lnTo>
                    <a:pt x="81386" y="13580"/>
                  </a:lnTo>
                  <a:lnTo>
                    <a:pt x="129539" y="1697"/>
                  </a:lnTo>
                  <a:lnTo>
                    <a:pt x="208760" y="0"/>
                  </a:lnTo>
                </a:path>
              </a:pathLst>
            </a:custGeom>
            <a:ln w="16226">
              <a:solidFill>
                <a:srgbClr val="EA2138"/>
              </a:solidFill>
            </a:ln>
          </p:spPr>
          <p:txBody>
            <a:bodyPr wrap="square" lIns="0" tIns="0" rIns="0" bIns="0" rtlCol="0"/>
            <a:lstStyle/>
            <a:p>
              <a:endParaRPr sz="4366" dirty="0"/>
            </a:p>
          </p:txBody>
        </p:sp>
        <p:sp>
          <p:nvSpPr>
            <p:cNvPr id="153" name="object 70">
              <a:extLst>
                <a:ext uri="{FF2B5EF4-FFF2-40B4-BE49-F238E27FC236}">
                  <a16:creationId xmlns:a16="http://schemas.microsoft.com/office/drawing/2014/main" id="{1AC4DECD-C914-12EC-5E00-EB1CF406B7BA}"/>
                </a:ext>
              </a:extLst>
            </p:cNvPr>
            <p:cNvSpPr/>
            <p:nvPr/>
          </p:nvSpPr>
          <p:spPr>
            <a:xfrm>
              <a:off x="7427958" y="5748018"/>
              <a:ext cx="374650" cy="436245"/>
            </a:xfrm>
            <a:custGeom>
              <a:avLst/>
              <a:gdLst/>
              <a:ahLst/>
              <a:cxnLst/>
              <a:rect l="l" t="t" r="r" b="b"/>
              <a:pathLst>
                <a:path w="374650" h="436245">
                  <a:moveTo>
                    <a:pt x="0" y="434062"/>
                  </a:moveTo>
                  <a:lnTo>
                    <a:pt x="219437" y="434062"/>
                  </a:lnTo>
                  <a:lnTo>
                    <a:pt x="254932" y="436168"/>
                  </a:lnTo>
                  <a:lnTo>
                    <a:pt x="274602" y="432289"/>
                  </a:lnTo>
                  <a:lnTo>
                    <a:pt x="285501" y="418300"/>
                  </a:lnTo>
                  <a:lnTo>
                    <a:pt x="294685" y="390078"/>
                  </a:lnTo>
                  <a:lnTo>
                    <a:pt x="310764" y="342745"/>
                  </a:lnTo>
                  <a:lnTo>
                    <a:pt x="332258" y="286339"/>
                  </a:lnTo>
                  <a:lnTo>
                    <a:pt x="351082" y="239110"/>
                  </a:lnTo>
                  <a:lnTo>
                    <a:pt x="359154" y="219311"/>
                  </a:lnTo>
                  <a:lnTo>
                    <a:pt x="370593" y="194850"/>
                  </a:lnTo>
                  <a:lnTo>
                    <a:pt x="374407" y="180585"/>
                  </a:lnTo>
                  <a:lnTo>
                    <a:pt x="370593" y="171012"/>
                  </a:lnTo>
                  <a:lnTo>
                    <a:pt x="359154" y="160632"/>
                  </a:lnTo>
                  <a:lnTo>
                    <a:pt x="342417" y="153247"/>
                  </a:lnTo>
                  <a:lnTo>
                    <a:pt x="324403" y="150878"/>
                  </a:lnTo>
                  <a:lnTo>
                    <a:pt x="307647" y="145354"/>
                  </a:lnTo>
                  <a:lnTo>
                    <a:pt x="294685" y="128506"/>
                  </a:lnTo>
                  <a:lnTo>
                    <a:pt x="284010" y="102221"/>
                  </a:lnTo>
                  <a:lnTo>
                    <a:pt x="266639" y="68736"/>
                  </a:lnTo>
                  <a:lnTo>
                    <a:pt x="240024" y="35543"/>
                  </a:lnTo>
                  <a:lnTo>
                    <a:pt x="201616" y="10134"/>
                  </a:lnTo>
                  <a:lnTo>
                    <a:pt x="148868" y="0"/>
                  </a:lnTo>
                  <a:lnTo>
                    <a:pt x="0" y="0"/>
                  </a:lnTo>
                </a:path>
              </a:pathLst>
            </a:custGeom>
            <a:ln w="16246">
              <a:solidFill>
                <a:srgbClr val="EA2138"/>
              </a:solidFill>
            </a:ln>
          </p:spPr>
          <p:txBody>
            <a:bodyPr wrap="square" lIns="0" tIns="0" rIns="0" bIns="0" rtlCol="0"/>
            <a:lstStyle/>
            <a:p>
              <a:endParaRPr sz="4366" dirty="0"/>
            </a:p>
          </p:txBody>
        </p:sp>
        <p:sp>
          <p:nvSpPr>
            <p:cNvPr id="154" name="object 71">
              <a:extLst>
                <a:ext uri="{FF2B5EF4-FFF2-40B4-BE49-F238E27FC236}">
                  <a16:creationId xmlns:a16="http://schemas.microsoft.com/office/drawing/2014/main" id="{2066A8A0-8241-2477-D45B-7FC22972B151}"/>
                </a:ext>
              </a:extLst>
            </p:cNvPr>
            <p:cNvSpPr/>
            <p:nvPr/>
          </p:nvSpPr>
          <p:spPr>
            <a:xfrm>
              <a:off x="7695391" y="5787746"/>
              <a:ext cx="90805" cy="56515"/>
            </a:xfrm>
            <a:custGeom>
              <a:avLst/>
              <a:gdLst/>
              <a:ahLst/>
              <a:cxnLst/>
              <a:rect l="l" t="t" r="r" b="b"/>
              <a:pathLst>
                <a:path w="90804" h="56514">
                  <a:moveTo>
                    <a:pt x="13625" y="56145"/>
                  </a:moveTo>
                  <a:lnTo>
                    <a:pt x="90195" y="40943"/>
                  </a:lnTo>
                  <a:lnTo>
                    <a:pt x="88670" y="0"/>
                  </a:lnTo>
                  <a:lnTo>
                    <a:pt x="0" y="30403"/>
                  </a:lnTo>
                  <a:lnTo>
                    <a:pt x="13625" y="56145"/>
                  </a:lnTo>
                  <a:close/>
                </a:path>
              </a:pathLst>
            </a:custGeom>
            <a:ln w="16230">
              <a:solidFill>
                <a:srgbClr val="EA2138"/>
              </a:solidFill>
            </a:ln>
          </p:spPr>
          <p:txBody>
            <a:bodyPr wrap="square" lIns="0" tIns="0" rIns="0" bIns="0" rtlCol="0"/>
            <a:lstStyle/>
            <a:p>
              <a:endParaRPr sz="4366" dirty="0"/>
            </a:p>
          </p:txBody>
        </p:sp>
        <p:sp>
          <p:nvSpPr>
            <p:cNvPr id="155" name="object 72">
              <a:extLst>
                <a:ext uri="{FF2B5EF4-FFF2-40B4-BE49-F238E27FC236}">
                  <a16:creationId xmlns:a16="http://schemas.microsoft.com/office/drawing/2014/main" id="{CD81D700-FE8D-2422-967E-FDA1FCD966CE}"/>
                </a:ext>
              </a:extLst>
            </p:cNvPr>
            <p:cNvSpPr/>
            <p:nvPr/>
          </p:nvSpPr>
          <p:spPr>
            <a:xfrm>
              <a:off x="7599806" y="5991350"/>
              <a:ext cx="177800" cy="191135"/>
            </a:xfrm>
            <a:custGeom>
              <a:avLst/>
              <a:gdLst/>
              <a:ahLst/>
              <a:cxnLst/>
              <a:rect l="l" t="t" r="r" b="b"/>
              <a:pathLst>
                <a:path w="177800" h="191135">
                  <a:moveTo>
                    <a:pt x="177441" y="0"/>
                  </a:moveTo>
                  <a:lnTo>
                    <a:pt x="112298" y="27558"/>
                  </a:lnTo>
                  <a:lnTo>
                    <a:pt x="78043" y="55613"/>
                  </a:lnTo>
                  <a:lnTo>
                    <a:pt x="46161" y="92502"/>
                  </a:lnTo>
                  <a:lnTo>
                    <a:pt x="19273" y="137712"/>
                  </a:lnTo>
                  <a:lnTo>
                    <a:pt x="0" y="190732"/>
                  </a:lnTo>
                </a:path>
              </a:pathLst>
            </a:custGeom>
            <a:ln w="16244">
              <a:solidFill>
                <a:srgbClr val="EA2138"/>
              </a:solidFill>
            </a:ln>
          </p:spPr>
          <p:txBody>
            <a:bodyPr wrap="square" lIns="0" tIns="0" rIns="0" bIns="0" rtlCol="0"/>
            <a:lstStyle/>
            <a:p>
              <a:endParaRPr sz="4366" dirty="0"/>
            </a:p>
          </p:txBody>
        </p:sp>
        <p:sp>
          <p:nvSpPr>
            <p:cNvPr id="156" name="object 73">
              <a:extLst>
                <a:ext uri="{FF2B5EF4-FFF2-40B4-BE49-F238E27FC236}">
                  <a16:creationId xmlns:a16="http://schemas.microsoft.com/office/drawing/2014/main" id="{E7D89CFA-4215-38C1-BCCA-6DCBA1740B98}"/>
                </a:ext>
              </a:extLst>
            </p:cNvPr>
            <p:cNvSpPr/>
            <p:nvPr/>
          </p:nvSpPr>
          <p:spPr>
            <a:xfrm>
              <a:off x="7427957" y="5807611"/>
              <a:ext cx="208915" cy="109220"/>
            </a:xfrm>
            <a:custGeom>
              <a:avLst/>
              <a:gdLst/>
              <a:ahLst/>
              <a:cxnLst/>
              <a:rect l="l" t="t" r="r" b="b"/>
              <a:pathLst>
                <a:path w="208915" h="109220">
                  <a:moveTo>
                    <a:pt x="0" y="108642"/>
                  </a:moveTo>
                  <a:lnTo>
                    <a:pt x="208760" y="108642"/>
                  </a:lnTo>
                  <a:lnTo>
                    <a:pt x="164030" y="45833"/>
                  </a:lnTo>
                  <a:lnTo>
                    <a:pt x="127374" y="13580"/>
                  </a:lnTo>
                  <a:lnTo>
                    <a:pt x="79221" y="1697"/>
                  </a:lnTo>
                  <a:lnTo>
                    <a:pt x="0" y="0"/>
                  </a:lnTo>
                </a:path>
              </a:pathLst>
            </a:custGeom>
            <a:ln w="16226">
              <a:solidFill>
                <a:srgbClr val="EA2138"/>
              </a:solidFill>
            </a:ln>
          </p:spPr>
          <p:txBody>
            <a:bodyPr wrap="square" lIns="0" tIns="0" rIns="0" bIns="0" rtlCol="0"/>
            <a:lstStyle/>
            <a:p>
              <a:endParaRPr sz="4366" dirty="0"/>
            </a:p>
          </p:txBody>
        </p:sp>
        <p:sp>
          <p:nvSpPr>
            <p:cNvPr id="157" name="object 74">
              <a:extLst>
                <a:ext uri="{FF2B5EF4-FFF2-40B4-BE49-F238E27FC236}">
                  <a16:creationId xmlns:a16="http://schemas.microsoft.com/office/drawing/2014/main" id="{878D71FE-2059-2CB5-7AE7-5578471B07E3}"/>
                </a:ext>
              </a:extLst>
            </p:cNvPr>
            <p:cNvSpPr/>
            <p:nvPr/>
          </p:nvSpPr>
          <p:spPr>
            <a:xfrm>
              <a:off x="7654919" y="6099689"/>
              <a:ext cx="42545" cy="42545"/>
            </a:xfrm>
            <a:custGeom>
              <a:avLst/>
              <a:gdLst/>
              <a:ahLst/>
              <a:cxnLst/>
              <a:rect l="l" t="t" r="r" b="b"/>
              <a:pathLst>
                <a:path w="42545" h="42545">
                  <a:moveTo>
                    <a:pt x="0" y="21079"/>
                  </a:moveTo>
                  <a:lnTo>
                    <a:pt x="1661" y="12873"/>
                  </a:lnTo>
                  <a:lnTo>
                    <a:pt x="6193" y="6173"/>
                  </a:lnTo>
                  <a:lnTo>
                    <a:pt x="12916" y="1656"/>
                  </a:lnTo>
                  <a:lnTo>
                    <a:pt x="21150" y="0"/>
                  </a:lnTo>
                  <a:lnTo>
                    <a:pt x="29384" y="1656"/>
                  </a:lnTo>
                  <a:lnTo>
                    <a:pt x="36107" y="6173"/>
                  </a:lnTo>
                  <a:lnTo>
                    <a:pt x="40639" y="12873"/>
                  </a:lnTo>
                  <a:lnTo>
                    <a:pt x="42301" y="21079"/>
                  </a:lnTo>
                  <a:lnTo>
                    <a:pt x="40639" y="29286"/>
                  </a:lnTo>
                  <a:lnTo>
                    <a:pt x="36107" y="35986"/>
                  </a:lnTo>
                  <a:lnTo>
                    <a:pt x="29384" y="40503"/>
                  </a:lnTo>
                  <a:lnTo>
                    <a:pt x="21150" y="42159"/>
                  </a:lnTo>
                  <a:lnTo>
                    <a:pt x="12916" y="40503"/>
                  </a:lnTo>
                  <a:lnTo>
                    <a:pt x="6193" y="35986"/>
                  </a:lnTo>
                  <a:lnTo>
                    <a:pt x="1661" y="29286"/>
                  </a:lnTo>
                  <a:lnTo>
                    <a:pt x="0" y="21079"/>
                  </a:lnTo>
                  <a:close/>
                </a:path>
              </a:pathLst>
            </a:custGeom>
            <a:ln w="16242">
              <a:solidFill>
                <a:srgbClr val="EA2138"/>
              </a:solidFill>
            </a:ln>
          </p:spPr>
          <p:txBody>
            <a:bodyPr wrap="square" lIns="0" tIns="0" rIns="0" bIns="0" rtlCol="0"/>
            <a:lstStyle/>
            <a:p>
              <a:endParaRPr sz="4366" dirty="0"/>
            </a:p>
          </p:txBody>
        </p:sp>
        <p:sp>
          <p:nvSpPr>
            <p:cNvPr id="158" name="object 75">
              <a:extLst>
                <a:ext uri="{FF2B5EF4-FFF2-40B4-BE49-F238E27FC236}">
                  <a16:creationId xmlns:a16="http://schemas.microsoft.com/office/drawing/2014/main" id="{4621190A-3DC3-85FD-C2BF-45EF1F43F957}"/>
                </a:ext>
              </a:extLst>
            </p:cNvPr>
            <p:cNvSpPr/>
            <p:nvPr/>
          </p:nvSpPr>
          <p:spPr>
            <a:xfrm>
              <a:off x="7158183" y="6099690"/>
              <a:ext cx="42545" cy="42545"/>
            </a:xfrm>
            <a:custGeom>
              <a:avLst/>
              <a:gdLst/>
              <a:ahLst/>
              <a:cxnLst/>
              <a:rect l="l" t="t" r="r" b="b"/>
              <a:pathLst>
                <a:path w="42545" h="42545">
                  <a:moveTo>
                    <a:pt x="0" y="21079"/>
                  </a:moveTo>
                  <a:lnTo>
                    <a:pt x="1661" y="12873"/>
                  </a:lnTo>
                  <a:lnTo>
                    <a:pt x="6193" y="6173"/>
                  </a:lnTo>
                  <a:lnTo>
                    <a:pt x="12916" y="1656"/>
                  </a:lnTo>
                  <a:lnTo>
                    <a:pt x="21150" y="0"/>
                  </a:lnTo>
                  <a:lnTo>
                    <a:pt x="29384" y="1656"/>
                  </a:lnTo>
                  <a:lnTo>
                    <a:pt x="36107" y="6173"/>
                  </a:lnTo>
                  <a:lnTo>
                    <a:pt x="40639" y="12873"/>
                  </a:lnTo>
                  <a:lnTo>
                    <a:pt x="42301" y="21079"/>
                  </a:lnTo>
                  <a:lnTo>
                    <a:pt x="40639" y="29286"/>
                  </a:lnTo>
                  <a:lnTo>
                    <a:pt x="36107" y="35986"/>
                  </a:lnTo>
                  <a:lnTo>
                    <a:pt x="29384" y="40503"/>
                  </a:lnTo>
                  <a:lnTo>
                    <a:pt x="21150" y="42159"/>
                  </a:lnTo>
                  <a:lnTo>
                    <a:pt x="12848" y="40472"/>
                  </a:lnTo>
                  <a:lnTo>
                    <a:pt x="6158" y="35948"/>
                  </a:lnTo>
                  <a:lnTo>
                    <a:pt x="1651" y="29260"/>
                  </a:lnTo>
                  <a:lnTo>
                    <a:pt x="0" y="21079"/>
                  </a:lnTo>
                  <a:close/>
                </a:path>
              </a:pathLst>
            </a:custGeom>
            <a:ln w="16242">
              <a:solidFill>
                <a:srgbClr val="EA2138"/>
              </a:solidFill>
            </a:ln>
          </p:spPr>
          <p:txBody>
            <a:bodyPr wrap="square" lIns="0" tIns="0" rIns="0" bIns="0" rtlCol="0"/>
            <a:lstStyle/>
            <a:p>
              <a:endParaRPr sz="4366" dirty="0"/>
            </a:p>
          </p:txBody>
        </p:sp>
      </p:grpSp>
      <p:sp>
        <p:nvSpPr>
          <p:cNvPr id="168" name="TextBox 167">
            <a:extLst>
              <a:ext uri="{FF2B5EF4-FFF2-40B4-BE49-F238E27FC236}">
                <a16:creationId xmlns:a16="http://schemas.microsoft.com/office/drawing/2014/main" id="{C8635176-4729-2750-E70D-3988B80D9DE0}"/>
              </a:ext>
            </a:extLst>
          </p:cNvPr>
          <p:cNvSpPr txBox="1"/>
          <p:nvPr/>
        </p:nvSpPr>
        <p:spPr>
          <a:xfrm>
            <a:off x="2624462" y="7133199"/>
            <a:ext cx="2284413" cy="338554"/>
          </a:xfrm>
          <a:prstGeom prst="rect">
            <a:avLst/>
          </a:prstGeom>
          <a:noFill/>
        </p:spPr>
        <p:txBody>
          <a:bodyPr wrap="square" lIns="0" tIns="0" rIns="0" bIns="0">
            <a:spAutoFit/>
          </a:bodyPr>
          <a:lstStyle/>
          <a:p>
            <a:pPr marR="175895" algn="ctr">
              <a:lnSpc>
                <a:spcPct val="100000"/>
              </a:lnSpc>
            </a:pPr>
            <a:r>
              <a:rPr lang="en-IN" sz="2200" spc="15" dirty="0">
                <a:solidFill>
                  <a:srgbClr val="262836"/>
                </a:solidFill>
                <a:latin typeface="Helvetica Now Text" panose="020B0504030202020204" pitchFamily="34" charset="77"/>
                <a:cs typeface="Arial"/>
              </a:rPr>
              <a:t>Superyacht</a:t>
            </a:r>
            <a:endParaRPr lang="en-IN" sz="2200" dirty="0">
              <a:solidFill>
                <a:srgbClr val="262836"/>
              </a:solidFill>
              <a:latin typeface="Helvetica Now Text" panose="020B0504030202020204" pitchFamily="34" charset="77"/>
              <a:cs typeface="Arial"/>
            </a:endParaRPr>
          </a:p>
        </p:txBody>
      </p:sp>
      <p:sp>
        <p:nvSpPr>
          <p:cNvPr id="169" name="TextBox 168">
            <a:extLst>
              <a:ext uri="{FF2B5EF4-FFF2-40B4-BE49-F238E27FC236}">
                <a16:creationId xmlns:a16="http://schemas.microsoft.com/office/drawing/2014/main" id="{31CC54F8-4930-E86B-35AF-9051F751D646}"/>
              </a:ext>
            </a:extLst>
          </p:cNvPr>
          <p:cNvSpPr txBox="1"/>
          <p:nvPr/>
        </p:nvSpPr>
        <p:spPr>
          <a:xfrm>
            <a:off x="6352411" y="71331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Equine</a:t>
            </a:r>
          </a:p>
        </p:txBody>
      </p:sp>
      <p:sp>
        <p:nvSpPr>
          <p:cNvPr id="170" name="TextBox 169">
            <a:extLst>
              <a:ext uri="{FF2B5EF4-FFF2-40B4-BE49-F238E27FC236}">
                <a16:creationId xmlns:a16="http://schemas.microsoft.com/office/drawing/2014/main" id="{57F56087-035C-F65D-A577-4A6FC26DC7BE}"/>
              </a:ext>
            </a:extLst>
          </p:cNvPr>
          <p:cNvSpPr txBox="1"/>
          <p:nvPr/>
        </p:nvSpPr>
        <p:spPr>
          <a:xfrm>
            <a:off x="9818683" y="7133199"/>
            <a:ext cx="2108269" cy="338554"/>
          </a:xfrm>
          <a:prstGeom prst="rect">
            <a:avLst/>
          </a:prstGeom>
          <a:noFill/>
        </p:spPr>
        <p:txBody>
          <a:bodyPr wrap="none" lIns="0" tIns="0" rIns="0" bIns="0">
            <a:spAutoFit/>
          </a:bodyPr>
          <a:lstStyle/>
          <a:p>
            <a:pPr marR="175895" algn="ctr"/>
            <a:r>
              <a:rPr lang="en-IN" sz="2200" spc="15" dirty="0">
                <a:solidFill>
                  <a:srgbClr val="262836"/>
                </a:solidFill>
                <a:latin typeface="Helvetica Now Text" panose="020B0504030202020204" pitchFamily="34" charset="77"/>
                <a:cs typeface="Arial"/>
              </a:rPr>
              <a:t>Farm &amp; Ranch</a:t>
            </a:r>
          </a:p>
        </p:txBody>
      </p:sp>
      <p:sp>
        <p:nvSpPr>
          <p:cNvPr id="176" name="TextBox 175">
            <a:extLst>
              <a:ext uri="{FF2B5EF4-FFF2-40B4-BE49-F238E27FC236}">
                <a16:creationId xmlns:a16="http://schemas.microsoft.com/office/drawing/2014/main" id="{409A8E7F-F7D5-20E7-6418-B38BC1A3136E}"/>
              </a:ext>
            </a:extLst>
          </p:cNvPr>
          <p:cNvSpPr txBox="1"/>
          <p:nvPr/>
        </p:nvSpPr>
        <p:spPr>
          <a:xfrm>
            <a:off x="13159611" y="71331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Aviation</a:t>
            </a:r>
          </a:p>
        </p:txBody>
      </p:sp>
      <p:sp>
        <p:nvSpPr>
          <p:cNvPr id="178" name="TextBox 177">
            <a:extLst>
              <a:ext uri="{FF2B5EF4-FFF2-40B4-BE49-F238E27FC236}">
                <a16:creationId xmlns:a16="http://schemas.microsoft.com/office/drawing/2014/main" id="{3EAD914A-3349-9A43-36A9-C9364D72AE84}"/>
              </a:ext>
            </a:extLst>
          </p:cNvPr>
          <p:cNvSpPr txBox="1"/>
          <p:nvPr/>
        </p:nvSpPr>
        <p:spPr>
          <a:xfrm>
            <a:off x="16474390" y="7133199"/>
            <a:ext cx="2512854"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Entertainment</a:t>
            </a:r>
          </a:p>
        </p:txBody>
      </p:sp>
      <p:sp>
        <p:nvSpPr>
          <p:cNvPr id="180" name="TextBox 179">
            <a:extLst>
              <a:ext uri="{FF2B5EF4-FFF2-40B4-BE49-F238E27FC236}">
                <a16:creationId xmlns:a16="http://schemas.microsoft.com/office/drawing/2014/main" id="{D2DFC1C5-7FDB-580D-87AF-AA8B8608295E}"/>
              </a:ext>
            </a:extLst>
          </p:cNvPr>
          <p:cNvSpPr txBox="1"/>
          <p:nvPr/>
        </p:nvSpPr>
        <p:spPr>
          <a:xfrm>
            <a:off x="19905482" y="7133199"/>
            <a:ext cx="2512854"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Sports</a:t>
            </a:r>
          </a:p>
        </p:txBody>
      </p:sp>
      <p:grpSp>
        <p:nvGrpSpPr>
          <p:cNvPr id="193" name="object 64">
            <a:extLst>
              <a:ext uri="{FF2B5EF4-FFF2-40B4-BE49-F238E27FC236}">
                <a16:creationId xmlns:a16="http://schemas.microsoft.com/office/drawing/2014/main" id="{AB99AF4D-AAE1-1053-E7D3-12BC806BAD26}"/>
              </a:ext>
            </a:extLst>
          </p:cNvPr>
          <p:cNvGrpSpPr/>
          <p:nvPr/>
        </p:nvGrpSpPr>
        <p:grpSpPr>
          <a:xfrm>
            <a:off x="20524573" y="3868544"/>
            <a:ext cx="931086" cy="549102"/>
            <a:chOff x="7043091" y="5739892"/>
            <a:chExt cx="767715" cy="452755"/>
          </a:xfrm>
        </p:grpSpPr>
        <p:sp>
          <p:nvSpPr>
            <p:cNvPr id="194" name="object 65">
              <a:extLst>
                <a:ext uri="{FF2B5EF4-FFF2-40B4-BE49-F238E27FC236}">
                  <a16:creationId xmlns:a16="http://schemas.microsoft.com/office/drawing/2014/main" id="{2A61851F-02A6-CB69-DFDD-81C2B91183F6}"/>
                </a:ext>
              </a:extLst>
            </p:cNvPr>
            <p:cNvSpPr/>
            <p:nvPr/>
          </p:nvSpPr>
          <p:spPr>
            <a:xfrm>
              <a:off x="7230384" y="6120865"/>
              <a:ext cx="393065" cy="0"/>
            </a:xfrm>
            <a:custGeom>
              <a:avLst/>
              <a:gdLst/>
              <a:ahLst/>
              <a:cxnLst/>
              <a:rect l="l" t="t" r="r" b="b"/>
              <a:pathLst>
                <a:path w="393065">
                  <a:moveTo>
                    <a:pt x="0" y="0"/>
                  </a:moveTo>
                  <a:lnTo>
                    <a:pt x="392913" y="0"/>
                  </a:lnTo>
                </a:path>
              </a:pathLst>
            </a:custGeom>
            <a:ln w="16215">
              <a:solidFill>
                <a:srgbClr val="EA2138"/>
              </a:solidFill>
            </a:ln>
          </p:spPr>
          <p:txBody>
            <a:bodyPr wrap="square" lIns="0" tIns="0" rIns="0" bIns="0" rtlCol="0"/>
            <a:lstStyle/>
            <a:p>
              <a:endParaRPr sz="4366" dirty="0"/>
            </a:p>
          </p:txBody>
        </p:sp>
        <p:sp>
          <p:nvSpPr>
            <p:cNvPr id="195" name="object 66">
              <a:extLst>
                <a:ext uri="{FF2B5EF4-FFF2-40B4-BE49-F238E27FC236}">
                  <a16:creationId xmlns:a16="http://schemas.microsoft.com/office/drawing/2014/main" id="{DA823783-BD06-8AD2-DCAB-D7558BD4458F}"/>
                </a:ext>
              </a:extLst>
            </p:cNvPr>
            <p:cNvSpPr/>
            <p:nvPr/>
          </p:nvSpPr>
          <p:spPr>
            <a:xfrm>
              <a:off x="7051214" y="5748015"/>
              <a:ext cx="374650" cy="436245"/>
            </a:xfrm>
            <a:custGeom>
              <a:avLst/>
              <a:gdLst/>
              <a:ahLst/>
              <a:cxnLst/>
              <a:rect l="l" t="t" r="r" b="b"/>
              <a:pathLst>
                <a:path w="374650" h="436245">
                  <a:moveTo>
                    <a:pt x="374407" y="434062"/>
                  </a:moveTo>
                  <a:lnTo>
                    <a:pt x="154867" y="434062"/>
                  </a:lnTo>
                  <a:lnTo>
                    <a:pt x="119374" y="436168"/>
                  </a:lnTo>
                  <a:lnTo>
                    <a:pt x="99715" y="432289"/>
                  </a:lnTo>
                  <a:lnTo>
                    <a:pt x="88846" y="418300"/>
                  </a:lnTo>
                  <a:lnTo>
                    <a:pt x="79721" y="390078"/>
                  </a:lnTo>
                  <a:lnTo>
                    <a:pt x="63685" y="342745"/>
                  </a:lnTo>
                  <a:lnTo>
                    <a:pt x="42186" y="286339"/>
                  </a:lnTo>
                  <a:lnTo>
                    <a:pt x="23338" y="239110"/>
                  </a:lnTo>
                  <a:lnTo>
                    <a:pt x="15252" y="219311"/>
                  </a:lnTo>
                  <a:lnTo>
                    <a:pt x="3813" y="194850"/>
                  </a:lnTo>
                  <a:lnTo>
                    <a:pt x="0" y="180585"/>
                  </a:lnTo>
                  <a:lnTo>
                    <a:pt x="3813" y="171012"/>
                  </a:lnTo>
                  <a:lnTo>
                    <a:pt x="15252" y="160632"/>
                  </a:lnTo>
                  <a:lnTo>
                    <a:pt x="31989" y="153247"/>
                  </a:lnTo>
                  <a:lnTo>
                    <a:pt x="50003" y="150878"/>
                  </a:lnTo>
                  <a:lnTo>
                    <a:pt x="66759" y="145354"/>
                  </a:lnTo>
                  <a:lnTo>
                    <a:pt x="79721" y="128506"/>
                  </a:lnTo>
                  <a:lnTo>
                    <a:pt x="90385" y="102221"/>
                  </a:lnTo>
                  <a:lnTo>
                    <a:pt x="107731" y="68736"/>
                  </a:lnTo>
                  <a:lnTo>
                    <a:pt x="134317" y="35543"/>
                  </a:lnTo>
                  <a:lnTo>
                    <a:pt x="172699" y="10134"/>
                  </a:lnTo>
                  <a:lnTo>
                    <a:pt x="225437" y="0"/>
                  </a:lnTo>
                  <a:lnTo>
                    <a:pt x="374407" y="0"/>
                  </a:lnTo>
                </a:path>
              </a:pathLst>
            </a:custGeom>
            <a:ln w="16246">
              <a:solidFill>
                <a:srgbClr val="EA2138"/>
              </a:solidFill>
            </a:ln>
          </p:spPr>
          <p:txBody>
            <a:bodyPr wrap="square" lIns="0" tIns="0" rIns="0" bIns="0" rtlCol="0"/>
            <a:lstStyle/>
            <a:p>
              <a:endParaRPr sz="4366" dirty="0"/>
            </a:p>
          </p:txBody>
        </p:sp>
        <p:sp>
          <p:nvSpPr>
            <p:cNvPr id="196" name="object 67">
              <a:extLst>
                <a:ext uri="{FF2B5EF4-FFF2-40B4-BE49-F238E27FC236}">
                  <a16:creationId xmlns:a16="http://schemas.microsoft.com/office/drawing/2014/main" id="{64859B09-AF11-BF19-4525-206385861D6E}"/>
                </a:ext>
              </a:extLst>
            </p:cNvPr>
            <p:cNvSpPr/>
            <p:nvPr/>
          </p:nvSpPr>
          <p:spPr>
            <a:xfrm>
              <a:off x="7067991" y="5787743"/>
              <a:ext cx="90805" cy="56515"/>
            </a:xfrm>
            <a:custGeom>
              <a:avLst/>
              <a:gdLst/>
              <a:ahLst/>
              <a:cxnLst/>
              <a:rect l="l" t="t" r="r" b="b"/>
              <a:pathLst>
                <a:path w="90804" h="56514">
                  <a:moveTo>
                    <a:pt x="76569" y="56145"/>
                  </a:moveTo>
                  <a:lnTo>
                    <a:pt x="0" y="40943"/>
                  </a:lnTo>
                  <a:lnTo>
                    <a:pt x="1525" y="0"/>
                  </a:lnTo>
                  <a:lnTo>
                    <a:pt x="90195" y="30403"/>
                  </a:lnTo>
                  <a:lnTo>
                    <a:pt x="76569" y="56145"/>
                  </a:lnTo>
                  <a:close/>
                </a:path>
              </a:pathLst>
            </a:custGeom>
            <a:ln w="16230">
              <a:solidFill>
                <a:srgbClr val="EA2138"/>
              </a:solidFill>
            </a:ln>
          </p:spPr>
          <p:txBody>
            <a:bodyPr wrap="square" lIns="0" tIns="0" rIns="0" bIns="0" rtlCol="0"/>
            <a:lstStyle/>
            <a:p>
              <a:endParaRPr sz="4366" dirty="0"/>
            </a:p>
          </p:txBody>
        </p:sp>
        <p:pic>
          <p:nvPicPr>
            <p:cNvPr id="197" name="object 68">
              <a:extLst>
                <a:ext uri="{FF2B5EF4-FFF2-40B4-BE49-F238E27FC236}">
                  <a16:creationId xmlns:a16="http://schemas.microsoft.com/office/drawing/2014/main" id="{0701DCCC-1ABB-CE26-3730-80E00DDB5FFA}"/>
                </a:ext>
              </a:extLst>
            </p:cNvPr>
            <p:cNvPicPr/>
            <p:nvPr/>
          </p:nvPicPr>
          <p:blipFill>
            <a:blip r:embed="rId7" cstate="email">
              <a:extLst>
                <a:ext uri="{28A0092B-C50C-407E-A947-70E740481C1C}">
                  <a14:useLocalDpi xmlns:a14="http://schemas.microsoft.com/office/drawing/2010/main"/>
                </a:ext>
              </a:extLst>
            </a:blip>
            <a:stretch>
              <a:fillRect/>
            </a:stretch>
          </p:blipFill>
          <p:spPr>
            <a:xfrm>
              <a:off x="7068106" y="5983225"/>
              <a:ext cx="193686" cy="206976"/>
            </a:xfrm>
            <a:prstGeom prst="rect">
              <a:avLst/>
            </a:prstGeom>
          </p:spPr>
        </p:pic>
        <p:sp>
          <p:nvSpPr>
            <p:cNvPr id="198" name="object 69">
              <a:extLst>
                <a:ext uri="{FF2B5EF4-FFF2-40B4-BE49-F238E27FC236}">
                  <a16:creationId xmlns:a16="http://schemas.microsoft.com/office/drawing/2014/main" id="{AFB0AF84-0869-E14B-BADD-7D932911C36B}"/>
                </a:ext>
              </a:extLst>
            </p:cNvPr>
            <p:cNvSpPr/>
            <p:nvPr/>
          </p:nvSpPr>
          <p:spPr>
            <a:xfrm>
              <a:off x="7216859" y="5807608"/>
              <a:ext cx="208915" cy="109220"/>
            </a:xfrm>
            <a:custGeom>
              <a:avLst/>
              <a:gdLst/>
              <a:ahLst/>
              <a:cxnLst/>
              <a:rect l="l" t="t" r="r" b="b"/>
              <a:pathLst>
                <a:path w="208915" h="109220">
                  <a:moveTo>
                    <a:pt x="208760" y="108642"/>
                  </a:moveTo>
                  <a:lnTo>
                    <a:pt x="0" y="108642"/>
                  </a:lnTo>
                  <a:lnTo>
                    <a:pt x="44730" y="45833"/>
                  </a:lnTo>
                  <a:lnTo>
                    <a:pt x="81386" y="13580"/>
                  </a:lnTo>
                  <a:lnTo>
                    <a:pt x="129539" y="1697"/>
                  </a:lnTo>
                  <a:lnTo>
                    <a:pt x="208760" y="0"/>
                  </a:lnTo>
                </a:path>
              </a:pathLst>
            </a:custGeom>
            <a:ln w="16226">
              <a:solidFill>
                <a:srgbClr val="EA2138"/>
              </a:solidFill>
            </a:ln>
          </p:spPr>
          <p:txBody>
            <a:bodyPr wrap="square" lIns="0" tIns="0" rIns="0" bIns="0" rtlCol="0"/>
            <a:lstStyle/>
            <a:p>
              <a:endParaRPr sz="4366" dirty="0"/>
            </a:p>
          </p:txBody>
        </p:sp>
        <p:sp>
          <p:nvSpPr>
            <p:cNvPr id="199" name="object 70">
              <a:extLst>
                <a:ext uri="{FF2B5EF4-FFF2-40B4-BE49-F238E27FC236}">
                  <a16:creationId xmlns:a16="http://schemas.microsoft.com/office/drawing/2014/main" id="{4C220168-44B4-24D1-187B-C77DF4B59C3E}"/>
                </a:ext>
              </a:extLst>
            </p:cNvPr>
            <p:cNvSpPr/>
            <p:nvPr/>
          </p:nvSpPr>
          <p:spPr>
            <a:xfrm>
              <a:off x="7427958" y="5748018"/>
              <a:ext cx="374650" cy="436245"/>
            </a:xfrm>
            <a:custGeom>
              <a:avLst/>
              <a:gdLst/>
              <a:ahLst/>
              <a:cxnLst/>
              <a:rect l="l" t="t" r="r" b="b"/>
              <a:pathLst>
                <a:path w="374650" h="436245">
                  <a:moveTo>
                    <a:pt x="0" y="434062"/>
                  </a:moveTo>
                  <a:lnTo>
                    <a:pt x="219437" y="434062"/>
                  </a:lnTo>
                  <a:lnTo>
                    <a:pt x="254932" y="436168"/>
                  </a:lnTo>
                  <a:lnTo>
                    <a:pt x="274602" y="432289"/>
                  </a:lnTo>
                  <a:lnTo>
                    <a:pt x="285501" y="418300"/>
                  </a:lnTo>
                  <a:lnTo>
                    <a:pt x="294685" y="390078"/>
                  </a:lnTo>
                  <a:lnTo>
                    <a:pt x="310764" y="342745"/>
                  </a:lnTo>
                  <a:lnTo>
                    <a:pt x="332258" y="286339"/>
                  </a:lnTo>
                  <a:lnTo>
                    <a:pt x="351082" y="239110"/>
                  </a:lnTo>
                  <a:lnTo>
                    <a:pt x="359154" y="219311"/>
                  </a:lnTo>
                  <a:lnTo>
                    <a:pt x="370593" y="194850"/>
                  </a:lnTo>
                  <a:lnTo>
                    <a:pt x="374407" y="180585"/>
                  </a:lnTo>
                  <a:lnTo>
                    <a:pt x="370593" y="171012"/>
                  </a:lnTo>
                  <a:lnTo>
                    <a:pt x="359154" y="160632"/>
                  </a:lnTo>
                  <a:lnTo>
                    <a:pt x="342417" y="153247"/>
                  </a:lnTo>
                  <a:lnTo>
                    <a:pt x="324403" y="150878"/>
                  </a:lnTo>
                  <a:lnTo>
                    <a:pt x="307647" y="145354"/>
                  </a:lnTo>
                  <a:lnTo>
                    <a:pt x="294685" y="128506"/>
                  </a:lnTo>
                  <a:lnTo>
                    <a:pt x="284010" y="102221"/>
                  </a:lnTo>
                  <a:lnTo>
                    <a:pt x="266639" y="68736"/>
                  </a:lnTo>
                  <a:lnTo>
                    <a:pt x="240024" y="35543"/>
                  </a:lnTo>
                  <a:lnTo>
                    <a:pt x="201616" y="10134"/>
                  </a:lnTo>
                  <a:lnTo>
                    <a:pt x="148868" y="0"/>
                  </a:lnTo>
                  <a:lnTo>
                    <a:pt x="0" y="0"/>
                  </a:lnTo>
                </a:path>
              </a:pathLst>
            </a:custGeom>
            <a:ln w="16246">
              <a:solidFill>
                <a:srgbClr val="EA2138"/>
              </a:solidFill>
            </a:ln>
          </p:spPr>
          <p:txBody>
            <a:bodyPr wrap="square" lIns="0" tIns="0" rIns="0" bIns="0" rtlCol="0"/>
            <a:lstStyle/>
            <a:p>
              <a:endParaRPr sz="4366" dirty="0"/>
            </a:p>
          </p:txBody>
        </p:sp>
        <p:sp>
          <p:nvSpPr>
            <p:cNvPr id="200" name="object 71">
              <a:extLst>
                <a:ext uri="{FF2B5EF4-FFF2-40B4-BE49-F238E27FC236}">
                  <a16:creationId xmlns:a16="http://schemas.microsoft.com/office/drawing/2014/main" id="{67AD42DB-980C-5917-70B8-810F14F4C541}"/>
                </a:ext>
              </a:extLst>
            </p:cNvPr>
            <p:cNvSpPr/>
            <p:nvPr/>
          </p:nvSpPr>
          <p:spPr>
            <a:xfrm>
              <a:off x="7695391" y="5787746"/>
              <a:ext cx="90805" cy="56515"/>
            </a:xfrm>
            <a:custGeom>
              <a:avLst/>
              <a:gdLst/>
              <a:ahLst/>
              <a:cxnLst/>
              <a:rect l="l" t="t" r="r" b="b"/>
              <a:pathLst>
                <a:path w="90804" h="56514">
                  <a:moveTo>
                    <a:pt x="13625" y="56145"/>
                  </a:moveTo>
                  <a:lnTo>
                    <a:pt x="90195" y="40943"/>
                  </a:lnTo>
                  <a:lnTo>
                    <a:pt x="88670" y="0"/>
                  </a:lnTo>
                  <a:lnTo>
                    <a:pt x="0" y="30403"/>
                  </a:lnTo>
                  <a:lnTo>
                    <a:pt x="13625" y="56145"/>
                  </a:lnTo>
                  <a:close/>
                </a:path>
              </a:pathLst>
            </a:custGeom>
            <a:ln w="16230">
              <a:solidFill>
                <a:srgbClr val="EA2138"/>
              </a:solidFill>
            </a:ln>
          </p:spPr>
          <p:txBody>
            <a:bodyPr wrap="square" lIns="0" tIns="0" rIns="0" bIns="0" rtlCol="0"/>
            <a:lstStyle/>
            <a:p>
              <a:endParaRPr sz="4366" dirty="0"/>
            </a:p>
          </p:txBody>
        </p:sp>
        <p:sp>
          <p:nvSpPr>
            <p:cNvPr id="201" name="object 72">
              <a:extLst>
                <a:ext uri="{FF2B5EF4-FFF2-40B4-BE49-F238E27FC236}">
                  <a16:creationId xmlns:a16="http://schemas.microsoft.com/office/drawing/2014/main" id="{561B2C89-8494-4888-53E5-A77157621391}"/>
                </a:ext>
              </a:extLst>
            </p:cNvPr>
            <p:cNvSpPr/>
            <p:nvPr/>
          </p:nvSpPr>
          <p:spPr>
            <a:xfrm>
              <a:off x="7599806" y="5991350"/>
              <a:ext cx="177800" cy="191135"/>
            </a:xfrm>
            <a:custGeom>
              <a:avLst/>
              <a:gdLst/>
              <a:ahLst/>
              <a:cxnLst/>
              <a:rect l="l" t="t" r="r" b="b"/>
              <a:pathLst>
                <a:path w="177800" h="191135">
                  <a:moveTo>
                    <a:pt x="177441" y="0"/>
                  </a:moveTo>
                  <a:lnTo>
                    <a:pt x="112298" y="27558"/>
                  </a:lnTo>
                  <a:lnTo>
                    <a:pt x="78043" y="55613"/>
                  </a:lnTo>
                  <a:lnTo>
                    <a:pt x="46161" y="92502"/>
                  </a:lnTo>
                  <a:lnTo>
                    <a:pt x="19273" y="137712"/>
                  </a:lnTo>
                  <a:lnTo>
                    <a:pt x="0" y="190732"/>
                  </a:lnTo>
                </a:path>
              </a:pathLst>
            </a:custGeom>
            <a:ln w="16244">
              <a:solidFill>
                <a:srgbClr val="EA2138"/>
              </a:solidFill>
            </a:ln>
          </p:spPr>
          <p:txBody>
            <a:bodyPr wrap="square" lIns="0" tIns="0" rIns="0" bIns="0" rtlCol="0"/>
            <a:lstStyle/>
            <a:p>
              <a:endParaRPr sz="4366" dirty="0"/>
            </a:p>
          </p:txBody>
        </p:sp>
        <p:sp>
          <p:nvSpPr>
            <p:cNvPr id="202" name="object 73">
              <a:extLst>
                <a:ext uri="{FF2B5EF4-FFF2-40B4-BE49-F238E27FC236}">
                  <a16:creationId xmlns:a16="http://schemas.microsoft.com/office/drawing/2014/main" id="{6E33544A-FEBE-C53D-5920-29DE8430A9FB}"/>
                </a:ext>
              </a:extLst>
            </p:cNvPr>
            <p:cNvSpPr/>
            <p:nvPr/>
          </p:nvSpPr>
          <p:spPr>
            <a:xfrm>
              <a:off x="7427957" y="5807611"/>
              <a:ext cx="208915" cy="109220"/>
            </a:xfrm>
            <a:custGeom>
              <a:avLst/>
              <a:gdLst/>
              <a:ahLst/>
              <a:cxnLst/>
              <a:rect l="l" t="t" r="r" b="b"/>
              <a:pathLst>
                <a:path w="208915" h="109220">
                  <a:moveTo>
                    <a:pt x="0" y="108642"/>
                  </a:moveTo>
                  <a:lnTo>
                    <a:pt x="208760" y="108642"/>
                  </a:lnTo>
                  <a:lnTo>
                    <a:pt x="164030" y="45833"/>
                  </a:lnTo>
                  <a:lnTo>
                    <a:pt x="127374" y="13580"/>
                  </a:lnTo>
                  <a:lnTo>
                    <a:pt x="79221" y="1697"/>
                  </a:lnTo>
                  <a:lnTo>
                    <a:pt x="0" y="0"/>
                  </a:lnTo>
                </a:path>
              </a:pathLst>
            </a:custGeom>
            <a:ln w="16226">
              <a:solidFill>
                <a:srgbClr val="EA2138"/>
              </a:solidFill>
            </a:ln>
          </p:spPr>
          <p:txBody>
            <a:bodyPr wrap="square" lIns="0" tIns="0" rIns="0" bIns="0" rtlCol="0"/>
            <a:lstStyle/>
            <a:p>
              <a:endParaRPr sz="4366" dirty="0"/>
            </a:p>
          </p:txBody>
        </p:sp>
        <p:sp>
          <p:nvSpPr>
            <p:cNvPr id="203" name="object 74">
              <a:extLst>
                <a:ext uri="{FF2B5EF4-FFF2-40B4-BE49-F238E27FC236}">
                  <a16:creationId xmlns:a16="http://schemas.microsoft.com/office/drawing/2014/main" id="{E09610C7-94EB-A24F-F0B6-14B0ED47D01E}"/>
                </a:ext>
              </a:extLst>
            </p:cNvPr>
            <p:cNvSpPr/>
            <p:nvPr/>
          </p:nvSpPr>
          <p:spPr>
            <a:xfrm>
              <a:off x="7654919" y="6099689"/>
              <a:ext cx="42545" cy="42545"/>
            </a:xfrm>
            <a:custGeom>
              <a:avLst/>
              <a:gdLst/>
              <a:ahLst/>
              <a:cxnLst/>
              <a:rect l="l" t="t" r="r" b="b"/>
              <a:pathLst>
                <a:path w="42545" h="42545">
                  <a:moveTo>
                    <a:pt x="0" y="21079"/>
                  </a:moveTo>
                  <a:lnTo>
                    <a:pt x="1661" y="12873"/>
                  </a:lnTo>
                  <a:lnTo>
                    <a:pt x="6193" y="6173"/>
                  </a:lnTo>
                  <a:lnTo>
                    <a:pt x="12916" y="1656"/>
                  </a:lnTo>
                  <a:lnTo>
                    <a:pt x="21150" y="0"/>
                  </a:lnTo>
                  <a:lnTo>
                    <a:pt x="29384" y="1656"/>
                  </a:lnTo>
                  <a:lnTo>
                    <a:pt x="36107" y="6173"/>
                  </a:lnTo>
                  <a:lnTo>
                    <a:pt x="40639" y="12873"/>
                  </a:lnTo>
                  <a:lnTo>
                    <a:pt x="42301" y="21079"/>
                  </a:lnTo>
                  <a:lnTo>
                    <a:pt x="40639" y="29286"/>
                  </a:lnTo>
                  <a:lnTo>
                    <a:pt x="36107" y="35986"/>
                  </a:lnTo>
                  <a:lnTo>
                    <a:pt x="29384" y="40503"/>
                  </a:lnTo>
                  <a:lnTo>
                    <a:pt x="21150" y="42159"/>
                  </a:lnTo>
                  <a:lnTo>
                    <a:pt x="12916" y="40503"/>
                  </a:lnTo>
                  <a:lnTo>
                    <a:pt x="6193" y="35986"/>
                  </a:lnTo>
                  <a:lnTo>
                    <a:pt x="1661" y="29286"/>
                  </a:lnTo>
                  <a:lnTo>
                    <a:pt x="0" y="21079"/>
                  </a:lnTo>
                  <a:close/>
                </a:path>
              </a:pathLst>
            </a:custGeom>
            <a:ln w="16242">
              <a:solidFill>
                <a:srgbClr val="EA2138"/>
              </a:solidFill>
            </a:ln>
          </p:spPr>
          <p:txBody>
            <a:bodyPr wrap="square" lIns="0" tIns="0" rIns="0" bIns="0" rtlCol="0"/>
            <a:lstStyle/>
            <a:p>
              <a:endParaRPr sz="4366" dirty="0"/>
            </a:p>
          </p:txBody>
        </p:sp>
        <p:sp>
          <p:nvSpPr>
            <p:cNvPr id="204" name="object 75">
              <a:extLst>
                <a:ext uri="{FF2B5EF4-FFF2-40B4-BE49-F238E27FC236}">
                  <a16:creationId xmlns:a16="http://schemas.microsoft.com/office/drawing/2014/main" id="{19C9C181-37CB-9425-5328-70F316FA05A2}"/>
                </a:ext>
              </a:extLst>
            </p:cNvPr>
            <p:cNvSpPr/>
            <p:nvPr/>
          </p:nvSpPr>
          <p:spPr>
            <a:xfrm>
              <a:off x="7158183" y="6099690"/>
              <a:ext cx="42545" cy="42545"/>
            </a:xfrm>
            <a:custGeom>
              <a:avLst/>
              <a:gdLst/>
              <a:ahLst/>
              <a:cxnLst/>
              <a:rect l="l" t="t" r="r" b="b"/>
              <a:pathLst>
                <a:path w="42545" h="42545">
                  <a:moveTo>
                    <a:pt x="0" y="21079"/>
                  </a:moveTo>
                  <a:lnTo>
                    <a:pt x="1661" y="12873"/>
                  </a:lnTo>
                  <a:lnTo>
                    <a:pt x="6193" y="6173"/>
                  </a:lnTo>
                  <a:lnTo>
                    <a:pt x="12916" y="1656"/>
                  </a:lnTo>
                  <a:lnTo>
                    <a:pt x="21150" y="0"/>
                  </a:lnTo>
                  <a:lnTo>
                    <a:pt x="29384" y="1656"/>
                  </a:lnTo>
                  <a:lnTo>
                    <a:pt x="36107" y="6173"/>
                  </a:lnTo>
                  <a:lnTo>
                    <a:pt x="40639" y="12873"/>
                  </a:lnTo>
                  <a:lnTo>
                    <a:pt x="42301" y="21079"/>
                  </a:lnTo>
                  <a:lnTo>
                    <a:pt x="40639" y="29286"/>
                  </a:lnTo>
                  <a:lnTo>
                    <a:pt x="36107" y="35986"/>
                  </a:lnTo>
                  <a:lnTo>
                    <a:pt x="29384" y="40503"/>
                  </a:lnTo>
                  <a:lnTo>
                    <a:pt x="21150" y="42159"/>
                  </a:lnTo>
                  <a:lnTo>
                    <a:pt x="12848" y="40472"/>
                  </a:lnTo>
                  <a:lnTo>
                    <a:pt x="6158" y="35948"/>
                  </a:lnTo>
                  <a:lnTo>
                    <a:pt x="1651" y="29260"/>
                  </a:lnTo>
                  <a:lnTo>
                    <a:pt x="0" y="21079"/>
                  </a:lnTo>
                  <a:close/>
                </a:path>
              </a:pathLst>
            </a:custGeom>
            <a:ln w="16242">
              <a:solidFill>
                <a:srgbClr val="EA2138"/>
              </a:solidFill>
            </a:ln>
          </p:spPr>
          <p:txBody>
            <a:bodyPr wrap="square" lIns="0" tIns="0" rIns="0" bIns="0" rtlCol="0"/>
            <a:lstStyle/>
            <a:p>
              <a:endParaRPr sz="4366" dirty="0"/>
            </a:p>
          </p:txBody>
        </p:sp>
      </p:grpSp>
      <p:grpSp>
        <p:nvGrpSpPr>
          <p:cNvPr id="229" name="object 44">
            <a:extLst>
              <a:ext uri="{FF2B5EF4-FFF2-40B4-BE49-F238E27FC236}">
                <a16:creationId xmlns:a16="http://schemas.microsoft.com/office/drawing/2014/main" id="{194C426E-8348-5948-0B92-F03F9FF443A2}"/>
              </a:ext>
            </a:extLst>
          </p:cNvPr>
          <p:cNvGrpSpPr/>
          <p:nvPr/>
        </p:nvGrpSpPr>
        <p:grpSpPr>
          <a:xfrm>
            <a:off x="3279894" y="6118656"/>
            <a:ext cx="679254" cy="766278"/>
            <a:chOff x="2766068" y="5648879"/>
            <a:chExt cx="560070" cy="631825"/>
          </a:xfrm>
        </p:grpSpPr>
        <p:sp>
          <p:nvSpPr>
            <p:cNvPr id="230" name="object 45">
              <a:extLst>
                <a:ext uri="{FF2B5EF4-FFF2-40B4-BE49-F238E27FC236}">
                  <a16:creationId xmlns:a16="http://schemas.microsoft.com/office/drawing/2014/main" id="{87CADA6F-92ED-31CA-BDE9-C568AA52B1A2}"/>
                </a:ext>
              </a:extLst>
            </p:cNvPr>
            <p:cNvSpPr/>
            <p:nvPr/>
          </p:nvSpPr>
          <p:spPr>
            <a:xfrm>
              <a:off x="3045616" y="5853508"/>
              <a:ext cx="218440" cy="372110"/>
            </a:xfrm>
            <a:custGeom>
              <a:avLst/>
              <a:gdLst/>
              <a:ahLst/>
              <a:cxnLst/>
              <a:rect l="l" t="t" r="r" b="b"/>
              <a:pathLst>
                <a:path w="218439" h="372110">
                  <a:moveTo>
                    <a:pt x="0" y="351590"/>
                  </a:moveTo>
                  <a:lnTo>
                    <a:pt x="0" y="0"/>
                  </a:lnTo>
                  <a:lnTo>
                    <a:pt x="218094" y="100643"/>
                  </a:lnTo>
                  <a:lnTo>
                    <a:pt x="132255" y="372085"/>
                  </a:lnTo>
                </a:path>
              </a:pathLst>
            </a:custGeom>
            <a:ln w="16240">
              <a:solidFill>
                <a:srgbClr val="EA2138"/>
              </a:solidFill>
            </a:ln>
          </p:spPr>
          <p:txBody>
            <a:bodyPr wrap="square" lIns="0" tIns="0" rIns="0" bIns="0" rtlCol="0"/>
            <a:lstStyle/>
            <a:p>
              <a:endParaRPr sz="4366" dirty="0"/>
            </a:p>
          </p:txBody>
        </p:sp>
        <p:sp>
          <p:nvSpPr>
            <p:cNvPr id="231" name="object 46">
              <a:extLst>
                <a:ext uri="{FF2B5EF4-FFF2-40B4-BE49-F238E27FC236}">
                  <a16:creationId xmlns:a16="http://schemas.microsoft.com/office/drawing/2014/main" id="{F4493237-E81C-9E9B-E917-F852283D3F9C}"/>
                </a:ext>
              </a:extLst>
            </p:cNvPr>
            <p:cNvSpPr/>
            <p:nvPr/>
          </p:nvSpPr>
          <p:spPr>
            <a:xfrm>
              <a:off x="2827929" y="5853508"/>
              <a:ext cx="218440" cy="372110"/>
            </a:xfrm>
            <a:custGeom>
              <a:avLst/>
              <a:gdLst/>
              <a:ahLst/>
              <a:cxnLst/>
              <a:rect l="l" t="t" r="r" b="b"/>
              <a:pathLst>
                <a:path w="218439" h="372110">
                  <a:moveTo>
                    <a:pt x="218094" y="0"/>
                  </a:moveTo>
                  <a:lnTo>
                    <a:pt x="0" y="100643"/>
                  </a:lnTo>
                  <a:lnTo>
                    <a:pt x="85839" y="372085"/>
                  </a:lnTo>
                </a:path>
              </a:pathLst>
            </a:custGeom>
            <a:ln w="16240">
              <a:solidFill>
                <a:srgbClr val="EA2138"/>
              </a:solidFill>
            </a:ln>
          </p:spPr>
          <p:txBody>
            <a:bodyPr wrap="square" lIns="0" tIns="0" rIns="0" bIns="0" rtlCol="0"/>
            <a:lstStyle/>
            <a:p>
              <a:endParaRPr sz="4366" dirty="0"/>
            </a:p>
          </p:txBody>
        </p:sp>
        <p:sp>
          <p:nvSpPr>
            <p:cNvPr id="232" name="object 47">
              <a:extLst>
                <a:ext uri="{FF2B5EF4-FFF2-40B4-BE49-F238E27FC236}">
                  <a16:creationId xmlns:a16="http://schemas.microsoft.com/office/drawing/2014/main" id="{9655C619-9D09-5E17-1FF3-64CE4EBF44C6}"/>
                </a:ext>
              </a:extLst>
            </p:cNvPr>
            <p:cNvSpPr/>
            <p:nvPr/>
          </p:nvSpPr>
          <p:spPr>
            <a:xfrm>
              <a:off x="2887823" y="5774890"/>
              <a:ext cx="318135" cy="151765"/>
            </a:xfrm>
            <a:custGeom>
              <a:avLst/>
              <a:gdLst/>
              <a:ahLst/>
              <a:cxnLst/>
              <a:rect l="l" t="t" r="r" b="b"/>
              <a:pathLst>
                <a:path w="318135" h="151764">
                  <a:moveTo>
                    <a:pt x="0" y="151628"/>
                  </a:moveTo>
                  <a:lnTo>
                    <a:pt x="0" y="0"/>
                  </a:lnTo>
                  <a:lnTo>
                    <a:pt x="318020" y="0"/>
                  </a:lnTo>
                  <a:lnTo>
                    <a:pt x="318020" y="151628"/>
                  </a:lnTo>
                </a:path>
              </a:pathLst>
            </a:custGeom>
            <a:ln w="16296">
              <a:solidFill>
                <a:srgbClr val="EA2138"/>
              </a:solidFill>
            </a:ln>
          </p:spPr>
          <p:txBody>
            <a:bodyPr wrap="square" lIns="0" tIns="0" rIns="0" bIns="0" rtlCol="0"/>
            <a:lstStyle/>
            <a:p>
              <a:endParaRPr sz="4366" dirty="0"/>
            </a:p>
          </p:txBody>
        </p:sp>
        <p:sp>
          <p:nvSpPr>
            <p:cNvPr id="233" name="object 48">
              <a:extLst>
                <a:ext uri="{FF2B5EF4-FFF2-40B4-BE49-F238E27FC236}">
                  <a16:creationId xmlns:a16="http://schemas.microsoft.com/office/drawing/2014/main" id="{0B42E173-69CC-62DB-3406-E952443C8117}"/>
                </a:ext>
              </a:extLst>
            </p:cNvPr>
            <p:cNvSpPr/>
            <p:nvPr/>
          </p:nvSpPr>
          <p:spPr>
            <a:xfrm>
              <a:off x="2985925" y="5657014"/>
              <a:ext cx="121920" cy="111760"/>
            </a:xfrm>
            <a:custGeom>
              <a:avLst/>
              <a:gdLst/>
              <a:ahLst/>
              <a:cxnLst/>
              <a:rect l="l" t="t" r="r" b="b"/>
              <a:pathLst>
                <a:path w="121919" h="111760">
                  <a:moveTo>
                    <a:pt x="0" y="111350"/>
                  </a:moveTo>
                  <a:lnTo>
                    <a:pt x="0" y="0"/>
                  </a:lnTo>
                  <a:lnTo>
                    <a:pt x="121816" y="0"/>
                  </a:lnTo>
                  <a:lnTo>
                    <a:pt x="121816" y="111350"/>
                  </a:lnTo>
                </a:path>
              </a:pathLst>
            </a:custGeom>
            <a:ln w="16269">
              <a:solidFill>
                <a:srgbClr val="EA2138"/>
              </a:solidFill>
            </a:ln>
          </p:spPr>
          <p:txBody>
            <a:bodyPr wrap="square" lIns="0" tIns="0" rIns="0" bIns="0" rtlCol="0"/>
            <a:lstStyle/>
            <a:p>
              <a:endParaRPr sz="4366" dirty="0"/>
            </a:p>
          </p:txBody>
        </p:sp>
        <p:sp>
          <p:nvSpPr>
            <p:cNvPr id="234" name="object 49">
              <a:extLst>
                <a:ext uri="{FF2B5EF4-FFF2-40B4-BE49-F238E27FC236}">
                  <a16:creationId xmlns:a16="http://schemas.microsoft.com/office/drawing/2014/main" id="{5B8A7F9F-172A-F3E0-4BDE-DD3C07346AE9}"/>
                </a:ext>
              </a:extLst>
            </p:cNvPr>
            <p:cNvSpPr/>
            <p:nvPr/>
          </p:nvSpPr>
          <p:spPr>
            <a:xfrm>
              <a:off x="2935354" y="5722478"/>
              <a:ext cx="221615" cy="0"/>
            </a:xfrm>
            <a:custGeom>
              <a:avLst/>
              <a:gdLst/>
              <a:ahLst/>
              <a:cxnLst/>
              <a:rect l="l" t="t" r="r" b="b"/>
              <a:pathLst>
                <a:path w="221614">
                  <a:moveTo>
                    <a:pt x="0" y="0"/>
                  </a:moveTo>
                  <a:lnTo>
                    <a:pt x="221134" y="0"/>
                  </a:lnTo>
                </a:path>
              </a:pathLst>
            </a:custGeom>
            <a:ln w="16315">
              <a:solidFill>
                <a:srgbClr val="EA2138"/>
              </a:solidFill>
            </a:ln>
          </p:spPr>
          <p:txBody>
            <a:bodyPr wrap="square" lIns="0" tIns="0" rIns="0" bIns="0" rtlCol="0"/>
            <a:lstStyle/>
            <a:p>
              <a:endParaRPr sz="4366" dirty="0"/>
            </a:p>
          </p:txBody>
        </p:sp>
        <p:sp>
          <p:nvSpPr>
            <p:cNvPr id="235" name="object 50">
              <a:extLst>
                <a:ext uri="{FF2B5EF4-FFF2-40B4-BE49-F238E27FC236}">
                  <a16:creationId xmlns:a16="http://schemas.microsoft.com/office/drawing/2014/main" id="{473A0446-8252-C41E-DFB2-6DC83F7BC5A2}"/>
                </a:ext>
              </a:extLst>
            </p:cNvPr>
            <p:cNvSpPr/>
            <p:nvPr/>
          </p:nvSpPr>
          <p:spPr>
            <a:xfrm>
              <a:off x="2913565" y="6204895"/>
              <a:ext cx="132080" cy="67310"/>
            </a:xfrm>
            <a:custGeom>
              <a:avLst/>
              <a:gdLst/>
              <a:ahLst/>
              <a:cxnLst/>
              <a:rect l="l" t="t" r="r" b="b"/>
              <a:pathLst>
                <a:path w="132080" h="67310">
                  <a:moveTo>
                    <a:pt x="0" y="20393"/>
                  </a:moveTo>
                  <a:lnTo>
                    <a:pt x="13326" y="43837"/>
                  </a:lnTo>
                  <a:lnTo>
                    <a:pt x="33840" y="59769"/>
                  </a:lnTo>
                  <a:lnTo>
                    <a:pt x="58795" y="66799"/>
                  </a:lnTo>
                  <a:lnTo>
                    <a:pt x="85443" y="63537"/>
                  </a:lnTo>
                  <a:lnTo>
                    <a:pt x="104131" y="53831"/>
                  </a:lnTo>
                  <a:lnTo>
                    <a:pt x="118667" y="39198"/>
                  </a:lnTo>
                  <a:lnTo>
                    <a:pt x="128167" y="20850"/>
                  </a:lnTo>
                  <a:lnTo>
                    <a:pt x="131748" y="0"/>
                  </a:lnTo>
                </a:path>
              </a:pathLst>
            </a:custGeom>
            <a:ln w="16294">
              <a:solidFill>
                <a:srgbClr val="EA2138"/>
              </a:solidFill>
            </a:ln>
          </p:spPr>
          <p:txBody>
            <a:bodyPr wrap="square" lIns="0" tIns="0" rIns="0" bIns="0" rtlCol="0"/>
            <a:lstStyle/>
            <a:p>
              <a:endParaRPr sz="4366" dirty="0"/>
            </a:p>
          </p:txBody>
        </p:sp>
        <p:sp>
          <p:nvSpPr>
            <p:cNvPr id="236" name="object 51">
              <a:extLst>
                <a:ext uri="{FF2B5EF4-FFF2-40B4-BE49-F238E27FC236}">
                  <a16:creationId xmlns:a16="http://schemas.microsoft.com/office/drawing/2014/main" id="{9F16340D-AFC2-3AC0-1082-67F482799D65}"/>
                </a:ext>
              </a:extLst>
            </p:cNvPr>
            <p:cNvSpPr/>
            <p:nvPr/>
          </p:nvSpPr>
          <p:spPr>
            <a:xfrm>
              <a:off x="2774216" y="6204894"/>
              <a:ext cx="132080" cy="67310"/>
            </a:xfrm>
            <a:custGeom>
              <a:avLst/>
              <a:gdLst/>
              <a:ahLst/>
              <a:cxnLst/>
              <a:rect l="l" t="t" r="r" b="b"/>
              <a:pathLst>
                <a:path w="132080" h="67310">
                  <a:moveTo>
                    <a:pt x="0" y="20393"/>
                  </a:moveTo>
                  <a:lnTo>
                    <a:pt x="13092" y="43926"/>
                  </a:lnTo>
                  <a:lnTo>
                    <a:pt x="33432" y="60019"/>
                  </a:lnTo>
                  <a:lnTo>
                    <a:pt x="58284" y="67263"/>
                  </a:lnTo>
                  <a:lnTo>
                    <a:pt x="84916" y="64250"/>
                  </a:lnTo>
                  <a:lnTo>
                    <a:pt x="103924" y="54548"/>
                  </a:lnTo>
                  <a:lnTo>
                    <a:pt x="118681" y="39761"/>
                  </a:lnTo>
                  <a:lnTo>
                    <a:pt x="128263" y="21156"/>
                  </a:lnTo>
                  <a:lnTo>
                    <a:pt x="131748" y="0"/>
                  </a:lnTo>
                </a:path>
              </a:pathLst>
            </a:custGeom>
            <a:ln w="16294">
              <a:solidFill>
                <a:srgbClr val="EA2138"/>
              </a:solidFill>
            </a:ln>
          </p:spPr>
          <p:txBody>
            <a:bodyPr wrap="square" lIns="0" tIns="0" rIns="0" bIns="0" rtlCol="0"/>
            <a:lstStyle/>
            <a:p>
              <a:endParaRPr sz="4366" dirty="0"/>
            </a:p>
          </p:txBody>
        </p:sp>
        <p:sp>
          <p:nvSpPr>
            <p:cNvPr id="237" name="object 52">
              <a:extLst>
                <a:ext uri="{FF2B5EF4-FFF2-40B4-BE49-F238E27FC236}">
                  <a16:creationId xmlns:a16="http://schemas.microsoft.com/office/drawing/2014/main" id="{4783A96E-AFAB-7A7F-EA13-5EF169B311E2}"/>
                </a:ext>
              </a:extLst>
            </p:cNvPr>
            <p:cNvSpPr/>
            <p:nvPr/>
          </p:nvSpPr>
          <p:spPr>
            <a:xfrm>
              <a:off x="3185675" y="6204893"/>
              <a:ext cx="132080" cy="67310"/>
            </a:xfrm>
            <a:custGeom>
              <a:avLst/>
              <a:gdLst/>
              <a:ahLst/>
              <a:cxnLst/>
              <a:rect l="l" t="t" r="r" b="b"/>
              <a:pathLst>
                <a:path w="132079" h="67310">
                  <a:moveTo>
                    <a:pt x="131748" y="20393"/>
                  </a:moveTo>
                  <a:lnTo>
                    <a:pt x="118655" y="43926"/>
                  </a:lnTo>
                  <a:lnTo>
                    <a:pt x="98315" y="60019"/>
                  </a:lnTo>
                  <a:lnTo>
                    <a:pt x="73463" y="67263"/>
                  </a:lnTo>
                  <a:lnTo>
                    <a:pt x="46831" y="64250"/>
                  </a:lnTo>
                  <a:lnTo>
                    <a:pt x="27823" y="54548"/>
                  </a:lnTo>
                  <a:lnTo>
                    <a:pt x="13067" y="39761"/>
                  </a:lnTo>
                  <a:lnTo>
                    <a:pt x="3485" y="21156"/>
                  </a:lnTo>
                  <a:lnTo>
                    <a:pt x="0" y="0"/>
                  </a:lnTo>
                </a:path>
              </a:pathLst>
            </a:custGeom>
            <a:ln w="16294">
              <a:solidFill>
                <a:srgbClr val="EA2138"/>
              </a:solidFill>
            </a:ln>
          </p:spPr>
          <p:txBody>
            <a:bodyPr wrap="square" lIns="0" tIns="0" rIns="0" bIns="0" rtlCol="0"/>
            <a:lstStyle/>
            <a:p>
              <a:endParaRPr sz="4366" dirty="0"/>
            </a:p>
          </p:txBody>
        </p:sp>
        <p:sp>
          <p:nvSpPr>
            <p:cNvPr id="238" name="object 53">
              <a:extLst>
                <a:ext uri="{FF2B5EF4-FFF2-40B4-BE49-F238E27FC236}">
                  <a16:creationId xmlns:a16="http://schemas.microsoft.com/office/drawing/2014/main" id="{0694C7B3-D1D2-3F09-23E3-0C4438D5A724}"/>
                </a:ext>
              </a:extLst>
            </p:cNvPr>
            <p:cNvSpPr/>
            <p:nvPr/>
          </p:nvSpPr>
          <p:spPr>
            <a:xfrm>
              <a:off x="3046023" y="6204893"/>
              <a:ext cx="132080" cy="67310"/>
            </a:xfrm>
            <a:custGeom>
              <a:avLst/>
              <a:gdLst/>
              <a:ahLst/>
              <a:cxnLst/>
              <a:rect l="l" t="t" r="r" b="b"/>
              <a:pathLst>
                <a:path w="132080" h="67310">
                  <a:moveTo>
                    <a:pt x="131748" y="20393"/>
                  </a:moveTo>
                  <a:lnTo>
                    <a:pt x="118655" y="43926"/>
                  </a:lnTo>
                  <a:lnTo>
                    <a:pt x="98315" y="60019"/>
                  </a:lnTo>
                  <a:lnTo>
                    <a:pt x="73463" y="67263"/>
                  </a:lnTo>
                  <a:lnTo>
                    <a:pt x="46831" y="64250"/>
                  </a:lnTo>
                  <a:lnTo>
                    <a:pt x="27823" y="54548"/>
                  </a:lnTo>
                  <a:lnTo>
                    <a:pt x="13067" y="39761"/>
                  </a:lnTo>
                  <a:lnTo>
                    <a:pt x="3485" y="21156"/>
                  </a:lnTo>
                  <a:lnTo>
                    <a:pt x="0" y="0"/>
                  </a:lnTo>
                </a:path>
              </a:pathLst>
            </a:custGeom>
            <a:ln w="16294">
              <a:solidFill>
                <a:srgbClr val="EA2138"/>
              </a:solidFill>
            </a:ln>
          </p:spPr>
          <p:txBody>
            <a:bodyPr wrap="square" lIns="0" tIns="0" rIns="0" bIns="0" rtlCol="0"/>
            <a:lstStyle/>
            <a:p>
              <a:endParaRPr sz="4366" dirty="0"/>
            </a:p>
          </p:txBody>
        </p:sp>
        <p:sp>
          <p:nvSpPr>
            <p:cNvPr id="239" name="object 54">
              <a:extLst>
                <a:ext uri="{FF2B5EF4-FFF2-40B4-BE49-F238E27FC236}">
                  <a16:creationId xmlns:a16="http://schemas.microsoft.com/office/drawing/2014/main" id="{409BA8C6-FE26-7FD7-EC99-B19ECC5DDAA6}"/>
                </a:ext>
              </a:extLst>
            </p:cNvPr>
            <p:cNvSpPr/>
            <p:nvPr/>
          </p:nvSpPr>
          <p:spPr>
            <a:xfrm>
              <a:off x="3166015" y="5814452"/>
              <a:ext cx="2540" cy="2540"/>
            </a:xfrm>
            <a:custGeom>
              <a:avLst/>
              <a:gdLst/>
              <a:ahLst/>
              <a:cxnLst/>
              <a:rect l="l" t="t" r="r" b="b"/>
              <a:pathLst>
                <a:path w="2539" h="2539">
                  <a:moveTo>
                    <a:pt x="2330" y="1223"/>
                  </a:moveTo>
                  <a:lnTo>
                    <a:pt x="2330" y="1845"/>
                  </a:lnTo>
                  <a:lnTo>
                    <a:pt x="1834" y="2345"/>
                  </a:lnTo>
                  <a:lnTo>
                    <a:pt x="1216" y="2345"/>
                  </a:lnTo>
                  <a:lnTo>
                    <a:pt x="608" y="2406"/>
                  </a:lnTo>
                  <a:lnTo>
                    <a:pt x="60" y="1947"/>
                  </a:lnTo>
                  <a:lnTo>
                    <a:pt x="0" y="1325"/>
                  </a:lnTo>
                  <a:lnTo>
                    <a:pt x="0" y="550"/>
                  </a:lnTo>
                  <a:lnTo>
                    <a:pt x="547" y="0"/>
                  </a:lnTo>
                  <a:lnTo>
                    <a:pt x="1216" y="0"/>
                  </a:lnTo>
                  <a:lnTo>
                    <a:pt x="1834" y="0"/>
                  </a:lnTo>
                  <a:lnTo>
                    <a:pt x="2330" y="499"/>
                  </a:lnTo>
                  <a:lnTo>
                    <a:pt x="2330" y="1121"/>
                  </a:lnTo>
                  <a:close/>
                </a:path>
              </a:pathLst>
            </a:custGeom>
            <a:ln w="16263">
              <a:solidFill>
                <a:srgbClr val="EA2138"/>
              </a:solidFill>
            </a:ln>
          </p:spPr>
          <p:txBody>
            <a:bodyPr wrap="square" lIns="0" tIns="0" rIns="0" bIns="0" rtlCol="0"/>
            <a:lstStyle/>
            <a:p>
              <a:endParaRPr sz="4366" dirty="0"/>
            </a:p>
          </p:txBody>
        </p:sp>
        <p:sp>
          <p:nvSpPr>
            <p:cNvPr id="240" name="object 55">
              <a:extLst>
                <a:ext uri="{FF2B5EF4-FFF2-40B4-BE49-F238E27FC236}">
                  <a16:creationId xmlns:a16="http://schemas.microsoft.com/office/drawing/2014/main" id="{BA2A0A9B-898B-8372-1648-82568624100C}"/>
                </a:ext>
              </a:extLst>
            </p:cNvPr>
            <p:cNvSpPr/>
            <p:nvPr/>
          </p:nvSpPr>
          <p:spPr>
            <a:xfrm>
              <a:off x="3125720" y="5814451"/>
              <a:ext cx="2540" cy="2540"/>
            </a:xfrm>
            <a:custGeom>
              <a:avLst/>
              <a:gdLst/>
              <a:ahLst/>
              <a:cxnLst/>
              <a:rect l="l" t="t" r="r" b="b"/>
              <a:pathLst>
                <a:path w="2539" h="2539">
                  <a:moveTo>
                    <a:pt x="2391" y="1223"/>
                  </a:moveTo>
                  <a:lnTo>
                    <a:pt x="2341" y="1855"/>
                  </a:lnTo>
                  <a:lnTo>
                    <a:pt x="1814" y="2345"/>
                  </a:lnTo>
                  <a:lnTo>
                    <a:pt x="1175" y="2345"/>
                  </a:lnTo>
                  <a:lnTo>
                    <a:pt x="557" y="2345"/>
                  </a:lnTo>
                  <a:lnTo>
                    <a:pt x="60" y="1845"/>
                  </a:lnTo>
                  <a:lnTo>
                    <a:pt x="60" y="1223"/>
                  </a:lnTo>
                  <a:lnTo>
                    <a:pt x="0" y="611"/>
                  </a:lnTo>
                  <a:lnTo>
                    <a:pt x="456" y="61"/>
                  </a:lnTo>
                  <a:lnTo>
                    <a:pt x="1074" y="0"/>
                  </a:lnTo>
                  <a:lnTo>
                    <a:pt x="1844" y="0"/>
                  </a:lnTo>
                  <a:lnTo>
                    <a:pt x="2391" y="550"/>
                  </a:lnTo>
                  <a:lnTo>
                    <a:pt x="2391" y="1223"/>
                  </a:lnTo>
                  <a:close/>
                </a:path>
              </a:pathLst>
            </a:custGeom>
            <a:ln w="16266">
              <a:solidFill>
                <a:srgbClr val="EA2138"/>
              </a:solidFill>
            </a:ln>
          </p:spPr>
          <p:txBody>
            <a:bodyPr wrap="square" lIns="0" tIns="0" rIns="0" bIns="0" rtlCol="0"/>
            <a:lstStyle/>
            <a:p>
              <a:endParaRPr sz="4366" dirty="0"/>
            </a:p>
          </p:txBody>
        </p:sp>
        <p:sp>
          <p:nvSpPr>
            <p:cNvPr id="241" name="object 56">
              <a:extLst>
                <a:ext uri="{FF2B5EF4-FFF2-40B4-BE49-F238E27FC236}">
                  <a16:creationId xmlns:a16="http://schemas.microsoft.com/office/drawing/2014/main" id="{17D4A829-5B21-1DB8-C13F-A4DB4866CD13}"/>
                </a:ext>
              </a:extLst>
            </p:cNvPr>
            <p:cNvSpPr/>
            <p:nvPr/>
          </p:nvSpPr>
          <p:spPr>
            <a:xfrm>
              <a:off x="3085385" y="5814450"/>
              <a:ext cx="2540" cy="2540"/>
            </a:xfrm>
            <a:custGeom>
              <a:avLst/>
              <a:gdLst/>
              <a:ahLst/>
              <a:cxnLst/>
              <a:rect l="l" t="t" r="r" b="b"/>
              <a:pathLst>
                <a:path w="2539" h="2539">
                  <a:moveTo>
                    <a:pt x="2391" y="1223"/>
                  </a:moveTo>
                  <a:lnTo>
                    <a:pt x="2391" y="1845"/>
                  </a:lnTo>
                  <a:lnTo>
                    <a:pt x="1895" y="2345"/>
                  </a:lnTo>
                  <a:lnTo>
                    <a:pt x="1276" y="2345"/>
                  </a:lnTo>
                  <a:lnTo>
                    <a:pt x="557" y="2345"/>
                  </a:lnTo>
                  <a:lnTo>
                    <a:pt x="60" y="1845"/>
                  </a:lnTo>
                  <a:lnTo>
                    <a:pt x="60" y="1223"/>
                  </a:lnTo>
                  <a:lnTo>
                    <a:pt x="0" y="611"/>
                  </a:lnTo>
                  <a:lnTo>
                    <a:pt x="456" y="61"/>
                  </a:lnTo>
                  <a:lnTo>
                    <a:pt x="1074" y="0"/>
                  </a:lnTo>
                  <a:lnTo>
                    <a:pt x="1844" y="0"/>
                  </a:lnTo>
                  <a:lnTo>
                    <a:pt x="2391" y="550"/>
                  </a:lnTo>
                  <a:lnTo>
                    <a:pt x="2391" y="1223"/>
                  </a:lnTo>
                  <a:close/>
                </a:path>
              </a:pathLst>
            </a:custGeom>
            <a:ln w="16266">
              <a:solidFill>
                <a:srgbClr val="EA2138"/>
              </a:solidFill>
            </a:ln>
          </p:spPr>
          <p:txBody>
            <a:bodyPr wrap="square" lIns="0" tIns="0" rIns="0" bIns="0" rtlCol="0"/>
            <a:lstStyle/>
            <a:p>
              <a:endParaRPr sz="4366" dirty="0"/>
            </a:p>
          </p:txBody>
        </p:sp>
        <p:sp>
          <p:nvSpPr>
            <p:cNvPr id="242" name="object 57">
              <a:extLst>
                <a:ext uri="{FF2B5EF4-FFF2-40B4-BE49-F238E27FC236}">
                  <a16:creationId xmlns:a16="http://schemas.microsoft.com/office/drawing/2014/main" id="{B0B145D5-1761-5CE1-7789-AA934F612093}"/>
                </a:ext>
              </a:extLst>
            </p:cNvPr>
            <p:cNvSpPr/>
            <p:nvPr/>
          </p:nvSpPr>
          <p:spPr>
            <a:xfrm>
              <a:off x="3045111" y="5814450"/>
              <a:ext cx="2540" cy="2540"/>
            </a:xfrm>
            <a:custGeom>
              <a:avLst/>
              <a:gdLst/>
              <a:ahLst/>
              <a:cxnLst/>
              <a:rect l="l" t="t" r="r" b="b"/>
              <a:pathLst>
                <a:path w="2539" h="2539">
                  <a:moveTo>
                    <a:pt x="2330" y="1223"/>
                  </a:moveTo>
                  <a:lnTo>
                    <a:pt x="2330" y="1845"/>
                  </a:lnTo>
                  <a:lnTo>
                    <a:pt x="1834" y="2345"/>
                  </a:lnTo>
                  <a:lnTo>
                    <a:pt x="1216" y="2345"/>
                  </a:lnTo>
                  <a:lnTo>
                    <a:pt x="597" y="2406"/>
                  </a:lnTo>
                  <a:lnTo>
                    <a:pt x="60" y="1947"/>
                  </a:lnTo>
                  <a:lnTo>
                    <a:pt x="0" y="1325"/>
                  </a:lnTo>
                  <a:lnTo>
                    <a:pt x="0" y="550"/>
                  </a:lnTo>
                  <a:lnTo>
                    <a:pt x="547" y="0"/>
                  </a:lnTo>
                  <a:lnTo>
                    <a:pt x="1216" y="0"/>
                  </a:lnTo>
                  <a:lnTo>
                    <a:pt x="1834" y="0"/>
                  </a:lnTo>
                  <a:lnTo>
                    <a:pt x="2330" y="499"/>
                  </a:lnTo>
                  <a:lnTo>
                    <a:pt x="2330" y="1121"/>
                  </a:lnTo>
                  <a:close/>
                </a:path>
              </a:pathLst>
            </a:custGeom>
            <a:ln w="16263">
              <a:solidFill>
                <a:srgbClr val="EA2138"/>
              </a:solidFill>
            </a:ln>
          </p:spPr>
          <p:txBody>
            <a:bodyPr wrap="square" lIns="0" tIns="0" rIns="0" bIns="0" rtlCol="0"/>
            <a:lstStyle/>
            <a:p>
              <a:endParaRPr sz="4366" dirty="0"/>
            </a:p>
          </p:txBody>
        </p:sp>
        <p:sp>
          <p:nvSpPr>
            <p:cNvPr id="243" name="object 58">
              <a:extLst>
                <a:ext uri="{FF2B5EF4-FFF2-40B4-BE49-F238E27FC236}">
                  <a16:creationId xmlns:a16="http://schemas.microsoft.com/office/drawing/2014/main" id="{5724EB51-96DC-7F8D-8340-C1231E4D63D1}"/>
                </a:ext>
              </a:extLst>
            </p:cNvPr>
            <p:cNvSpPr/>
            <p:nvPr/>
          </p:nvSpPr>
          <p:spPr>
            <a:xfrm>
              <a:off x="3004816" y="5814449"/>
              <a:ext cx="2540" cy="2540"/>
            </a:xfrm>
            <a:custGeom>
              <a:avLst/>
              <a:gdLst/>
              <a:ahLst/>
              <a:cxnLst/>
              <a:rect l="l" t="t" r="r" b="b"/>
              <a:pathLst>
                <a:path w="2539" h="2539">
                  <a:moveTo>
                    <a:pt x="2391" y="1223"/>
                  </a:moveTo>
                  <a:lnTo>
                    <a:pt x="2391" y="1845"/>
                  </a:lnTo>
                  <a:lnTo>
                    <a:pt x="1895" y="2345"/>
                  </a:lnTo>
                  <a:lnTo>
                    <a:pt x="1276" y="2345"/>
                  </a:lnTo>
                  <a:lnTo>
                    <a:pt x="557" y="2345"/>
                  </a:lnTo>
                  <a:lnTo>
                    <a:pt x="60" y="1845"/>
                  </a:lnTo>
                  <a:lnTo>
                    <a:pt x="60" y="1223"/>
                  </a:lnTo>
                  <a:lnTo>
                    <a:pt x="0" y="611"/>
                  </a:lnTo>
                  <a:lnTo>
                    <a:pt x="456" y="61"/>
                  </a:lnTo>
                  <a:lnTo>
                    <a:pt x="1074" y="0"/>
                  </a:lnTo>
                  <a:lnTo>
                    <a:pt x="1844" y="0"/>
                  </a:lnTo>
                  <a:lnTo>
                    <a:pt x="2391" y="550"/>
                  </a:lnTo>
                  <a:lnTo>
                    <a:pt x="2391" y="1223"/>
                  </a:lnTo>
                  <a:close/>
                </a:path>
              </a:pathLst>
            </a:custGeom>
            <a:ln w="16266">
              <a:solidFill>
                <a:srgbClr val="EA2138"/>
              </a:solidFill>
            </a:ln>
          </p:spPr>
          <p:txBody>
            <a:bodyPr wrap="square" lIns="0" tIns="0" rIns="0" bIns="0" rtlCol="0"/>
            <a:lstStyle/>
            <a:p>
              <a:endParaRPr sz="4366" dirty="0"/>
            </a:p>
          </p:txBody>
        </p:sp>
        <p:sp>
          <p:nvSpPr>
            <p:cNvPr id="244" name="object 59">
              <a:extLst>
                <a:ext uri="{FF2B5EF4-FFF2-40B4-BE49-F238E27FC236}">
                  <a16:creationId xmlns:a16="http://schemas.microsoft.com/office/drawing/2014/main" id="{284ADA2B-9D6D-10B6-B846-D527A7FF868E}"/>
                </a:ext>
              </a:extLst>
            </p:cNvPr>
            <p:cNvSpPr/>
            <p:nvPr/>
          </p:nvSpPr>
          <p:spPr>
            <a:xfrm>
              <a:off x="2964541" y="5814448"/>
              <a:ext cx="2540" cy="2540"/>
            </a:xfrm>
            <a:custGeom>
              <a:avLst/>
              <a:gdLst/>
              <a:ahLst/>
              <a:cxnLst/>
              <a:rect l="l" t="t" r="r" b="b"/>
              <a:pathLst>
                <a:path w="2539" h="2539">
                  <a:moveTo>
                    <a:pt x="2330" y="1223"/>
                  </a:moveTo>
                  <a:lnTo>
                    <a:pt x="2330" y="1845"/>
                  </a:lnTo>
                  <a:lnTo>
                    <a:pt x="1834" y="2345"/>
                  </a:lnTo>
                  <a:lnTo>
                    <a:pt x="1216" y="2345"/>
                  </a:lnTo>
                  <a:lnTo>
                    <a:pt x="597" y="2406"/>
                  </a:lnTo>
                  <a:lnTo>
                    <a:pt x="60" y="1947"/>
                  </a:lnTo>
                  <a:lnTo>
                    <a:pt x="0" y="1325"/>
                  </a:lnTo>
                  <a:lnTo>
                    <a:pt x="0" y="550"/>
                  </a:lnTo>
                  <a:lnTo>
                    <a:pt x="547" y="0"/>
                  </a:lnTo>
                  <a:lnTo>
                    <a:pt x="1216" y="0"/>
                  </a:lnTo>
                  <a:lnTo>
                    <a:pt x="1834" y="0"/>
                  </a:lnTo>
                  <a:lnTo>
                    <a:pt x="2330" y="499"/>
                  </a:lnTo>
                  <a:lnTo>
                    <a:pt x="2330" y="1121"/>
                  </a:lnTo>
                  <a:close/>
                </a:path>
              </a:pathLst>
            </a:custGeom>
            <a:ln w="16263">
              <a:solidFill>
                <a:srgbClr val="EA2138"/>
              </a:solidFill>
            </a:ln>
          </p:spPr>
          <p:txBody>
            <a:bodyPr wrap="square" lIns="0" tIns="0" rIns="0" bIns="0" rtlCol="0"/>
            <a:lstStyle/>
            <a:p>
              <a:endParaRPr sz="4366" dirty="0"/>
            </a:p>
          </p:txBody>
        </p:sp>
        <p:sp>
          <p:nvSpPr>
            <p:cNvPr id="245" name="object 60">
              <a:extLst>
                <a:ext uri="{FF2B5EF4-FFF2-40B4-BE49-F238E27FC236}">
                  <a16:creationId xmlns:a16="http://schemas.microsoft.com/office/drawing/2014/main" id="{0C38DB1D-2E76-0653-123E-E692991DCEAD}"/>
                </a:ext>
              </a:extLst>
            </p:cNvPr>
            <p:cNvSpPr/>
            <p:nvPr/>
          </p:nvSpPr>
          <p:spPr>
            <a:xfrm>
              <a:off x="2924206" y="5814448"/>
              <a:ext cx="2540" cy="2540"/>
            </a:xfrm>
            <a:custGeom>
              <a:avLst/>
              <a:gdLst/>
              <a:ahLst/>
              <a:cxnLst/>
              <a:rect l="l" t="t" r="r" b="b"/>
              <a:pathLst>
                <a:path w="2539" h="2539">
                  <a:moveTo>
                    <a:pt x="2330" y="1223"/>
                  </a:moveTo>
                  <a:lnTo>
                    <a:pt x="2330" y="1845"/>
                  </a:lnTo>
                  <a:lnTo>
                    <a:pt x="1834" y="2345"/>
                  </a:lnTo>
                  <a:lnTo>
                    <a:pt x="1216" y="2345"/>
                  </a:lnTo>
                  <a:lnTo>
                    <a:pt x="577" y="2345"/>
                  </a:lnTo>
                  <a:lnTo>
                    <a:pt x="50" y="1855"/>
                  </a:lnTo>
                  <a:lnTo>
                    <a:pt x="0" y="1223"/>
                  </a:lnTo>
                  <a:lnTo>
                    <a:pt x="0" y="550"/>
                  </a:lnTo>
                  <a:lnTo>
                    <a:pt x="547" y="0"/>
                  </a:lnTo>
                  <a:lnTo>
                    <a:pt x="1216" y="0"/>
                  </a:lnTo>
                  <a:lnTo>
                    <a:pt x="1834" y="0"/>
                  </a:lnTo>
                  <a:lnTo>
                    <a:pt x="2330" y="499"/>
                  </a:lnTo>
                  <a:lnTo>
                    <a:pt x="2330" y="1121"/>
                  </a:lnTo>
                  <a:close/>
                </a:path>
              </a:pathLst>
            </a:custGeom>
            <a:ln w="16264">
              <a:solidFill>
                <a:srgbClr val="EA2138"/>
              </a:solidFill>
            </a:ln>
          </p:spPr>
          <p:txBody>
            <a:bodyPr wrap="square" lIns="0" tIns="0" rIns="0" bIns="0" rtlCol="0"/>
            <a:lstStyle/>
            <a:p>
              <a:endParaRPr sz="4366" dirty="0"/>
            </a:p>
          </p:txBody>
        </p:sp>
        <p:pic>
          <p:nvPicPr>
            <p:cNvPr id="246" name="object 61">
              <a:extLst>
                <a:ext uri="{FF2B5EF4-FFF2-40B4-BE49-F238E27FC236}">
                  <a16:creationId xmlns:a16="http://schemas.microsoft.com/office/drawing/2014/main" id="{AB4439F4-D862-2F7A-03CE-F3A98272D04D}"/>
                </a:ext>
              </a:extLst>
            </p:cNvPr>
            <p:cNvPicPr/>
            <p:nvPr/>
          </p:nvPicPr>
          <p:blipFill>
            <a:blip r:embed="rId8" cstate="email">
              <a:extLst>
                <a:ext uri="{28A0092B-C50C-407E-A947-70E740481C1C}">
                  <a14:useLocalDpi xmlns:a14="http://schemas.microsoft.com/office/drawing/2010/main"/>
                </a:ext>
              </a:extLst>
            </a:blip>
            <a:stretch>
              <a:fillRect/>
            </a:stretch>
          </p:blipFill>
          <p:spPr>
            <a:xfrm>
              <a:off x="2872799" y="5954986"/>
              <a:ext cx="65316" cy="65618"/>
            </a:xfrm>
            <a:prstGeom prst="rect">
              <a:avLst/>
            </a:prstGeom>
          </p:spPr>
        </p:pic>
        <p:pic>
          <p:nvPicPr>
            <p:cNvPr id="247" name="object 62">
              <a:extLst>
                <a:ext uri="{FF2B5EF4-FFF2-40B4-BE49-F238E27FC236}">
                  <a16:creationId xmlns:a16="http://schemas.microsoft.com/office/drawing/2014/main" id="{C91CF8EB-64DE-14C1-6F6D-305E0D26DFAF}"/>
                </a:ext>
              </a:extLst>
            </p:cNvPr>
            <p:cNvPicPr/>
            <p:nvPr/>
          </p:nvPicPr>
          <p:blipFill>
            <a:blip r:embed="rId9" cstate="email">
              <a:extLst>
                <a:ext uri="{28A0092B-C50C-407E-A947-70E740481C1C}">
                  <a14:useLocalDpi xmlns:a14="http://schemas.microsoft.com/office/drawing/2010/main"/>
                </a:ext>
              </a:extLst>
            </a:blip>
            <a:stretch>
              <a:fillRect/>
            </a:stretch>
          </p:blipFill>
          <p:spPr>
            <a:xfrm>
              <a:off x="3151332" y="5955468"/>
              <a:ext cx="64232" cy="64527"/>
            </a:xfrm>
            <a:prstGeom prst="rect">
              <a:avLst/>
            </a:prstGeom>
          </p:spPr>
        </p:pic>
      </p:grpSp>
      <p:sp>
        <p:nvSpPr>
          <p:cNvPr id="248" name="object 20">
            <a:extLst>
              <a:ext uri="{FF2B5EF4-FFF2-40B4-BE49-F238E27FC236}">
                <a16:creationId xmlns:a16="http://schemas.microsoft.com/office/drawing/2014/main" id="{7FA8C409-CC0E-CF5D-CAC5-D09CC2C928DF}"/>
              </a:ext>
            </a:extLst>
          </p:cNvPr>
          <p:cNvSpPr/>
          <p:nvPr/>
        </p:nvSpPr>
        <p:spPr>
          <a:xfrm>
            <a:off x="7003439" y="5968943"/>
            <a:ext cx="919534" cy="934937"/>
          </a:xfrm>
          <a:custGeom>
            <a:avLst/>
            <a:gdLst/>
            <a:ahLst/>
            <a:cxnLst/>
            <a:rect l="l" t="t" r="r" b="b"/>
            <a:pathLst>
              <a:path w="758190" h="770889">
                <a:moveTo>
                  <a:pt x="154074" y="24130"/>
                </a:moveTo>
                <a:lnTo>
                  <a:pt x="100689" y="24130"/>
                </a:lnTo>
                <a:lnTo>
                  <a:pt x="105419" y="7620"/>
                </a:lnTo>
                <a:lnTo>
                  <a:pt x="112623" y="0"/>
                </a:lnTo>
                <a:lnTo>
                  <a:pt x="123207" y="0"/>
                </a:lnTo>
                <a:lnTo>
                  <a:pt x="138079" y="7620"/>
                </a:lnTo>
                <a:lnTo>
                  <a:pt x="146209" y="15240"/>
                </a:lnTo>
                <a:lnTo>
                  <a:pt x="153241" y="22860"/>
                </a:lnTo>
                <a:lnTo>
                  <a:pt x="154074" y="24130"/>
                </a:lnTo>
                <a:close/>
              </a:path>
              <a:path w="758190" h="770889">
                <a:moveTo>
                  <a:pt x="41717" y="245110"/>
                </a:moveTo>
                <a:lnTo>
                  <a:pt x="27264" y="243840"/>
                </a:lnTo>
                <a:lnTo>
                  <a:pt x="13938" y="236220"/>
                </a:lnTo>
                <a:lnTo>
                  <a:pt x="4132" y="224790"/>
                </a:lnTo>
                <a:lnTo>
                  <a:pt x="0" y="210820"/>
                </a:lnTo>
                <a:lnTo>
                  <a:pt x="1728" y="194310"/>
                </a:lnTo>
                <a:lnTo>
                  <a:pt x="9504" y="177800"/>
                </a:lnTo>
                <a:lnTo>
                  <a:pt x="17691" y="165100"/>
                </a:lnTo>
                <a:lnTo>
                  <a:pt x="25982" y="152400"/>
                </a:lnTo>
                <a:lnTo>
                  <a:pt x="34163" y="139700"/>
                </a:lnTo>
                <a:lnTo>
                  <a:pt x="42017" y="125730"/>
                </a:lnTo>
                <a:lnTo>
                  <a:pt x="47289" y="115570"/>
                </a:lnTo>
                <a:lnTo>
                  <a:pt x="52215" y="105410"/>
                </a:lnTo>
                <a:lnTo>
                  <a:pt x="57085" y="95250"/>
                </a:lnTo>
                <a:lnTo>
                  <a:pt x="65387" y="78740"/>
                </a:lnTo>
                <a:lnTo>
                  <a:pt x="68781" y="72390"/>
                </a:lnTo>
                <a:lnTo>
                  <a:pt x="72639" y="67310"/>
                </a:lnTo>
                <a:lnTo>
                  <a:pt x="77228" y="62230"/>
                </a:lnTo>
                <a:lnTo>
                  <a:pt x="83534" y="55880"/>
                </a:lnTo>
                <a:lnTo>
                  <a:pt x="85065" y="49530"/>
                </a:lnTo>
                <a:lnTo>
                  <a:pt x="82418" y="43180"/>
                </a:lnTo>
                <a:lnTo>
                  <a:pt x="76193" y="38100"/>
                </a:lnTo>
                <a:lnTo>
                  <a:pt x="70839" y="34290"/>
                </a:lnTo>
                <a:lnTo>
                  <a:pt x="66753" y="29210"/>
                </a:lnTo>
                <a:lnTo>
                  <a:pt x="65272" y="24130"/>
                </a:lnTo>
                <a:lnTo>
                  <a:pt x="67732" y="16510"/>
                </a:lnTo>
                <a:lnTo>
                  <a:pt x="73490" y="11430"/>
                </a:lnTo>
                <a:lnTo>
                  <a:pt x="79546" y="11430"/>
                </a:lnTo>
                <a:lnTo>
                  <a:pt x="85699" y="13970"/>
                </a:lnTo>
                <a:lnTo>
                  <a:pt x="91748" y="17780"/>
                </a:lnTo>
                <a:lnTo>
                  <a:pt x="94740" y="19050"/>
                </a:lnTo>
                <a:lnTo>
                  <a:pt x="97474" y="21590"/>
                </a:lnTo>
                <a:lnTo>
                  <a:pt x="100689" y="24130"/>
                </a:lnTo>
                <a:lnTo>
                  <a:pt x="154074" y="24130"/>
                </a:lnTo>
                <a:lnTo>
                  <a:pt x="159074" y="31750"/>
                </a:lnTo>
                <a:lnTo>
                  <a:pt x="160208" y="34290"/>
                </a:lnTo>
                <a:lnTo>
                  <a:pt x="135862" y="34290"/>
                </a:lnTo>
                <a:lnTo>
                  <a:pt x="129581" y="35560"/>
                </a:lnTo>
                <a:lnTo>
                  <a:pt x="129101" y="38100"/>
                </a:lnTo>
                <a:lnTo>
                  <a:pt x="129071" y="43180"/>
                </a:lnTo>
                <a:lnTo>
                  <a:pt x="129466" y="54610"/>
                </a:lnTo>
                <a:lnTo>
                  <a:pt x="126330" y="63500"/>
                </a:lnTo>
                <a:lnTo>
                  <a:pt x="118927" y="69850"/>
                </a:lnTo>
                <a:lnTo>
                  <a:pt x="100510" y="77470"/>
                </a:lnTo>
                <a:lnTo>
                  <a:pt x="94907" y="83820"/>
                </a:lnTo>
                <a:lnTo>
                  <a:pt x="89802" y="90170"/>
                </a:lnTo>
                <a:lnTo>
                  <a:pt x="85245" y="97790"/>
                </a:lnTo>
                <a:lnTo>
                  <a:pt x="81609" y="104140"/>
                </a:lnTo>
                <a:lnTo>
                  <a:pt x="78770" y="111760"/>
                </a:lnTo>
                <a:lnTo>
                  <a:pt x="76028" y="118110"/>
                </a:lnTo>
                <a:lnTo>
                  <a:pt x="72683" y="125730"/>
                </a:lnTo>
                <a:lnTo>
                  <a:pt x="62686" y="140970"/>
                </a:lnTo>
                <a:lnTo>
                  <a:pt x="52422" y="157480"/>
                </a:lnTo>
                <a:lnTo>
                  <a:pt x="42304" y="173990"/>
                </a:lnTo>
                <a:lnTo>
                  <a:pt x="32744" y="189230"/>
                </a:lnTo>
                <a:lnTo>
                  <a:pt x="30224" y="195580"/>
                </a:lnTo>
                <a:lnTo>
                  <a:pt x="28800" y="203200"/>
                </a:lnTo>
                <a:lnTo>
                  <a:pt x="28857" y="209550"/>
                </a:lnTo>
                <a:lnTo>
                  <a:pt x="30785" y="215900"/>
                </a:lnTo>
                <a:lnTo>
                  <a:pt x="36931" y="219710"/>
                </a:lnTo>
                <a:lnTo>
                  <a:pt x="83077" y="219710"/>
                </a:lnTo>
                <a:lnTo>
                  <a:pt x="71796" y="229870"/>
                </a:lnTo>
                <a:lnTo>
                  <a:pt x="56745" y="240030"/>
                </a:lnTo>
                <a:lnTo>
                  <a:pt x="41717" y="245110"/>
                </a:lnTo>
                <a:close/>
              </a:path>
              <a:path w="758190" h="770889">
                <a:moveTo>
                  <a:pt x="411374" y="297180"/>
                </a:moveTo>
                <a:lnTo>
                  <a:pt x="379129" y="297180"/>
                </a:lnTo>
                <a:lnTo>
                  <a:pt x="347272" y="295910"/>
                </a:lnTo>
                <a:lnTo>
                  <a:pt x="307190" y="288290"/>
                </a:lnTo>
                <a:lnTo>
                  <a:pt x="280583" y="275590"/>
                </a:lnTo>
                <a:lnTo>
                  <a:pt x="264422" y="252730"/>
                </a:lnTo>
                <a:lnTo>
                  <a:pt x="244389" y="172720"/>
                </a:lnTo>
                <a:lnTo>
                  <a:pt x="223347" y="133350"/>
                </a:lnTo>
                <a:lnTo>
                  <a:pt x="191686" y="100330"/>
                </a:lnTo>
                <a:lnTo>
                  <a:pt x="148535" y="76200"/>
                </a:lnTo>
                <a:lnTo>
                  <a:pt x="143547" y="73660"/>
                </a:lnTo>
                <a:lnTo>
                  <a:pt x="140480" y="64770"/>
                </a:lnTo>
                <a:lnTo>
                  <a:pt x="138596" y="57150"/>
                </a:lnTo>
                <a:lnTo>
                  <a:pt x="136970" y="49530"/>
                </a:lnTo>
                <a:lnTo>
                  <a:pt x="136084" y="41910"/>
                </a:lnTo>
                <a:lnTo>
                  <a:pt x="135862" y="34290"/>
                </a:lnTo>
                <a:lnTo>
                  <a:pt x="160208" y="34290"/>
                </a:lnTo>
                <a:lnTo>
                  <a:pt x="163609" y="41910"/>
                </a:lnTo>
                <a:lnTo>
                  <a:pt x="167304" y="50800"/>
                </a:lnTo>
                <a:lnTo>
                  <a:pt x="170518" y="57150"/>
                </a:lnTo>
                <a:lnTo>
                  <a:pt x="220016" y="92710"/>
                </a:lnTo>
                <a:lnTo>
                  <a:pt x="250356" y="132080"/>
                </a:lnTo>
                <a:lnTo>
                  <a:pt x="271156" y="176530"/>
                </a:lnTo>
                <a:lnTo>
                  <a:pt x="286996" y="240030"/>
                </a:lnTo>
                <a:lnTo>
                  <a:pt x="292890" y="250190"/>
                </a:lnTo>
                <a:lnTo>
                  <a:pt x="301868" y="257810"/>
                </a:lnTo>
                <a:lnTo>
                  <a:pt x="314611" y="262890"/>
                </a:lnTo>
                <a:lnTo>
                  <a:pt x="352953" y="270510"/>
                </a:lnTo>
                <a:lnTo>
                  <a:pt x="391441" y="273050"/>
                </a:lnTo>
                <a:lnTo>
                  <a:pt x="544741" y="273050"/>
                </a:lnTo>
                <a:lnTo>
                  <a:pt x="550040" y="274320"/>
                </a:lnTo>
                <a:lnTo>
                  <a:pt x="575861" y="285750"/>
                </a:lnTo>
                <a:lnTo>
                  <a:pt x="582245" y="288290"/>
                </a:lnTo>
                <a:lnTo>
                  <a:pt x="589467" y="289560"/>
                </a:lnTo>
                <a:lnTo>
                  <a:pt x="617207" y="289560"/>
                </a:lnTo>
                <a:lnTo>
                  <a:pt x="642926" y="292100"/>
                </a:lnTo>
                <a:lnTo>
                  <a:pt x="510771" y="292100"/>
                </a:lnTo>
                <a:lnTo>
                  <a:pt x="499248" y="293370"/>
                </a:lnTo>
                <a:lnTo>
                  <a:pt x="476142" y="293370"/>
                </a:lnTo>
                <a:lnTo>
                  <a:pt x="443786" y="294640"/>
                </a:lnTo>
                <a:lnTo>
                  <a:pt x="411374" y="297180"/>
                </a:lnTo>
                <a:close/>
              </a:path>
              <a:path w="758190" h="770889">
                <a:moveTo>
                  <a:pt x="83077" y="219710"/>
                </a:moveTo>
                <a:lnTo>
                  <a:pt x="43343" y="219710"/>
                </a:lnTo>
                <a:lnTo>
                  <a:pt x="49692" y="215900"/>
                </a:lnTo>
                <a:lnTo>
                  <a:pt x="55651" y="210820"/>
                </a:lnTo>
                <a:lnTo>
                  <a:pt x="76766" y="190500"/>
                </a:lnTo>
                <a:lnTo>
                  <a:pt x="87365" y="181610"/>
                </a:lnTo>
                <a:lnTo>
                  <a:pt x="97992" y="171450"/>
                </a:lnTo>
                <a:lnTo>
                  <a:pt x="113470" y="162560"/>
                </a:lnTo>
                <a:lnTo>
                  <a:pt x="128214" y="161290"/>
                </a:lnTo>
                <a:lnTo>
                  <a:pt x="140658" y="167640"/>
                </a:lnTo>
                <a:lnTo>
                  <a:pt x="149237" y="184150"/>
                </a:lnTo>
                <a:lnTo>
                  <a:pt x="122561" y="184150"/>
                </a:lnTo>
                <a:lnTo>
                  <a:pt x="83077" y="219710"/>
                </a:lnTo>
                <a:close/>
              </a:path>
              <a:path w="758190" h="770889">
                <a:moveTo>
                  <a:pt x="109815" y="670560"/>
                </a:moveTo>
                <a:lnTo>
                  <a:pt x="103755" y="668020"/>
                </a:lnTo>
                <a:lnTo>
                  <a:pt x="93736" y="665480"/>
                </a:lnTo>
                <a:lnTo>
                  <a:pt x="83980" y="660400"/>
                </a:lnTo>
                <a:lnTo>
                  <a:pt x="74514" y="656590"/>
                </a:lnTo>
                <a:lnTo>
                  <a:pt x="65368" y="650240"/>
                </a:lnTo>
                <a:lnTo>
                  <a:pt x="59271" y="646430"/>
                </a:lnTo>
                <a:lnTo>
                  <a:pt x="52843" y="637540"/>
                </a:lnTo>
                <a:lnTo>
                  <a:pt x="52621" y="631190"/>
                </a:lnTo>
                <a:lnTo>
                  <a:pt x="51965" y="601980"/>
                </a:lnTo>
                <a:lnTo>
                  <a:pt x="51841" y="552450"/>
                </a:lnTo>
                <a:lnTo>
                  <a:pt x="51966" y="537210"/>
                </a:lnTo>
                <a:lnTo>
                  <a:pt x="54542" y="499110"/>
                </a:lnTo>
                <a:lnTo>
                  <a:pt x="85467" y="464820"/>
                </a:lnTo>
                <a:lnTo>
                  <a:pt x="135677" y="440690"/>
                </a:lnTo>
                <a:lnTo>
                  <a:pt x="130980" y="429260"/>
                </a:lnTo>
                <a:lnTo>
                  <a:pt x="126251" y="417830"/>
                </a:lnTo>
                <a:lnTo>
                  <a:pt x="121904" y="406400"/>
                </a:lnTo>
                <a:lnTo>
                  <a:pt x="118349" y="393700"/>
                </a:lnTo>
                <a:lnTo>
                  <a:pt x="114402" y="368300"/>
                </a:lnTo>
                <a:lnTo>
                  <a:pt x="114812" y="342900"/>
                </a:lnTo>
                <a:lnTo>
                  <a:pt x="118173" y="317500"/>
                </a:lnTo>
                <a:lnTo>
                  <a:pt x="123078" y="292100"/>
                </a:lnTo>
                <a:lnTo>
                  <a:pt x="126308" y="270510"/>
                </a:lnTo>
                <a:lnTo>
                  <a:pt x="127997" y="248920"/>
                </a:lnTo>
                <a:lnTo>
                  <a:pt x="128950" y="224790"/>
                </a:lnTo>
                <a:lnTo>
                  <a:pt x="129618" y="205740"/>
                </a:lnTo>
                <a:lnTo>
                  <a:pt x="129914" y="199390"/>
                </a:lnTo>
                <a:lnTo>
                  <a:pt x="125923" y="193040"/>
                </a:lnTo>
                <a:lnTo>
                  <a:pt x="122561" y="184150"/>
                </a:lnTo>
                <a:lnTo>
                  <a:pt x="149237" y="184150"/>
                </a:lnTo>
                <a:lnTo>
                  <a:pt x="153080" y="198120"/>
                </a:lnTo>
                <a:lnTo>
                  <a:pt x="155518" y="214630"/>
                </a:lnTo>
                <a:lnTo>
                  <a:pt x="156542" y="229870"/>
                </a:lnTo>
                <a:lnTo>
                  <a:pt x="156146" y="245110"/>
                </a:lnTo>
                <a:lnTo>
                  <a:pt x="153723" y="265430"/>
                </a:lnTo>
                <a:lnTo>
                  <a:pt x="149980" y="285750"/>
                </a:lnTo>
                <a:lnTo>
                  <a:pt x="145801" y="304800"/>
                </a:lnTo>
                <a:lnTo>
                  <a:pt x="142069" y="325120"/>
                </a:lnTo>
                <a:lnTo>
                  <a:pt x="143168" y="391160"/>
                </a:lnTo>
                <a:lnTo>
                  <a:pt x="179016" y="445770"/>
                </a:lnTo>
                <a:lnTo>
                  <a:pt x="187066" y="453390"/>
                </a:lnTo>
                <a:lnTo>
                  <a:pt x="193790" y="462280"/>
                </a:lnTo>
                <a:lnTo>
                  <a:pt x="150933" y="462280"/>
                </a:lnTo>
                <a:lnTo>
                  <a:pt x="139409" y="467360"/>
                </a:lnTo>
                <a:lnTo>
                  <a:pt x="94703" y="488950"/>
                </a:lnTo>
                <a:lnTo>
                  <a:pt x="78555" y="511810"/>
                </a:lnTo>
                <a:lnTo>
                  <a:pt x="78595" y="524510"/>
                </a:lnTo>
                <a:lnTo>
                  <a:pt x="115482" y="524510"/>
                </a:lnTo>
                <a:lnTo>
                  <a:pt x="110050" y="529590"/>
                </a:lnTo>
                <a:lnTo>
                  <a:pt x="90062" y="580390"/>
                </a:lnTo>
                <a:lnTo>
                  <a:pt x="81698" y="623570"/>
                </a:lnTo>
                <a:lnTo>
                  <a:pt x="85910" y="631190"/>
                </a:lnTo>
                <a:lnTo>
                  <a:pt x="95894" y="637540"/>
                </a:lnTo>
                <a:lnTo>
                  <a:pt x="108667" y="642620"/>
                </a:lnTo>
                <a:lnTo>
                  <a:pt x="114396" y="646430"/>
                </a:lnTo>
                <a:lnTo>
                  <a:pt x="119458" y="650240"/>
                </a:lnTo>
                <a:lnTo>
                  <a:pt x="121305" y="659130"/>
                </a:lnTo>
                <a:lnTo>
                  <a:pt x="124593" y="665480"/>
                </a:lnTo>
                <a:lnTo>
                  <a:pt x="117610" y="666750"/>
                </a:lnTo>
                <a:lnTo>
                  <a:pt x="109815" y="670560"/>
                </a:lnTo>
                <a:close/>
              </a:path>
              <a:path w="758190" h="770889">
                <a:moveTo>
                  <a:pt x="544741" y="273050"/>
                </a:moveTo>
                <a:lnTo>
                  <a:pt x="391441" y="273050"/>
                </a:lnTo>
                <a:lnTo>
                  <a:pt x="429985" y="271780"/>
                </a:lnTo>
                <a:lnTo>
                  <a:pt x="468494" y="269240"/>
                </a:lnTo>
                <a:lnTo>
                  <a:pt x="496373" y="266700"/>
                </a:lnTo>
                <a:lnTo>
                  <a:pt x="523549" y="267970"/>
                </a:lnTo>
                <a:lnTo>
                  <a:pt x="544741" y="273050"/>
                </a:lnTo>
                <a:close/>
              </a:path>
              <a:path w="758190" h="770889">
                <a:moveTo>
                  <a:pt x="617207" y="289560"/>
                </a:moveTo>
                <a:lnTo>
                  <a:pt x="597008" y="289560"/>
                </a:lnTo>
                <a:lnTo>
                  <a:pt x="604347" y="288290"/>
                </a:lnTo>
                <a:lnTo>
                  <a:pt x="617207" y="289560"/>
                </a:lnTo>
                <a:close/>
              </a:path>
              <a:path w="758190" h="770889">
                <a:moveTo>
                  <a:pt x="616511" y="615950"/>
                </a:moveTo>
                <a:lnTo>
                  <a:pt x="589495" y="615950"/>
                </a:lnTo>
                <a:lnTo>
                  <a:pt x="595036" y="600710"/>
                </a:lnTo>
                <a:lnTo>
                  <a:pt x="596496" y="585470"/>
                </a:lnTo>
                <a:lnTo>
                  <a:pt x="593911" y="570230"/>
                </a:lnTo>
                <a:lnTo>
                  <a:pt x="587315" y="554990"/>
                </a:lnTo>
                <a:lnTo>
                  <a:pt x="580028" y="542290"/>
                </a:lnTo>
                <a:lnTo>
                  <a:pt x="573247" y="529590"/>
                </a:lnTo>
                <a:lnTo>
                  <a:pt x="566979" y="515620"/>
                </a:lnTo>
                <a:lnTo>
                  <a:pt x="561230" y="502920"/>
                </a:lnTo>
                <a:lnTo>
                  <a:pt x="559464" y="495300"/>
                </a:lnTo>
                <a:lnTo>
                  <a:pt x="558875" y="488950"/>
                </a:lnTo>
                <a:lnTo>
                  <a:pt x="559464" y="482600"/>
                </a:lnTo>
                <a:lnTo>
                  <a:pt x="561230" y="474980"/>
                </a:lnTo>
                <a:lnTo>
                  <a:pt x="567930" y="459740"/>
                </a:lnTo>
                <a:lnTo>
                  <a:pt x="575289" y="445770"/>
                </a:lnTo>
                <a:lnTo>
                  <a:pt x="582896" y="430530"/>
                </a:lnTo>
                <a:lnTo>
                  <a:pt x="590344" y="415290"/>
                </a:lnTo>
                <a:lnTo>
                  <a:pt x="598880" y="382270"/>
                </a:lnTo>
                <a:lnTo>
                  <a:pt x="594395" y="350520"/>
                </a:lnTo>
                <a:lnTo>
                  <a:pt x="551366" y="302260"/>
                </a:lnTo>
                <a:lnTo>
                  <a:pt x="510771" y="292100"/>
                </a:lnTo>
                <a:lnTo>
                  <a:pt x="642926" y="292100"/>
                </a:lnTo>
                <a:lnTo>
                  <a:pt x="655785" y="293370"/>
                </a:lnTo>
                <a:lnTo>
                  <a:pt x="689094" y="312420"/>
                </a:lnTo>
                <a:lnTo>
                  <a:pt x="690989" y="316230"/>
                </a:lnTo>
                <a:lnTo>
                  <a:pt x="637230" y="316230"/>
                </a:lnTo>
                <a:lnTo>
                  <a:pt x="639627" y="328930"/>
                </a:lnTo>
                <a:lnTo>
                  <a:pt x="642111" y="342900"/>
                </a:lnTo>
                <a:lnTo>
                  <a:pt x="644187" y="355600"/>
                </a:lnTo>
                <a:lnTo>
                  <a:pt x="645358" y="368300"/>
                </a:lnTo>
                <a:lnTo>
                  <a:pt x="645729" y="391160"/>
                </a:lnTo>
                <a:lnTo>
                  <a:pt x="645520" y="419100"/>
                </a:lnTo>
                <a:lnTo>
                  <a:pt x="616687" y="419100"/>
                </a:lnTo>
                <a:lnTo>
                  <a:pt x="599932" y="452120"/>
                </a:lnTo>
                <a:lnTo>
                  <a:pt x="591717" y="469900"/>
                </a:lnTo>
                <a:lnTo>
                  <a:pt x="583842" y="486410"/>
                </a:lnTo>
                <a:lnTo>
                  <a:pt x="582216" y="490220"/>
                </a:lnTo>
                <a:lnTo>
                  <a:pt x="586132" y="496570"/>
                </a:lnTo>
                <a:lnTo>
                  <a:pt x="588460" y="501650"/>
                </a:lnTo>
                <a:lnTo>
                  <a:pt x="612765" y="549910"/>
                </a:lnTo>
                <a:lnTo>
                  <a:pt x="622017" y="577850"/>
                </a:lnTo>
                <a:lnTo>
                  <a:pt x="618730" y="607060"/>
                </a:lnTo>
                <a:lnTo>
                  <a:pt x="616511" y="615950"/>
                </a:lnTo>
                <a:close/>
              </a:path>
              <a:path w="758190" h="770889">
                <a:moveTo>
                  <a:pt x="750559" y="537210"/>
                </a:moveTo>
                <a:lnTo>
                  <a:pt x="715668" y="537210"/>
                </a:lnTo>
                <a:lnTo>
                  <a:pt x="708277" y="518160"/>
                </a:lnTo>
                <a:lnTo>
                  <a:pt x="701240" y="501650"/>
                </a:lnTo>
                <a:lnTo>
                  <a:pt x="688266" y="444500"/>
                </a:lnTo>
                <a:lnTo>
                  <a:pt x="684674" y="391160"/>
                </a:lnTo>
                <a:lnTo>
                  <a:pt x="683376" y="365760"/>
                </a:lnTo>
                <a:lnTo>
                  <a:pt x="679133" y="344170"/>
                </a:lnTo>
                <a:lnTo>
                  <a:pt x="669461" y="328930"/>
                </a:lnTo>
                <a:lnTo>
                  <a:pt x="655211" y="318770"/>
                </a:lnTo>
                <a:lnTo>
                  <a:pt x="637230" y="316230"/>
                </a:lnTo>
                <a:lnTo>
                  <a:pt x="690989" y="316230"/>
                </a:lnTo>
                <a:lnTo>
                  <a:pt x="706151" y="346710"/>
                </a:lnTo>
                <a:lnTo>
                  <a:pt x="708758" y="391160"/>
                </a:lnTo>
                <a:lnTo>
                  <a:pt x="708848" y="393700"/>
                </a:lnTo>
                <a:lnTo>
                  <a:pt x="709307" y="431800"/>
                </a:lnTo>
                <a:lnTo>
                  <a:pt x="716841" y="469900"/>
                </a:lnTo>
                <a:lnTo>
                  <a:pt x="731205" y="506730"/>
                </a:lnTo>
                <a:lnTo>
                  <a:pt x="750559" y="537210"/>
                </a:lnTo>
                <a:close/>
              </a:path>
              <a:path w="758190" h="770889">
                <a:moveTo>
                  <a:pt x="741161" y="567690"/>
                </a:moveTo>
                <a:lnTo>
                  <a:pt x="679540" y="543560"/>
                </a:lnTo>
                <a:lnTo>
                  <a:pt x="642977" y="519430"/>
                </a:lnTo>
                <a:lnTo>
                  <a:pt x="621456" y="480060"/>
                </a:lnTo>
                <a:lnTo>
                  <a:pt x="620052" y="454660"/>
                </a:lnTo>
                <a:lnTo>
                  <a:pt x="620169" y="450850"/>
                </a:lnTo>
                <a:lnTo>
                  <a:pt x="620260" y="444500"/>
                </a:lnTo>
                <a:lnTo>
                  <a:pt x="619874" y="436880"/>
                </a:lnTo>
                <a:lnTo>
                  <a:pt x="618662" y="427990"/>
                </a:lnTo>
                <a:lnTo>
                  <a:pt x="616687" y="419100"/>
                </a:lnTo>
                <a:lnTo>
                  <a:pt x="645520" y="419100"/>
                </a:lnTo>
                <a:lnTo>
                  <a:pt x="646467" y="462280"/>
                </a:lnTo>
                <a:lnTo>
                  <a:pt x="662686" y="501650"/>
                </a:lnTo>
                <a:lnTo>
                  <a:pt x="700687" y="528320"/>
                </a:lnTo>
                <a:lnTo>
                  <a:pt x="715668" y="537210"/>
                </a:lnTo>
                <a:lnTo>
                  <a:pt x="750559" y="537210"/>
                </a:lnTo>
                <a:lnTo>
                  <a:pt x="752171" y="539750"/>
                </a:lnTo>
                <a:lnTo>
                  <a:pt x="756531" y="546100"/>
                </a:lnTo>
                <a:lnTo>
                  <a:pt x="756309" y="554990"/>
                </a:lnTo>
                <a:lnTo>
                  <a:pt x="758194" y="563880"/>
                </a:lnTo>
                <a:lnTo>
                  <a:pt x="750213" y="563880"/>
                </a:lnTo>
                <a:lnTo>
                  <a:pt x="741161" y="567690"/>
                </a:lnTo>
                <a:close/>
              </a:path>
              <a:path w="758190" h="770889">
                <a:moveTo>
                  <a:pt x="470120" y="459740"/>
                </a:moveTo>
                <a:lnTo>
                  <a:pt x="334226" y="459740"/>
                </a:lnTo>
                <a:lnTo>
                  <a:pt x="373407" y="458470"/>
                </a:lnTo>
                <a:lnTo>
                  <a:pt x="411638" y="450850"/>
                </a:lnTo>
                <a:lnTo>
                  <a:pt x="448432" y="433070"/>
                </a:lnTo>
                <a:lnTo>
                  <a:pt x="455821" y="430530"/>
                </a:lnTo>
                <a:lnTo>
                  <a:pt x="461432" y="431800"/>
                </a:lnTo>
                <a:lnTo>
                  <a:pt x="465375" y="436880"/>
                </a:lnTo>
                <a:lnTo>
                  <a:pt x="467755" y="444500"/>
                </a:lnTo>
                <a:lnTo>
                  <a:pt x="469041" y="452120"/>
                </a:lnTo>
                <a:lnTo>
                  <a:pt x="470120" y="459740"/>
                </a:lnTo>
                <a:close/>
              </a:path>
              <a:path w="758190" h="770889">
                <a:moveTo>
                  <a:pt x="266457" y="596900"/>
                </a:moveTo>
                <a:lnTo>
                  <a:pt x="238057" y="596900"/>
                </a:lnTo>
                <a:lnTo>
                  <a:pt x="240569" y="594360"/>
                </a:lnTo>
                <a:lnTo>
                  <a:pt x="241936" y="591820"/>
                </a:lnTo>
                <a:lnTo>
                  <a:pt x="241752" y="588010"/>
                </a:lnTo>
                <a:lnTo>
                  <a:pt x="241752" y="473710"/>
                </a:lnTo>
                <a:lnTo>
                  <a:pt x="242941" y="463550"/>
                </a:lnTo>
                <a:lnTo>
                  <a:pt x="246725" y="457200"/>
                </a:lnTo>
                <a:lnTo>
                  <a:pt x="253426" y="454660"/>
                </a:lnTo>
                <a:lnTo>
                  <a:pt x="263365" y="454660"/>
                </a:lnTo>
                <a:lnTo>
                  <a:pt x="278920" y="457200"/>
                </a:lnTo>
                <a:lnTo>
                  <a:pt x="286746" y="457200"/>
                </a:lnTo>
                <a:lnTo>
                  <a:pt x="294585" y="458470"/>
                </a:lnTo>
                <a:lnTo>
                  <a:pt x="334226" y="459740"/>
                </a:lnTo>
                <a:lnTo>
                  <a:pt x="470120" y="459740"/>
                </a:lnTo>
                <a:lnTo>
                  <a:pt x="471249" y="466090"/>
                </a:lnTo>
                <a:lnTo>
                  <a:pt x="441634" y="466090"/>
                </a:lnTo>
                <a:lnTo>
                  <a:pt x="422200" y="474980"/>
                </a:lnTo>
                <a:lnTo>
                  <a:pt x="424586" y="483870"/>
                </a:lnTo>
                <a:lnTo>
                  <a:pt x="266543" y="483870"/>
                </a:lnTo>
                <a:lnTo>
                  <a:pt x="266457" y="596900"/>
                </a:lnTo>
                <a:close/>
              </a:path>
              <a:path w="758190" h="770889">
                <a:moveTo>
                  <a:pt x="115482" y="524510"/>
                </a:moveTo>
                <a:lnTo>
                  <a:pt x="78595" y="524510"/>
                </a:lnTo>
                <a:lnTo>
                  <a:pt x="98888" y="502920"/>
                </a:lnTo>
                <a:lnTo>
                  <a:pt x="123369" y="492760"/>
                </a:lnTo>
                <a:lnTo>
                  <a:pt x="149479" y="488950"/>
                </a:lnTo>
                <a:lnTo>
                  <a:pt x="174656" y="482600"/>
                </a:lnTo>
                <a:lnTo>
                  <a:pt x="166998" y="469900"/>
                </a:lnTo>
                <a:lnTo>
                  <a:pt x="159610" y="463550"/>
                </a:lnTo>
                <a:lnTo>
                  <a:pt x="150933" y="462280"/>
                </a:lnTo>
                <a:lnTo>
                  <a:pt x="193790" y="462280"/>
                </a:lnTo>
                <a:lnTo>
                  <a:pt x="199066" y="471170"/>
                </a:lnTo>
                <a:lnTo>
                  <a:pt x="202773" y="481330"/>
                </a:lnTo>
                <a:lnTo>
                  <a:pt x="210643" y="508000"/>
                </a:lnTo>
                <a:lnTo>
                  <a:pt x="183080" y="508000"/>
                </a:lnTo>
                <a:lnTo>
                  <a:pt x="138621" y="515620"/>
                </a:lnTo>
                <a:lnTo>
                  <a:pt x="124630" y="519430"/>
                </a:lnTo>
                <a:lnTo>
                  <a:pt x="116840" y="523240"/>
                </a:lnTo>
                <a:lnTo>
                  <a:pt x="115482" y="524510"/>
                </a:lnTo>
                <a:close/>
              </a:path>
              <a:path w="758190" h="770889">
                <a:moveTo>
                  <a:pt x="469042" y="577850"/>
                </a:moveTo>
                <a:lnTo>
                  <a:pt x="440119" y="577850"/>
                </a:lnTo>
                <a:lnTo>
                  <a:pt x="448401" y="565150"/>
                </a:lnTo>
                <a:lnTo>
                  <a:pt x="456500" y="552450"/>
                </a:lnTo>
                <a:lnTo>
                  <a:pt x="464232" y="539750"/>
                </a:lnTo>
                <a:lnTo>
                  <a:pt x="471413" y="527050"/>
                </a:lnTo>
                <a:lnTo>
                  <a:pt x="441634" y="466090"/>
                </a:lnTo>
                <a:lnTo>
                  <a:pt x="471249" y="466090"/>
                </a:lnTo>
                <a:lnTo>
                  <a:pt x="501044" y="520700"/>
                </a:lnTo>
                <a:lnTo>
                  <a:pt x="535159" y="546100"/>
                </a:lnTo>
                <a:lnTo>
                  <a:pt x="489664" y="546100"/>
                </a:lnTo>
                <a:lnTo>
                  <a:pt x="469042" y="577850"/>
                </a:lnTo>
                <a:close/>
              </a:path>
              <a:path w="758190" h="770889">
                <a:moveTo>
                  <a:pt x="341840" y="749300"/>
                </a:moveTo>
                <a:lnTo>
                  <a:pt x="337628" y="745490"/>
                </a:lnTo>
                <a:lnTo>
                  <a:pt x="330017" y="740410"/>
                </a:lnTo>
                <a:lnTo>
                  <a:pt x="329759" y="736600"/>
                </a:lnTo>
                <a:lnTo>
                  <a:pt x="329181" y="722630"/>
                </a:lnTo>
                <a:lnTo>
                  <a:pt x="329083" y="715010"/>
                </a:lnTo>
                <a:lnTo>
                  <a:pt x="329750" y="699770"/>
                </a:lnTo>
                <a:lnTo>
                  <a:pt x="333978" y="683260"/>
                </a:lnTo>
                <a:lnTo>
                  <a:pt x="343540" y="665480"/>
                </a:lnTo>
                <a:lnTo>
                  <a:pt x="359822" y="643890"/>
                </a:lnTo>
                <a:lnTo>
                  <a:pt x="375208" y="619760"/>
                </a:lnTo>
                <a:lnTo>
                  <a:pt x="390295" y="596900"/>
                </a:lnTo>
                <a:lnTo>
                  <a:pt x="405684" y="574040"/>
                </a:lnTo>
                <a:lnTo>
                  <a:pt x="411173" y="563880"/>
                </a:lnTo>
                <a:lnTo>
                  <a:pt x="414071" y="553720"/>
                </a:lnTo>
                <a:lnTo>
                  <a:pt x="414309" y="542290"/>
                </a:lnTo>
                <a:lnTo>
                  <a:pt x="411818" y="532130"/>
                </a:lnTo>
                <a:lnTo>
                  <a:pt x="407913" y="519430"/>
                </a:lnTo>
                <a:lnTo>
                  <a:pt x="404193" y="508000"/>
                </a:lnTo>
                <a:lnTo>
                  <a:pt x="397039" y="483870"/>
                </a:lnTo>
                <a:lnTo>
                  <a:pt x="424586" y="483870"/>
                </a:lnTo>
                <a:lnTo>
                  <a:pt x="429017" y="500380"/>
                </a:lnTo>
                <a:lnTo>
                  <a:pt x="436669" y="525780"/>
                </a:lnTo>
                <a:lnTo>
                  <a:pt x="440254" y="549910"/>
                </a:lnTo>
                <a:lnTo>
                  <a:pt x="434872" y="576580"/>
                </a:lnTo>
                <a:lnTo>
                  <a:pt x="440119" y="577850"/>
                </a:lnTo>
                <a:lnTo>
                  <a:pt x="469042" y="577850"/>
                </a:lnTo>
                <a:lnTo>
                  <a:pt x="462442" y="588010"/>
                </a:lnTo>
                <a:lnTo>
                  <a:pt x="429363" y="623570"/>
                </a:lnTo>
                <a:lnTo>
                  <a:pt x="393810" y="657860"/>
                </a:lnTo>
                <a:lnTo>
                  <a:pt x="359168" y="693420"/>
                </a:lnTo>
                <a:lnTo>
                  <a:pt x="355954" y="697230"/>
                </a:lnTo>
                <a:lnTo>
                  <a:pt x="355104" y="703580"/>
                </a:lnTo>
                <a:lnTo>
                  <a:pt x="354661" y="708660"/>
                </a:lnTo>
                <a:lnTo>
                  <a:pt x="354579" y="712470"/>
                </a:lnTo>
                <a:lnTo>
                  <a:pt x="354681" y="718820"/>
                </a:lnTo>
                <a:lnTo>
                  <a:pt x="354791" y="727710"/>
                </a:lnTo>
                <a:lnTo>
                  <a:pt x="353885" y="734060"/>
                </a:lnTo>
                <a:lnTo>
                  <a:pt x="352444" y="740410"/>
                </a:lnTo>
                <a:lnTo>
                  <a:pt x="346052" y="744220"/>
                </a:lnTo>
                <a:lnTo>
                  <a:pt x="341840" y="749300"/>
                </a:lnTo>
                <a:close/>
              </a:path>
              <a:path w="758190" h="770889">
                <a:moveTo>
                  <a:pt x="212601" y="748030"/>
                </a:moveTo>
                <a:lnTo>
                  <a:pt x="204177" y="745490"/>
                </a:lnTo>
                <a:lnTo>
                  <a:pt x="197563" y="745490"/>
                </a:lnTo>
                <a:lnTo>
                  <a:pt x="198117" y="739140"/>
                </a:lnTo>
                <a:lnTo>
                  <a:pt x="208684" y="718820"/>
                </a:lnTo>
                <a:lnTo>
                  <a:pt x="225809" y="704850"/>
                </a:lnTo>
                <a:lnTo>
                  <a:pt x="233762" y="688340"/>
                </a:lnTo>
                <a:lnTo>
                  <a:pt x="233914" y="669290"/>
                </a:lnTo>
                <a:lnTo>
                  <a:pt x="227638" y="647700"/>
                </a:lnTo>
                <a:lnTo>
                  <a:pt x="216678" y="617220"/>
                </a:lnTo>
                <a:lnTo>
                  <a:pt x="206989" y="586740"/>
                </a:lnTo>
                <a:lnTo>
                  <a:pt x="197862" y="554990"/>
                </a:lnTo>
                <a:lnTo>
                  <a:pt x="188585" y="524510"/>
                </a:lnTo>
                <a:lnTo>
                  <a:pt x="187107" y="519430"/>
                </a:lnTo>
                <a:lnTo>
                  <a:pt x="185149" y="514350"/>
                </a:lnTo>
                <a:lnTo>
                  <a:pt x="183080" y="508000"/>
                </a:lnTo>
                <a:lnTo>
                  <a:pt x="210643" y="508000"/>
                </a:lnTo>
                <a:lnTo>
                  <a:pt x="211393" y="510540"/>
                </a:lnTo>
                <a:lnTo>
                  <a:pt x="220221" y="539750"/>
                </a:lnTo>
                <a:lnTo>
                  <a:pt x="238057" y="596900"/>
                </a:lnTo>
                <a:lnTo>
                  <a:pt x="266457" y="596900"/>
                </a:lnTo>
                <a:lnTo>
                  <a:pt x="266578" y="646430"/>
                </a:lnTo>
                <a:lnTo>
                  <a:pt x="266170" y="689610"/>
                </a:lnTo>
                <a:lnTo>
                  <a:pt x="243911" y="720090"/>
                </a:lnTo>
                <a:lnTo>
                  <a:pt x="235120" y="728980"/>
                </a:lnTo>
                <a:lnTo>
                  <a:pt x="226273" y="736600"/>
                </a:lnTo>
                <a:lnTo>
                  <a:pt x="216997" y="744220"/>
                </a:lnTo>
                <a:lnTo>
                  <a:pt x="212601" y="748030"/>
                </a:lnTo>
                <a:close/>
              </a:path>
              <a:path w="758190" h="770889">
                <a:moveTo>
                  <a:pt x="573738" y="770890"/>
                </a:moveTo>
                <a:lnTo>
                  <a:pt x="565368" y="770890"/>
                </a:lnTo>
                <a:lnTo>
                  <a:pt x="557324" y="767080"/>
                </a:lnTo>
                <a:lnTo>
                  <a:pt x="555273" y="760730"/>
                </a:lnTo>
                <a:lnTo>
                  <a:pt x="556421" y="753110"/>
                </a:lnTo>
                <a:lnTo>
                  <a:pt x="557979" y="745490"/>
                </a:lnTo>
                <a:lnTo>
                  <a:pt x="558164" y="744220"/>
                </a:lnTo>
                <a:lnTo>
                  <a:pt x="558385" y="744220"/>
                </a:lnTo>
                <a:lnTo>
                  <a:pt x="569060" y="707390"/>
                </a:lnTo>
                <a:lnTo>
                  <a:pt x="570435" y="670560"/>
                </a:lnTo>
                <a:lnTo>
                  <a:pt x="565581" y="633730"/>
                </a:lnTo>
                <a:lnTo>
                  <a:pt x="555762" y="591820"/>
                </a:lnTo>
                <a:lnTo>
                  <a:pt x="519277" y="565150"/>
                </a:lnTo>
                <a:lnTo>
                  <a:pt x="489664" y="546100"/>
                </a:lnTo>
                <a:lnTo>
                  <a:pt x="535159" y="546100"/>
                </a:lnTo>
                <a:lnTo>
                  <a:pt x="562040" y="562610"/>
                </a:lnTo>
                <a:lnTo>
                  <a:pt x="575700" y="575310"/>
                </a:lnTo>
                <a:lnTo>
                  <a:pt x="584240" y="593090"/>
                </a:lnTo>
                <a:lnTo>
                  <a:pt x="587463" y="613410"/>
                </a:lnTo>
                <a:lnTo>
                  <a:pt x="587463" y="614680"/>
                </a:lnTo>
                <a:lnTo>
                  <a:pt x="588756" y="614680"/>
                </a:lnTo>
                <a:lnTo>
                  <a:pt x="589495" y="615950"/>
                </a:lnTo>
                <a:lnTo>
                  <a:pt x="616511" y="615950"/>
                </a:lnTo>
                <a:lnTo>
                  <a:pt x="605419" y="660400"/>
                </a:lnTo>
                <a:lnTo>
                  <a:pt x="599836" y="683260"/>
                </a:lnTo>
                <a:lnTo>
                  <a:pt x="594173" y="706120"/>
                </a:lnTo>
                <a:lnTo>
                  <a:pt x="588434" y="728980"/>
                </a:lnTo>
                <a:lnTo>
                  <a:pt x="582623" y="751840"/>
                </a:lnTo>
                <a:lnTo>
                  <a:pt x="580945" y="759460"/>
                </a:lnTo>
                <a:lnTo>
                  <a:pt x="578457" y="767080"/>
                </a:lnTo>
                <a:lnTo>
                  <a:pt x="573738" y="770890"/>
                </a:lnTo>
                <a:close/>
              </a:path>
            </a:pathLst>
          </a:custGeom>
          <a:solidFill>
            <a:srgbClr val="EA2138"/>
          </a:solidFill>
        </p:spPr>
        <p:txBody>
          <a:bodyPr wrap="square" lIns="0" tIns="0" rIns="0" bIns="0" rtlCol="0"/>
          <a:lstStyle/>
          <a:p>
            <a:endParaRPr sz="4366" dirty="0"/>
          </a:p>
        </p:txBody>
      </p:sp>
      <p:grpSp>
        <p:nvGrpSpPr>
          <p:cNvPr id="249" name="object 101">
            <a:extLst>
              <a:ext uri="{FF2B5EF4-FFF2-40B4-BE49-F238E27FC236}">
                <a16:creationId xmlns:a16="http://schemas.microsoft.com/office/drawing/2014/main" id="{CE3FE141-FAF8-001B-5263-565C8BD0F24C}"/>
              </a:ext>
            </a:extLst>
          </p:cNvPr>
          <p:cNvGrpSpPr/>
          <p:nvPr/>
        </p:nvGrpSpPr>
        <p:grpSpPr>
          <a:xfrm>
            <a:off x="10297268" y="6150286"/>
            <a:ext cx="993467" cy="649219"/>
            <a:chOff x="17935810" y="5696923"/>
            <a:chExt cx="819150" cy="535305"/>
          </a:xfrm>
        </p:grpSpPr>
        <p:sp>
          <p:nvSpPr>
            <p:cNvPr id="250" name="object 102">
              <a:extLst>
                <a:ext uri="{FF2B5EF4-FFF2-40B4-BE49-F238E27FC236}">
                  <a16:creationId xmlns:a16="http://schemas.microsoft.com/office/drawing/2014/main" id="{72370505-9552-7A0F-A48A-106F958D2A2B}"/>
                </a:ext>
              </a:extLst>
            </p:cNvPr>
            <p:cNvSpPr/>
            <p:nvPr/>
          </p:nvSpPr>
          <p:spPr>
            <a:xfrm>
              <a:off x="18083966" y="5704360"/>
              <a:ext cx="455295" cy="520700"/>
            </a:xfrm>
            <a:custGeom>
              <a:avLst/>
              <a:gdLst/>
              <a:ahLst/>
              <a:cxnLst/>
              <a:rect l="l" t="t" r="r" b="b"/>
              <a:pathLst>
                <a:path w="455294" h="520700">
                  <a:moveTo>
                    <a:pt x="67088" y="269760"/>
                  </a:moveTo>
                  <a:lnTo>
                    <a:pt x="67088" y="520410"/>
                  </a:lnTo>
                  <a:lnTo>
                    <a:pt x="454698" y="520410"/>
                  </a:lnTo>
                  <a:lnTo>
                    <a:pt x="454698" y="269760"/>
                  </a:lnTo>
                </a:path>
                <a:path w="455294" h="520700">
                  <a:moveTo>
                    <a:pt x="67088" y="269760"/>
                  </a:moveTo>
                  <a:lnTo>
                    <a:pt x="48791" y="284094"/>
                  </a:lnTo>
                  <a:lnTo>
                    <a:pt x="0" y="269760"/>
                  </a:lnTo>
                  <a:lnTo>
                    <a:pt x="54890" y="105019"/>
                  </a:lnTo>
                  <a:lnTo>
                    <a:pt x="260846" y="0"/>
                  </a:lnTo>
                </a:path>
              </a:pathLst>
            </a:custGeom>
            <a:ln w="14856">
              <a:solidFill>
                <a:srgbClr val="EA2138"/>
              </a:solidFill>
            </a:ln>
          </p:spPr>
          <p:txBody>
            <a:bodyPr wrap="square" lIns="0" tIns="0" rIns="0" bIns="0" rtlCol="0"/>
            <a:lstStyle/>
            <a:p>
              <a:endParaRPr sz="4366" dirty="0"/>
            </a:p>
          </p:txBody>
        </p:sp>
        <p:sp>
          <p:nvSpPr>
            <p:cNvPr id="251" name="object 103">
              <a:extLst>
                <a:ext uri="{FF2B5EF4-FFF2-40B4-BE49-F238E27FC236}">
                  <a16:creationId xmlns:a16="http://schemas.microsoft.com/office/drawing/2014/main" id="{034203B4-18EA-ED2B-3FE1-714696C714BC}"/>
                </a:ext>
              </a:extLst>
            </p:cNvPr>
            <p:cNvSpPr/>
            <p:nvPr/>
          </p:nvSpPr>
          <p:spPr>
            <a:xfrm>
              <a:off x="18344814" y="5704360"/>
              <a:ext cx="260985" cy="284480"/>
            </a:xfrm>
            <a:custGeom>
              <a:avLst/>
              <a:gdLst/>
              <a:ahLst/>
              <a:cxnLst/>
              <a:rect l="l" t="t" r="r" b="b"/>
              <a:pathLst>
                <a:path w="260984" h="284479">
                  <a:moveTo>
                    <a:pt x="193852" y="269760"/>
                  </a:moveTo>
                  <a:lnTo>
                    <a:pt x="212148" y="284093"/>
                  </a:lnTo>
                  <a:lnTo>
                    <a:pt x="260846" y="269760"/>
                  </a:lnTo>
                  <a:lnTo>
                    <a:pt x="206049" y="105019"/>
                  </a:lnTo>
                  <a:lnTo>
                    <a:pt x="0" y="0"/>
                  </a:lnTo>
                </a:path>
              </a:pathLst>
            </a:custGeom>
            <a:ln w="14870">
              <a:solidFill>
                <a:srgbClr val="EA2138"/>
              </a:solidFill>
            </a:ln>
          </p:spPr>
          <p:txBody>
            <a:bodyPr wrap="square" lIns="0" tIns="0" rIns="0" bIns="0" rtlCol="0"/>
            <a:lstStyle/>
            <a:p>
              <a:endParaRPr sz="4366" dirty="0"/>
            </a:p>
          </p:txBody>
        </p:sp>
        <p:sp>
          <p:nvSpPr>
            <p:cNvPr id="252" name="object 104">
              <a:extLst>
                <a:ext uri="{FF2B5EF4-FFF2-40B4-BE49-F238E27FC236}">
                  <a16:creationId xmlns:a16="http://schemas.microsoft.com/office/drawing/2014/main" id="{BE583692-BB03-D2B5-19A5-BF139B932A8B}"/>
                </a:ext>
              </a:extLst>
            </p:cNvPr>
            <p:cNvSpPr/>
            <p:nvPr/>
          </p:nvSpPr>
          <p:spPr>
            <a:xfrm>
              <a:off x="18214483" y="6061224"/>
              <a:ext cx="255904" cy="156845"/>
            </a:xfrm>
            <a:custGeom>
              <a:avLst/>
              <a:gdLst/>
              <a:ahLst/>
              <a:cxnLst/>
              <a:rect l="l" t="t" r="r" b="b"/>
              <a:pathLst>
                <a:path w="255905" h="156845">
                  <a:moveTo>
                    <a:pt x="0" y="156380"/>
                  </a:moveTo>
                  <a:lnTo>
                    <a:pt x="0" y="0"/>
                  </a:lnTo>
                  <a:lnTo>
                    <a:pt x="255873" y="0"/>
                  </a:lnTo>
                  <a:lnTo>
                    <a:pt x="255873" y="156380"/>
                  </a:lnTo>
                </a:path>
              </a:pathLst>
            </a:custGeom>
            <a:ln w="14785">
              <a:solidFill>
                <a:srgbClr val="EA2138"/>
              </a:solidFill>
            </a:ln>
          </p:spPr>
          <p:txBody>
            <a:bodyPr wrap="square" lIns="0" tIns="0" rIns="0" bIns="0" rtlCol="0"/>
            <a:lstStyle/>
            <a:p>
              <a:endParaRPr sz="4366" dirty="0"/>
            </a:p>
          </p:txBody>
        </p:sp>
        <p:sp>
          <p:nvSpPr>
            <p:cNvPr id="253" name="object 105">
              <a:extLst>
                <a:ext uri="{FF2B5EF4-FFF2-40B4-BE49-F238E27FC236}">
                  <a16:creationId xmlns:a16="http://schemas.microsoft.com/office/drawing/2014/main" id="{83F164E0-6355-D828-3EED-860603D3AAB7}"/>
                </a:ext>
              </a:extLst>
            </p:cNvPr>
            <p:cNvSpPr/>
            <p:nvPr/>
          </p:nvSpPr>
          <p:spPr>
            <a:xfrm>
              <a:off x="18272940" y="6099446"/>
              <a:ext cx="137795" cy="97155"/>
            </a:xfrm>
            <a:custGeom>
              <a:avLst/>
              <a:gdLst/>
              <a:ahLst/>
              <a:cxnLst/>
              <a:rect l="l" t="t" r="r" b="b"/>
              <a:pathLst>
                <a:path w="137794" h="97154">
                  <a:moveTo>
                    <a:pt x="0" y="0"/>
                  </a:moveTo>
                  <a:lnTo>
                    <a:pt x="137741" y="96658"/>
                  </a:lnTo>
                </a:path>
              </a:pathLst>
            </a:custGeom>
            <a:ln w="14803">
              <a:solidFill>
                <a:srgbClr val="EA2138"/>
              </a:solidFill>
            </a:ln>
          </p:spPr>
          <p:txBody>
            <a:bodyPr wrap="square" lIns="0" tIns="0" rIns="0" bIns="0" rtlCol="0"/>
            <a:lstStyle/>
            <a:p>
              <a:endParaRPr sz="4366" dirty="0"/>
            </a:p>
          </p:txBody>
        </p:sp>
        <p:sp>
          <p:nvSpPr>
            <p:cNvPr id="254" name="object 106">
              <a:extLst>
                <a:ext uri="{FF2B5EF4-FFF2-40B4-BE49-F238E27FC236}">
                  <a16:creationId xmlns:a16="http://schemas.microsoft.com/office/drawing/2014/main" id="{BB45B37E-F5F9-AF33-F573-F2B2A6E66B20}"/>
                </a:ext>
              </a:extLst>
            </p:cNvPr>
            <p:cNvSpPr/>
            <p:nvPr/>
          </p:nvSpPr>
          <p:spPr>
            <a:xfrm>
              <a:off x="18279038" y="6103029"/>
              <a:ext cx="132080" cy="93345"/>
            </a:xfrm>
            <a:custGeom>
              <a:avLst/>
              <a:gdLst/>
              <a:ahLst/>
              <a:cxnLst/>
              <a:rect l="l" t="t" r="r" b="b"/>
              <a:pathLst>
                <a:path w="132080" h="93345">
                  <a:moveTo>
                    <a:pt x="131642" y="0"/>
                  </a:moveTo>
                  <a:lnTo>
                    <a:pt x="0" y="93074"/>
                  </a:lnTo>
                </a:path>
              </a:pathLst>
            </a:custGeom>
            <a:ln w="14804">
              <a:solidFill>
                <a:srgbClr val="EA2138"/>
              </a:solidFill>
            </a:ln>
          </p:spPr>
          <p:txBody>
            <a:bodyPr wrap="square" lIns="0" tIns="0" rIns="0" bIns="0" rtlCol="0"/>
            <a:lstStyle/>
            <a:p>
              <a:endParaRPr sz="4366" dirty="0"/>
            </a:p>
          </p:txBody>
        </p:sp>
        <p:sp>
          <p:nvSpPr>
            <p:cNvPr id="255" name="object 107">
              <a:extLst>
                <a:ext uri="{FF2B5EF4-FFF2-40B4-BE49-F238E27FC236}">
                  <a16:creationId xmlns:a16="http://schemas.microsoft.com/office/drawing/2014/main" id="{8FEB8A49-DCD6-0392-B6F0-0AC8C5579139}"/>
                </a:ext>
              </a:extLst>
            </p:cNvPr>
            <p:cNvSpPr/>
            <p:nvPr/>
          </p:nvSpPr>
          <p:spPr>
            <a:xfrm>
              <a:off x="18292456" y="5824906"/>
              <a:ext cx="100330" cy="120650"/>
            </a:xfrm>
            <a:custGeom>
              <a:avLst/>
              <a:gdLst/>
              <a:ahLst/>
              <a:cxnLst/>
              <a:rect l="l" t="t" r="r" b="b"/>
              <a:pathLst>
                <a:path w="100330" h="120650">
                  <a:moveTo>
                    <a:pt x="0" y="0"/>
                  </a:moveTo>
                  <a:lnTo>
                    <a:pt x="99928" y="0"/>
                  </a:lnTo>
                  <a:lnTo>
                    <a:pt x="99928" y="120546"/>
                  </a:lnTo>
                  <a:lnTo>
                    <a:pt x="0" y="120546"/>
                  </a:lnTo>
                  <a:lnTo>
                    <a:pt x="0" y="0"/>
                  </a:lnTo>
                  <a:close/>
                </a:path>
              </a:pathLst>
            </a:custGeom>
            <a:ln w="14885">
              <a:solidFill>
                <a:srgbClr val="EA2138"/>
              </a:solidFill>
            </a:ln>
          </p:spPr>
          <p:txBody>
            <a:bodyPr wrap="square" lIns="0" tIns="0" rIns="0" bIns="0" rtlCol="0"/>
            <a:lstStyle/>
            <a:p>
              <a:endParaRPr sz="4366" dirty="0"/>
            </a:p>
          </p:txBody>
        </p:sp>
        <p:sp>
          <p:nvSpPr>
            <p:cNvPr id="256" name="object 108">
              <a:extLst>
                <a:ext uri="{FF2B5EF4-FFF2-40B4-BE49-F238E27FC236}">
                  <a16:creationId xmlns:a16="http://schemas.microsoft.com/office/drawing/2014/main" id="{9CE6027F-FF9D-54CA-0BB5-244D0867BDC9}"/>
                </a:ext>
              </a:extLst>
            </p:cNvPr>
            <p:cNvSpPr/>
            <p:nvPr/>
          </p:nvSpPr>
          <p:spPr>
            <a:xfrm>
              <a:off x="18580513" y="6119843"/>
              <a:ext cx="0" cy="105410"/>
            </a:xfrm>
            <a:custGeom>
              <a:avLst/>
              <a:gdLst/>
              <a:ahLst/>
              <a:cxnLst/>
              <a:rect l="l" t="t" r="r" b="b"/>
              <a:pathLst>
                <a:path h="105410">
                  <a:moveTo>
                    <a:pt x="0" y="0"/>
                  </a:moveTo>
                  <a:lnTo>
                    <a:pt x="0" y="104927"/>
                  </a:lnTo>
                </a:path>
              </a:pathLst>
            </a:custGeom>
            <a:ln w="15012">
              <a:solidFill>
                <a:srgbClr val="EA2138"/>
              </a:solidFill>
            </a:ln>
          </p:spPr>
          <p:txBody>
            <a:bodyPr wrap="square" lIns="0" tIns="0" rIns="0" bIns="0" rtlCol="0"/>
            <a:lstStyle/>
            <a:p>
              <a:endParaRPr sz="4366" dirty="0"/>
            </a:p>
          </p:txBody>
        </p:sp>
        <p:sp>
          <p:nvSpPr>
            <p:cNvPr id="257" name="object 109">
              <a:extLst>
                <a:ext uri="{FF2B5EF4-FFF2-40B4-BE49-F238E27FC236}">
                  <a16:creationId xmlns:a16="http://schemas.microsoft.com/office/drawing/2014/main" id="{BDBEB7C7-225D-C2C2-2272-023477B763E3}"/>
                </a:ext>
              </a:extLst>
            </p:cNvPr>
            <p:cNvSpPr/>
            <p:nvPr/>
          </p:nvSpPr>
          <p:spPr>
            <a:xfrm>
              <a:off x="18110332" y="6119843"/>
              <a:ext cx="0" cy="105410"/>
            </a:xfrm>
            <a:custGeom>
              <a:avLst/>
              <a:gdLst/>
              <a:ahLst/>
              <a:cxnLst/>
              <a:rect l="l" t="t" r="r" b="b"/>
              <a:pathLst>
                <a:path h="105410">
                  <a:moveTo>
                    <a:pt x="0" y="0"/>
                  </a:moveTo>
                  <a:lnTo>
                    <a:pt x="0" y="104927"/>
                  </a:lnTo>
                </a:path>
              </a:pathLst>
            </a:custGeom>
            <a:ln w="15012">
              <a:solidFill>
                <a:srgbClr val="EA2138"/>
              </a:solidFill>
            </a:ln>
          </p:spPr>
          <p:txBody>
            <a:bodyPr wrap="square" lIns="0" tIns="0" rIns="0" bIns="0" rtlCol="0"/>
            <a:lstStyle/>
            <a:p>
              <a:endParaRPr sz="4366" dirty="0"/>
            </a:p>
          </p:txBody>
        </p:sp>
        <p:sp>
          <p:nvSpPr>
            <p:cNvPr id="258" name="object 110">
              <a:extLst>
                <a:ext uri="{FF2B5EF4-FFF2-40B4-BE49-F238E27FC236}">
                  <a16:creationId xmlns:a16="http://schemas.microsoft.com/office/drawing/2014/main" id="{CB1B5C7B-A675-2E2F-D195-8255AD5436E6}"/>
                </a:ext>
              </a:extLst>
            </p:cNvPr>
            <p:cNvSpPr/>
            <p:nvPr/>
          </p:nvSpPr>
          <p:spPr>
            <a:xfrm>
              <a:off x="17943317" y="6119843"/>
              <a:ext cx="0" cy="105410"/>
            </a:xfrm>
            <a:custGeom>
              <a:avLst/>
              <a:gdLst/>
              <a:ahLst/>
              <a:cxnLst/>
              <a:rect l="l" t="t" r="r" b="b"/>
              <a:pathLst>
                <a:path h="105410">
                  <a:moveTo>
                    <a:pt x="0" y="0"/>
                  </a:moveTo>
                  <a:lnTo>
                    <a:pt x="0" y="104927"/>
                  </a:lnTo>
                </a:path>
              </a:pathLst>
            </a:custGeom>
            <a:ln w="15012">
              <a:solidFill>
                <a:srgbClr val="EA2138"/>
              </a:solidFill>
            </a:ln>
          </p:spPr>
          <p:txBody>
            <a:bodyPr wrap="square" lIns="0" tIns="0" rIns="0" bIns="0" rtlCol="0"/>
            <a:lstStyle/>
            <a:p>
              <a:endParaRPr sz="4366" dirty="0"/>
            </a:p>
          </p:txBody>
        </p:sp>
        <p:sp>
          <p:nvSpPr>
            <p:cNvPr id="259" name="object 111">
              <a:extLst>
                <a:ext uri="{FF2B5EF4-FFF2-40B4-BE49-F238E27FC236}">
                  <a16:creationId xmlns:a16="http://schemas.microsoft.com/office/drawing/2014/main" id="{2FC2DCDB-1BF7-9BA9-0561-AAD1EE536F22}"/>
                </a:ext>
              </a:extLst>
            </p:cNvPr>
            <p:cNvSpPr/>
            <p:nvPr/>
          </p:nvSpPr>
          <p:spPr>
            <a:xfrm>
              <a:off x="17943317" y="6130593"/>
              <a:ext cx="167640" cy="87630"/>
            </a:xfrm>
            <a:custGeom>
              <a:avLst/>
              <a:gdLst/>
              <a:ahLst/>
              <a:cxnLst/>
              <a:rect l="l" t="t" r="r" b="b"/>
              <a:pathLst>
                <a:path w="167640" h="87629">
                  <a:moveTo>
                    <a:pt x="0" y="0"/>
                  </a:moveTo>
                  <a:lnTo>
                    <a:pt x="167016" y="87010"/>
                  </a:lnTo>
                </a:path>
              </a:pathLst>
            </a:custGeom>
            <a:ln w="14767">
              <a:solidFill>
                <a:srgbClr val="EA2138"/>
              </a:solidFill>
            </a:ln>
          </p:spPr>
          <p:txBody>
            <a:bodyPr wrap="square" lIns="0" tIns="0" rIns="0" bIns="0" rtlCol="0"/>
            <a:lstStyle/>
            <a:p>
              <a:endParaRPr sz="4366" dirty="0"/>
            </a:p>
          </p:txBody>
        </p:sp>
        <p:sp>
          <p:nvSpPr>
            <p:cNvPr id="260" name="object 112">
              <a:extLst>
                <a:ext uri="{FF2B5EF4-FFF2-40B4-BE49-F238E27FC236}">
                  <a16:creationId xmlns:a16="http://schemas.microsoft.com/office/drawing/2014/main" id="{F20497A6-7CE2-B4E7-FEBC-220AD2D6378D}"/>
                </a:ext>
              </a:extLst>
            </p:cNvPr>
            <p:cNvSpPr/>
            <p:nvPr/>
          </p:nvSpPr>
          <p:spPr>
            <a:xfrm>
              <a:off x="17943317" y="6130593"/>
              <a:ext cx="167640" cy="87630"/>
            </a:xfrm>
            <a:custGeom>
              <a:avLst/>
              <a:gdLst/>
              <a:ahLst/>
              <a:cxnLst/>
              <a:rect l="l" t="t" r="r" b="b"/>
              <a:pathLst>
                <a:path w="167640" h="87629">
                  <a:moveTo>
                    <a:pt x="0" y="87010"/>
                  </a:moveTo>
                  <a:lnTo>
                    <a:pt x="167016" y="0"/>
                  </a:lnTo>
                </a:path>
              </a:pathLst>
            </a:custGeom>
            <a:ln w="14767">
              <a:solidFill>
                <a:srgbClr val="EA2138"/>
              </a:solidFill>
            </a:ln>
          </p:spPr>
          <p:txBody>
            <a:bodyPr wrap="square" lIns="0" tIns="0" rIns="0" bIns="0" rtlCol="0"/>
            <a:lstStyle/>
            <a:p>
              <a:endParaRPr sz="4366" dirty="0"/>
            </a:p>
          </p:txBody>
        </p:sp>
        <p:sp>
          <p:nvSpPr>
            <p:cNvPr id="261" name="object 113">
              <a:extLst>
                <a:ext uri="{FF2B5EF4-FFF2-40B4-BE49-F238E27FC236}">
                  <a16:creationId xmlns:a16="http://schemas.microsoft.com/office/drawing/2014/main" id="{CFB9479C-509E-F324-753C-39825CFE4708}"/>
                </a:ext>
              </a:extLst>
            </p:cNvPr>
            <p:cNvSpPr/>
            <p:nvPr/>
          </p:nvSpPr>
          <p:spPr>
            <a:xfrm>
              <a:off x="18738897" y="6119843"/>
              <a:ext cx="0" cy="105410"/>
            </a:xfrm>
            <a:custGeom>
              <a:avLst/>
              <a:gdLst/>
              <a:ahLst/>
              <a:cxnLst/>
              <a:rect l="l" t="t" r="r" b="b"/>
              <a:pathLst>
                <a:path h="105410">
                  <a:moveTo>
                    <a:pt x="0" y="0"/>
                  </a:moveTo>
                  <a:lnTo>
                    <a:pt x="0" y="104927"/>
                  </a:lnTo>
                </a:path>
              </a:pathLst>
            </a:custGeom>
            <a:ln w="15012">
              <a:solidFill>
                <a:srgbClr val="EA2138"/>
              </a:solidFill>
            </a:ln>
          </p:spPr>
          <p:txBody>
            <a:bodyPr wrap="square" lIns="0" tIns="0" rIns="0" bIns="0" rtlCol="0"/>
            <a:lstStyle/>
            <a:p>
              <a:endParaRPr sz="4366" dirty="0"/>
            </a:p>
          </p:txBody>
        </p:sp>
        <p:sp>
          <p:nvSpPr>
            <p:cNvPr id="262" name="object 114">
              <a:extLst>
                <a:ext uri="{FF2B5EF4-FFF2-40B4-BE49-F238E27FC236}">
                  <a16:creationId xmlns:a16="http://schemas.microsoft.com/office/drawing/2014/main" id="{EF34F75E-9DC5-3DD6-B8E7-AAF651F56982}"/>
                </a:ext>
              </a:extLst>
            </p:cNvPr>
            <p:cNvSpPr/>
            <p:nvPr/>
          </p:nvSpPr>
          <p:spPr>
            <a:xfrm>
              <a:off x="18580513" y="6130593"/>
              <a:ext cx="167640" cy="87630"/>
            </a:xfrm>
            <a:custGeom>
              <a:avLst/>
              <a:gdLst/>
              <a:ahLst/>
              <a:cxnLst/>
              <a:rect l="l" t="t" r="r" b="b"/>
              <a:pathLst>
                <a:path w="167640" h="87629">
                  <a:moveTo>
                    <a:pt x="0" y="0"/>
                  </a:moveTo>
                  <a:lnTo>
                    <a:pt x="167016" y="87010"/>
                  </a:lnTo>
                </a:path>
              </a:pathLst>
            </a:custGeom>
            <a:ln w="14767">
              <a:solidFill>
                <a:srgbClr val="EA2138"/>
              </a:solidFill>
            </a:ln>
          </p:spPr>
          <p:txBody>
            <a:bodyPr wrap="square" lIns="0" tIns="0" rIns="0" bIns="0" rtlCol="0"/>
            <a:lstStyle/>
            <a:p>
              <a:endParaRPr sz="4366" dirty="0"/>
            </a:p>
          </p:txBody>
        </p:sp>
        <p:sp>
          <p:nvSpPr>
            <p:cNvPr id="263" name="object 115">
              <a:extLst>
                <a:ext uri="{FF2B5EF4-FFF2-40B4-BE49-F238E27FC236}">
                  <a16:creationId xmlns:a16="http://schemas.microsoft.com/office/drawing/2014/main" id="{336A0044-918F-2C75-B7CA-78304E1C694E}"/>
                </a:ext>
              </a:extLst>
            </p:cNvPr>
            <p:cNvSpPr/>
            <p:nvPr/>
          </p:nvSpPr>
          <p:spPr>
            <a:xfrm>
              <a:off x="18580513" y="6130593"/>
              <a:ext cx="167640" cy="87630"/>
            </a:xfrm>
            <a:custGeom>
              <a:avLst/>
              <a:gdLst/>
              <a:ahLst/>
              <a:cxnLst/>
              <a:rect l="l" t="t" r="r" b="b"/>
              <a:pathLst>
                <a:path w="167640" h="87629">
                  <a:moveTo>
                    <a:pt x="0" y="87010"/>
                  </a:moveTo>
                  <a:lnTo>
                    <a:pt x="167016" y="0"/>
                  </a:lnTo>
                </a:path>
              </a:pathLst>
            </a:custGeom>
            <a:ln w="14767">
              <a:solidFill>
                <a:srgbClr val="EA2138"/>
              </a:solidFill>
            </a:ln>
          </p:spPr>
          <p:txBody>
            <a:bodyPr wrap="square" lIns="0" tIns="0" rIns="0" bIns="0" rtlCol="0"/>
            <a:lstStyle/>
            <a:p>
              <a:endParaRPr sz="4366" dirty="0"/>
            </a:p>
          </p:txBody>
        </p:sp>
      </p:grpSp>
      <p:grpSp>
        <p:nvGrpSpPr>
          <p:cNvPr id="264" name="object 25">
            <a:extLst>
              <a:ext uri="{FF2B5EF4-FFF2-40B4-BE49-F238E27FC236}">
                <a16:creationId xmlns:a16="http://schemas.microsoft.com/office/drawing/2014/main" id="{EF5B27A9-BE10-17CC-C361-18890B648CC7}"/>
              </a:ext>
            </a:extLst>
          </p:cNvPr>
          <p:cNvGrpSpPr/>
          <p:nvPr/>
        </p:nvGrpSpPr>
        <p:grpSpPr>
          <a:xfrm>
            <a:off x="13746945" y="6407155"/>
            <a:ext cx="917224" cy="426652"/>
            <a:chOff x="13460944" y="3895242"/>
            <a:chExt cx="756285" cy="351790"/>
          </a:xfrm>
        </p:grpSpPr>
        <p:sp>
          <p:nvSpPr>
            <p:cNvPr id="265" name="object 26">
              <a:extLst>
                <a:ext uri="{FF2B5EF4-FFF2-40B4-BE49-F238E27FC236}">
                  <a16:creationId xmlns:a16="http://schemas.microsoft.com/office/drawing/2014/main" id="{6D91E411-2AEC-4244-394B-B94D0DAF374A}"/>
                </a:ext>
              </a:extLst>
            </p:cNvPr>
            <p:cNvSpPr/>
            <p:nvPr/>
          </p:nvSpPr>
          <p:spPr>
            <a:xfrm>
              <a:off x="13532389" y="3903222"/>
              <a:ext cx="676910" cy="335915"/>
            </a:xfrm>
            <a:custGeom>
              <a:avLst/>
              <a:gdLst/>
              <a:ahLst/>
              <a:cxnLst/>
              <a:rect l="l" t="t" r="r" b="b"/>
              <a:pathLst>
                <a:path w="676909" h="335914">
                  <a:moveTo>
                    <a:pt x="676700" y="54519"/>
                  </a:moveTo>
                  <a:lnTo>
                    <a:pt x="665443" y="39331"/>
                  </a:lnTo>
                  <a:lnTo>
                    <a:pt x="644370" y="31860"/>
                  </a:lnTo>
                  <a:lnTo>
                    <a:pt x="620503" y="30920"/>
                  </a:lnTo>
                  <a:lnTo>
                    <a:pt x="600866" y="35323"/>
                  </a:lnTo>
                  <a:lnTo>
                    <a:pt x="391243" y="127245"/>
                  </a:lnTo>
                  <a:lnTo>
                    <a:pt x="384400" y="130243"/>
                  </a:lnTo>
                  <a:lnTo>
                    <a:pt x="376487" y="129985"/>
                  </a:lnTo>
                  <a:lnTo>
                    <a:pt x="369870" y="126552"/>
                  </a:lnTo>
                  <a:lnTo>
                    <a:pt x="135483" y="3067"/>
                  </a:lnTo>
                  <a:lnTo>
                    <a:pt x="129637" y="0"/>
                  </a:lnTo>
                  <a:lnTo>
                    <a:pt x="122331" y="1662"/>
                  </a:lnTo>
                  <a:lnTo>
                    <a:pt x="118529" y="6926"/>
                  </a:lnTo>
                  <a:lnTo>
                    <a:pt x="103423" y="28298"/>
                  </a:lnTo>
                  <a:lnTo>
                    <a:pt x="100392" y="32741"/>
                  </a:lnTo>
                  <a:lnTo>
                    <a:pt x="100392" y="38500"/>
                  </a:lnTo>
                  <a:lnTo>
                    <a:pt x="103423" y="42942"/>
                  </a:lnTo>
                  <a:lnTo>
                    <a:pt x="200425" y="196606"/>
                  </a:lnTo>
                  <a:lnTo>
                    <a:pt x="204135" y="202553"/>
                  </a:lnTo>
                  <a:lnTo>
                    <a:pt x="202141" y="210271"/>
                  </a:lnTo>
                  <a:lnTo>
                    <a:pt x="195966" y="213852"/>
                  </a:lnTo>
                  <a:lnTo>
                    <a:pt x="195616" y="214060"/>
                  </a:lnTo>
                  <a:lnTo>
                    <a:pt x="195246" y="214248"/>
                  </a:lnTo>
                  <a:lnTo>
                    <a:pt x="194876" y="214416"/>
                  </a:lnTo>
                  <a:lnTo>
                    <a:pt x="6113" y="300500"/>
                  </a:lnTo>
                  <a:lnTo>
                    <a:pt x="1787" y="302548"/>
                  </a:lnTo>
                  <a:lnTo>
                    <a:pt x="0" y="307584"/>
                  </a:lnTo>
                  <a:lnTo>
                    <a:pt x="2127" y="311760"/>
                  </a:lnTo>
                  <a:lnTo>
                    <a:pt x="3205" y="313887"/>
                  </a:lnTo>
                  <a:lnTo>
                    <a:pt x="53604" y="327251"/>
                  </a:lnTo>
                  <a:lnTo>
                    <a:pt x="103635" y="335402"/>
                  </a:lnTo>
                  <a:lnTo>
                    <a:pt x="136195" y="334626"/>
                  </a:lnTo>
                  <a:lnTo>
                    <a:pt x="199089" y="318310"/>
                  </a:lnTo>
                  <a:lnTo>
                    <a:pt x="238884" y="301144"/>
                  </a:lnTo>
                  <a:lnTo>
                    <a:pt x="285934" y="280818"/>
                  </a:lnTo>
                  <a:lnTo>
                    <a:pt x="337427" y="258544"/>
                  </a:lnTo>
                  <a:lnTo>
                    <a:pt x="390552" y="235537"/>
                  </a:lnTo>
                  <a:lnTo>
                    <a:pt x="442498" y="213009"/>
                  </a:lnTo>
                  <a:lnTo>
                    <a:pt x="490454" y="192173"/>
                  </a:lnTo>
                  <a:lnTo>
                    <a:pt x="531608" y="174244"/>
                  </a:lnTo>
                  <a:lnTo>
                    <a:pt x="621931" y="134666"/>
                  </a:lnTo>
                  <a:lnTo>
                    <a:pt x="658910" y="101828"/>
                  </a:lnTo>
                  <a:lnTo>
                    <a:pt x="673387" y="77686"/>
                  </a:lnTo>
                  <a:lnTo>
                    <a:pt x="676700" y="54519"/>
                  </a:lnTo>
                  <a:close/>
                </a:path>
              </a:pathLst>
            </a:custGeom>
            <a:ln w="15951">
              <a:solidFill>
                <a:srgbClr val="EA2138"/>
              </a:solidFill>
            </a:ln>
          </p:spPr>
          <p:txBody>
            <a:bodyPr wrap="square" lIns="0" tIns="0" rIns="0" bIns="0" rtlCol="0"/>
            <a:lstStyle/>
            <a:p>
              <a:endParaRPr sz="4366" dirty="0"/>
            </a:p>
          </p:txBody>
        </p:sp>
        <p:pic>
          <p:nvPicPr>
            <p:cNvPr id="266" name="object 27">
              <a:extLst>
                <a:ext uri="{FF2B5EF4-FFF2-40B4-BE49-F238E27FC236}">
                  <a16:creationId xmlns:a16="http://schemas.microsoft.com/office/drawing/2014/main" id="{D7FDA7A5-547A-8296-A1B0-9DED8CB2AE66}"/>
                </a:ext>
              </a:extLst>
            </p:cNvPr>
            <p:cNvPicPr/>
            <p:nvPr/>
          </p:nvPicPr>
          <p:blipFill>
            <a:blip r:embed="rId10" cstate="email">
              <a:extLst>
                <a:ext uri="{28A0092B-C50C-407E-A947-70E740481C1C}">
                  <a14:useLocalDpi xmlns:a14="http://schemas.microsoft.com/office/drawing/2010/main"/>
                </a:ext>
              </a:extLst>
            </a:blip>
            <a:stretch>
              <a:fillRect/>
            </a:stretch>
          </p:blipFill>
          <p:spPr>
            <a:xfrm>
              <a:off x="13460944" y="4065333"/>
              <a:ext cx="141291" cy="113871"/>
            </a:xfrm>
            <a:prstGeom prst="rect">
              <a:avLst/>
            </a:prstGeom>
          </p:spPr>
        </p:pic>
      </p:grpSp>
      <p:sp>
        <p:nvSpPr>
          <p:cNvPr id="271" name="TextBox 270">
            <a:extLst>
              <a:ext uri="{FF2B5EF4-FFF2-40B4-BE49-F238E27FC236}">
                <a16:creationId xmlns:a16="http://schemas.microsoft.com/office/drawing/2014/main" id="{76188A58-9BFA-A294-7F68-5AD0EE1E8866}"/>
              </a:ext>
            </a:extLst>
          </p:cNvPr>
          <p:cNvSpPr txBox="1"/>
          <p:nvPr/>
        </p:nvSpPr>
        <p:spPr>
          <a:xfrm>
            <a:off x="2624462" y="96731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Commercial</a:t>
            </a:r>
          </a:p>
        </p:txBody>
      </p:sp>
      <p:sp>
        <p:nvSpPr>
          <p:cNvPr id="272" name="TextBox 271">
            <a:extLst>
              <a:ext uri="{FF2B5EF4-FFF2-40B4-BE49-F238E27FC236}">
                <a16:creationId xmlns:a16="http://schemas.microsoft.com/office/drawing/2014/main" id="{4AD1C0CC-A92D-771C-4369-E071F374927F}"/>
              </a:ext>
            </a:extLst>
          </p:cNvPr>
          <p:cNvSpPr txBox="1"/>
          <p:nvPr/>
        </p:nvSpPr>
        <p:spPr>
          <a:xfrm>
            <a:off x="6352411" y="96731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Flood</a:t>
            </a:r>
          </a:p>
        </p:txBody>
      </p:sp>
      <p:sp>
        <p:nvSpPr>
          <p:cNvPr id="273" name="TextBox 272">
            <a:extLst>
              <a:ext uri="{FF2B5EF4-FFF2-40B4-BE49-F238E27FC236}">
                <a16:creationId xmlns:a16="http://schemas.microsoft.com/office/drawing/2014/main" id="{9E16A6D4-4DD7-79E5-E004-60FB3F46A513}"/>
              </a:ext>
            </a:extLst>
          </p:cNvPr>
          <p:cNvSpPr txBox="1"/>
          <p:nvPr/>
        </p:nvSpPr>
        <p:spPr>
          <a:xfrm>
            <a:off x="10359527" y="9673199"/>
            <a:ext cx="983924" cy="338554"/>
          </a:xfrm>
          <a:prstGeom prst="rect">
            <a:avLst/>
          </a:prstGeom>
          <a:noFill/>
        </p:spPr>
        <p:txBody>
          <a:bodyPr wrap="none" lIns="0" tIns="0" rIns="0" bIns="0">
            <a:spAutoFit/>
          </a:bodyPr>
          <a:lstStyle/>
          <a:p>
            <a:pPr marR="175895" algn="ctr"/>
            <a:r>
              <a:rPr lang="en-IN" sz="2200" spc="15" dirty="0">
                <a:solidFill>
                  <a:srgbClr val="262836"/>
                </a:solidFill>
                <a:latin typeface="Helvetica Now Text" panose="020B0504030202020204" pitchFamily="34" charset="77"/>
                <a:cs typeface="Arial"/>
              </a:rPr>
              <a:t>Cyber</a:t>
            </a:r>
          </a:p>
        </p:txBody>
      </p:sp>
      <p:sp>
        <p:nvSpPr>
          <p:cNvPr id="274" name="TextBox 273">
            <a:extLst>
              <a:ext uri="{FF2B5EF4-FFF2-40B4-BE49-F238E27FC236}">
                <a16:creationId xmlns:a16="http://schemas.microsoft.com/office/drawing/2014/main" id="{874628FF-637A-5A78-32D2-CFB1D07B74BE}"/>
              </a:ext>
            </a:extLst>
          </p:cNvPr>
          <p:cNvSpPr txBox="1"/>
          <p:nvPr/>
        </p:nvSpPr>
        <p:spPr>
          <a:xfrm>
            <a:off x="13159611" y="9673199"/>
            <a:ext cx="2284413"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Group Excess</a:t>
            </a:r>
          </a:p>
        </p:txBody>
      </p:sp>
      <p:sp>
        <p:nvSpPr>
          <p:cNvPr id="275" name="TextBox 274">
            <a:extLst>
              <a:ext uri="{FF2B5EF4-FFF2-40B4-BE49-F238E27FC236}">
                <a16:creationId xmlns:a16="http://schemas.microsoft.com/office/drawing/2014/main" id="{3939CCC1-942E-84F3-7BF3-98F660252FDC}"/>
              </a:ext>
            </a:extLst>
          </p:cNvPr>
          <p:cNvSpPr txBox="1"/>
          <p:nvPr/>
        </p:nvSpPr>
        <p:spPr>
          <a:xfrm>
            <a:off x="19861598" y="9750535"/>
            <a:ext cx="2512854" cy="338554"/>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Claims</a:t>
            </a:r>
          </a:p>
        </p:txBody>
      </p:sp>
      <p:sp>
        <p:nvSpPr>
          <p:cNvPr id="276" name="TextBox 275">
            <a:extLst>
              <a:ext uri="{FF2B5EF4-FFF2-40B4-BE49-F238E27FC236}">
                <a16:creationId xmlns:a16="http://schemas.microsoft.com/office/drawing/2014/main" id="{7786F8EF-9BDD-EBB0-BE35-98AF631E7BB4}"/>
              </a:ext>
            </a:extLst>
          </p:cNvPr>
          <p:cNvSpPr txBox="1"/>
          <p:nvPr/>
        </p:nvSpPr>
        <p:spPr>
          <a:xfrm>
            <a:off x="16553464" y="9402522"/>
            <a:ext cx="2512854" cy="677108"/>
          </a:xfrm>
          <a:prstGeom prst="rect">
            <a:avLst/>
          </a:prstGeom>
          <a:noFill/>
        </p:spPr>
        <p:txBody>
          <a:bodyPr wrap="square" lIns="0" tIns="0" rIns="0" bIns="0">
            <a:spAutoFit/>
          </a:bodyPr>
          <a:lstStyle/>
          <a:p>
            <a:pPr marR="175895" algn="ctr"/>
            <a:r>
              <a:rPr lang="en-IN" sz="2200" spc="15" dirty="0">
                <a:solidFill>
                  <a:srgbClr val="262836"/>
                </a:solidFill>
                <a:latin typeface="Helvetica Now Text" panose="020B0504030202020204" pitchFamily="34" charset="77"/>
                <a:cs typeface="Arial"/>
              </a:rPr>
              <a:t>Kidnap &amp; Ransom/Travel</a:t>
            </a:r>
          </a:p>
        </p:txBody>
      </p:sp>
      <p:grpSp>
        <p:nvGrpSpPr>
          <p:cNvPr id="317" name="object 93">
            <a:extLst>
              <a:ext uri="{FF2B5EF4-FFF2-40B4-BE49-F238E27FC236}">
                <a16:creationId xmlns:a16="http://schemas.microsoft.com/office/drawing/2014/main" id="{99F306CB-3208-3198-0711-DC1045735DAB}"/>
              </a:ext>
            </a:extLst>
          </p:cNvPr>
          <p:cNvGrpSpPr/>
          <p:nvPr/>
        </p:nvGrpSpPr>
        <p:grpSpPr>
          <a:xfrm>
            <a:off x="3203557" y="8827843"/>
            <a:ext cx="929546" cy="528307"/>
            <a:chOff x="9133771" y="5746568"/>
            <a:chExt cx="766445" cy="435609"/>
          </a:xfrm>
        </p:grpSpPr>
        <p:sp>
          <p:nvSpPr>
            <p:cNvPr id="318" name="object 94">
              <a:extLst>
                <a:ext uri="{FF2B5EF4-FFF2-40B4-BE49-F238E27FC236}">
                  <a16:creationId xmlns:a16="http://schemas.microsoft.com/office/drawing/2014/main" id="{9F68F02F-1F78-8581-07B4-1116B8508700}"/>
                </a:ext>
              </a:extLst>
            </p:cNvPr>
            <p:cNvSpPr/>
            <p:nvPr/>
          </p:nvSpPr>
          <p:spPr>
            <a:xfrm>
              <a:off x="9140563" y="5753360"/>
              <a:ext cx="760095" cy="421640"/>
            </a:xfrm>
            <a:custGeom>
              <a:avLst/>
              <a:gdLst/>
              <a:ahLst/>
              <a:cxnLst/>
              <a:rect l="l" t="t" r="r" b="b"/>
              <a:pathLst>
                <a:path w="760095" h="421639">
                  <a:moveTo>
                    <a:pt x="416591" y="112597"/>
                  </a:moveTo>
                  <a:lnTo>
                    <a:pt x="759556" y="112597"/>
                  </a:lnTo>
                </a:path>
                <a:path w="760095" h="421639">
                  <a:moveTo>
                    <a:pt x="345005" y="382219"/>
                  </a:moveTo>
                  <a:lnTo>
                    <a:pt x="345005" y="77749"/>
                  </a:lnTo>
                  <a:lnTo>
                    <a:pt x="410554" y="77749"/>
                  </a:lnTo>
                  <a:lnTo>
                    <a:pt x="410554" y="421561"/>
                  </a:lnTo>
                  <a:lnTo>
                    <a:pt x="377822" y="421561"/>
                  </a:lnTo>
                  <a:lnTo>
                    <a:pt x="291613" y="421561"/>
                  </a:lnTo>
                  <a:lnTo>
                    <a:pt x="85018" y="421561"/>
                  </a:lnTo>
                  <a:lnTo>
                    <a:pt x="85018" y="199249"/>
                  </a:lnTo>
                  <a:lnTo>
                    <a:pt x="0" y="199249"/>
                  </a:lnTo>
                  <a:lnTo>
                    <a:pt x="246553" y="0"/>
                  </a:lnTo>
                  <a:lnTo>
                    <a:pt x="314568" y="54941"/>
                  </a:lnTo>
                </a:path>
                <a:path w="760095" h="421639">
                  <a:moveTo>
                    <a:pt x="482480" y="141085"/>
                  </a:moveTo>
                  <a:lnTo>
                    <a:pt x="482480" y="355851"/>
                  </a:lnTo>
                  <a:lnTo>
                    <a:pt x="740087" y="355851"/>
                  </a:lnTo>
                  <a:lnTo>
                    <a:pt x="740087" y="141085"/>
                  </a:lnTo>
                </a:path>
                <a:path w="760095" h="421639">
                  <a:moveTo>
                    <a:pt x="489792" y="175000"/>
                  </a:moveTo>
                  <a:lnTo>
                    <a:pt x="734390" y="175000"/>
                  </a:lnTo>
                </a:path>
              </a:pathLst>
            </a:custGeom>
            <a:ln w="13584">
              <a:solidFill>
                <a:srgbClr val="EA2138"/>
              </a:solidFill>
            </a:ln>
          </p:spPr>
          <p:txBody>
            <a:bodyPr wrap="square" lIns="0" tIns="0" rIns="0" bIns="0" rtlCol="0"/>
            <a:lstStyle/>
            <a:p>
              <a:endParaRPr sz="4366" dirty="0"/>
            </a:p>
          </p:txBody>
        </p:sp>
        <p:pic>
          <p:nvPicPr>
            <p:cNvPr id="319" name="object 95">
              <a:extLst>
                <a:ext uri="{FF2B5EF4-FFF2-40B4-BE49-F238E27FC236}">
                  <a16:creationId xmlns:a16="http://schemas.microsoft.com/office/drawing/2014/main" id="{2CA2EA0E-4DE1-E949-0930-3744713AAF64}"/>
                </a:ext>
              </a:extLst>
            </p:cNvPr>
            <p:cNvPicPr/>
            <p:nvPr/>
          </p:nvPicPr>
          <p:blipFill>
            <a:blip r:embed="rId11" cstate="email">
              <a:extLst>
                <a:ext uri="{28A0092B-C50C-407E-A947-70E740481C1C}">
                  <a14:useLocalDpi xmlns:a14="http://schemas.microsoft.com/office/drawing/2010/main"/>
                </a:ext>
              </a:extLst>
            </a:blip>
            <a:stretch>
              <a:fillRect/>
            </a:stretch>
          </p:blipFill>
          <p:spPr>
            <a:xfrm>
              <a:off x="9714020" y="5956002"/>
              <a:ext cx="74889" cy="128452"/>
            </a:xfrm>
            <a:prstGeom prst="rect">
              <a:avLst/>
            </a:prstGeom>
          </p:spPr>
        </p:pic>
      </p:grpSp>
      <p:grpSp>
        <p:nvGrpSpPr>
          <p:cNvPr id="320" name="object 28">
            <a:extLst>
              <a:ext uri="{FF2B5EF4-FFF2-40B4-BE49-F238E27FC236}">
                <a16:creationId xmlns:a16="http://schemas.microsoft.com/office/drawing/2014/main" id="{0D843C6B-AF1B-D53F-0A04-3B4C21CED53E}"/>
              </a:ext>
            </a:extLst>
          </p:cNvPr>
          <p:cNvGrpSpPr/>
          <p:nvPr/>
        </p:nvGrpSpPr>
        <p:grpSpPr>
          <a:xfrm>
            <a:off x="6984571" y="8708707"/>
            <a:ext cx="801704" cy="603781"/>
            <a:chOff x="15916921" y="3822842"/>
            <a:chExt cx="661035" cy="497840"/>
          </a:xfrm>
        </p:grpSpPr>
        <p:sp>
          <p:nvSpPr>
            <p:cNvPr id="321" name="object 29">
              <a:extLst>
                <a:ext uri="{FF2B5EF4-FFF2-40B4-BE49-F238E27FC236}">
                  <a16:creationId xmlns:a16="http://schemas.microsoft.com/office/drawing/2014/main" id="{E3960C1B-C1EA-21FD-B553-97BA14682282}"/>
                </a:ext>
              </a:extLst>
            </p:cNvPr>
            <p:cNvSpPr/>
            <p:nvPr/>
          </p:nvSpPr>
          <p:spPr>
            <a:xfrm>
              <a:off x="15924345" y="3830302"/>
              <a:ext cx="527050" cy="482600"/>
            </a:xfrm>
            <a:custGeom>
              <a:avLst/>
              <a:gdLst/>
              <a:ahLst/>
              <a:cxnLst/>
              <a:rect l="l" t="t" r="r" b="b"/>
              <a:pathLst>
                <a:path w="527050" h="482600">
                  <a:moveTo>
                    <a:pt x="426211" y="188638"/>
                  </a:moveTo>
                  <a:lnTo>
                    <a:pt x="420556" y="188638"/>
                  </a:lnTo>
                  <a:lnTo>
                    <a:pt x="420556" y="235589"/>
                  </a:lnTo>
                </a:path>
                <a:path w="527050" h="482600">
                  <a:moveTo>
                    <a:pt x="110747" y="253497"/>
                  </a:moveTo>
                  <a:lnTo>
                    <a:pt x="110747" y="188545"/>
                  </a:lnTo>
                  <a:lnTo>
                    <a:pt x="28652" y="188545"/>
                  </a:lnTo>
                  <a:lnTo>
                    <a:pt x="265698" y="0"/>
                  </a:lnTo>
                  <a:lnTo>
                    <a:pt x="408868" y="113944"/>
                  </a:lnTo>
                </a:path>
                <a:path w="527050" h="482600">
                  <a:moveTo>
                    <a:pt x="0" y="424970"/>
                  </a:moveTo>
                  <a:lnTo>
                    <a:pt x="43569" y="430944"/>
                  </a:lnTo>
                  <a:lnTo>
                    <a:pt x="74485" y="445188"/>
                  </a:lnTo>
                  <a:lnTo>
                    <a:pt x="101175" y="462189"/>
                  </a:lnTo>
                  <a:lnTo>
                    <a:pt x="132068" y="476433"/>
                  </a:lnTo>
                  <a:lnTo>
                    <a:pt x="175593" y="482406"/>
                  </a:lnTo>
                  <a:lnTo>
                    <a:pt x="219126" y="476433"/>
                  </a:lnTo>
                  <a:lnTo>
                    <a:pt x="250037" y="462189"/>
                  </a:lnTo>
                  <a:lnTo>
                    <a:pt x="276741" y="445188"/>
                  </a:lnTo>
                  <a:lnTo>
                    <a:pt x="307652" y="430944"/>
                  </a:lnTo>
                  <a:lnTo>
                    <a:pt x="351186" y="424970"/>
                  </a:lnTo>
                  <a:lnTo>
                    <a:pt x="394719" y="430944"/>
                  </a:lnTo>
                  <a:lnTo>
                    <a:pt x="425630" y="445188"/>
                  </a:lnTo>
                  <a:lnTo>
                    <a:pt x="452334" y="462189"/>
                  </a:lnTo>
                  <a:lnTo>
                    <a:pt x="483245" y="476433"/>
                  </a:lnTo>
                  <a:lnTo>
                    <a:pt x="526779" y="482406"/>
                  </a:lnTo>
                </a:path>
                <a:path w="527050" h="482600">
                  <a:moveTo>
                    <a:pt x="0" y="348420"/>
                  </a:moveTo>
                  <a:lnTo>
                    <a:pt x="43569" y="354393"/>
                  </a:lnTo>
                  <a:lnTo>
                    <a:pt x="74485" y="368637"/>
                  </a:lnTo>
                  <a:lnTo>
                    <a:pt x="101175" y="385638"/>
                  </a:lnTo>
                  <a:lnTo>
                    <a:pt x="132068" y="399882"/>
                  </a:lnTo>
                  <a:lnTo>
                    <a:pt x="175593" y="405856"/>
                  </a:lnTo>
                  <a:lnTo>
                    <a:pt x="219126" y="399882"/>
                  </a:lnTo>
                  <a:lnTo>
                    <a:pt x="250037" y="385638"/>
                  </a:lnTo>
                  <a:lnTo>
                    <a:pt x="276741" y="368637"/>
                  </a:lnTo>
                  <a:lnTo>
                    <a:pt x="307652" y="354393"/>
                  </a:lnTo>
                  <a:lnTo>
                    <a:pt x="351186" y="348420"/>
                  </a:lnTo>
                  <a:lnTo>
                    <a:pt x="394719" y="354393"/>
                  </a:lnTo>
                  <a:lnTo>
                    <a:pt x="425630" y="368637"/>
                  </a:lnTo>
                  <a:lnTo>
                    <a:pt x="452334" y="385638"/>
                  </a:lnTo>
                  <a:lnTo>
                    <a:pt x="483245" y="399882"/>
                  </a:lnTo>
                  <a:lnTo>
                    <a:pt x="526779" y="405856"/>
                  </a:lnTo>
                </a:path>
                <a:path w="527050" h="482600">
                  <a:moveTo>
                    <a:pt x="0" y="271869"/>
                  </a:moveTo>
                  <a:lnTo>
                    <a:pt x="43569" y="277843"/>
                  </a:lnTo>
                  <a:lnTo>
                    <a:pt x="74485" y="292087"/>
                  </a:lnTo>
                  <a:lnTo>
                    <a:pt x="101175" y="309088"/>
                  </a:lnTo>
                  <a:lnTo>
                    <a:pt x="132068" y="323332"/>
                  </a:lnTo>
                  <a:lnTo>
                    <a:pt x="175593" y="329305"/>
                  </a:lnTo>
                  <a:lnTo>
                    <a:pt x="219126" y="323332"/>
                  </a:lnTo>
                  <a:lnTo>
                    <a:pt x="250037" y="309088"/>
                  </a:lnTo>
                  <a:lnTo>
                    <a:pt x="276741" y="292087"/>
                  </a:lnTo>
                  <a:lnTo>
                    <a:pt x="307652" y="277843"/>
                  </a:lnTo>
                  <a:lnTo>
                    <a:pt x="351186" y="271869"/>
                  </a:lnTo>
                  <a:lnTo>
                    <a:pt x="394719" y="277843"/>
                  </a:lnTo>
                  <a:lnTo>
                    <a:pt x="425630" y="292087"/>
                  </a:lnTo>
                  <a:lnTo>
                    <a:pt x="452334" y="309088"/>
                  </a:lnTo>
                  <a:lnTo>
                    <a:pt x="483245" y="323332"/>
                  </a:lnTo>
                  <a:lnTo>
                    <a:pt x="526779" y="329305"/>
                  </a:lnTo>
                </a:path>
              </a:pathLst>
            </a:custGeom>
            <a:ln w="14963">
              <a:solidFill>
                <a:srgbClr val="EA2138"/>
              </a:solidFill>
            </a:ln>
          </p:spPr>
          <p:txBody>
            <a:bodyPr wrap="square" lIns="0" tIns="0" rIns="0" bIns="0" rtlCol="0"/>
            <a:lstStyle/>
            <a:p>
              <a:endParaRPr sz="4366" dirty="0"/>
            </a:p>
          </p:txBody>
        </p:sp>
        <p:pic>
          <p:nvPicPr>
            <p:cNvPr id="322" name="object 30">
              <a:extLst>
                <a:ext uri="{FF2B5EF4-FFF2-40B4-BE49-F238E27FC236}">
                  <a16:creationId xmlns:a16="http://schemas.microsoft.com/office/drawing/2014/main" id="{0F025ACD-68D8-10D2-6A09-5ED22F1C3E71}"/>
                </a:ext>
              </a:extLst>
            </p:cNvPr>
            <p:cNvPicPr/>
            <p:nvPr/>
          </p:nvPicPr>
          <p:blipFill>
            <a:blip r:embed="rId12" cstate="email">
              <a:extLst>
                <a:ext uri="{28A0092B-C50C-407E-A947-70E740481C1C}">
                  <a14:useLocalDpi xmlns:a14="http://schemas.microsoft.com/office/drawing/2010/main"/>
                </a:ext>
              </a:extLst>
            </a:blip>
            <a:stretch>
              <a:fillRect/>
            </a:stretch>
          </p:blipFill>
          <p:spPr>
            <a:xfrm>
              <a:off x="16325450" y="3832750"/>
              <a:ext cx="252291" cy="248604"/>
            </a:xfrm>
            <a:prstGeom prst="rect">
              <a:avLst/>
            </a:prstGeom>
          </p:spPr>
        </p:pic>
      </p:grpSp>
      <p:grpSp>
        <p:nvGrpSpPr>
          <p:cNvPr id="323" name="object 16">
            <a:extLst>
              <a:ext uri="{FF2B5EF4-FFF2-40B4-BE49-F238E27FC236}">
                <a16:creationId xmlns:a16="http://schemas.microsoft.com/office/drawing/2014/main" id="{95F7109E-57F9-0D71-E106-76044874BDD5}"/>
              </a:ext>
            </a:extLst>
          </p:cNvPr>
          <p:cNvGrpSpPr/>
          <p:nvPr/>
        </p:nvGrpSpPr>
        <p:grpSpPr>
          <a:xfrm>
            <a:off x="10376538" y="8602234"/>
            <a:ext cx="766278" cy="816337"/>
            <a:chOff x="4930338" y="3732611"/>
            <a:chExt cx="631825" cy="673100"/>
          </a:xfrm>
        </p:grpSpPr>
        <p:sp>
          <p:nvSpPr>
            <p:cNvPr id="324" name="object 17">
              <a:extLst>
                <a:ext uri="{FF2B5EF4-FFF2-40B4-BE49-F238E27FC236}">
                  <a16:creationId xmlns:a16="http://schemas.microsoft.com/office/drawing/2014/main" id="{14BFDFF1-1C3F-DE38-6D30-F476338A612F}"/>
                </a:ext>
              </a:extLst>
            </p:cNvPr>
            <p:cNvSpPr/>
            <p:nvPr/>
          </p:nvSpPr>
          <p:spPr>
            <a:xfrm>
              <a:off x="4940912" y="3743184"/>
              <a:ext cx="610870" cy="433705"/>
            </a:xfrm>
            <a:custGeom>
              <a:avLst/>
              <a:gdLst/>
              <a:ahLst/>
              <a:cxnLst/>
              <a:rect l="l" t="t" r="r" b="b"/>
              <a:pathLst>
                <a:path w="610870" h="433704">
                  <a:moveTo>
                    <a:pt x="146889" y="375946"/>
                  </a:moveTo>
                  <a:lnTo>
                    <a:pt x="118142" y="340756"/>
                  </a:lnTo>
                  <a:lnTo>
                    <a:pt x="97583" y="301721"/>
                  </a:lnTo>
                  <a:lnTo>
                    <a:pt x="85215" y="260116"/>
                  </a:lnTo>
                  <a:lnTo>
                    <a:pt x="81039" y="217220"/>
                  </a:lnTo>
                  <a:lnTo>
                    <a:pt x="85059" y="174308"/>
                  </a:lnTo>
                  <a:lnTo>
                    <a:pt x="97278" y="132659"/>
                  </a:lnTo>
                  <a:lnTo>
                    <a:pt x="117697" y="93548"/>
                  </a:lnTo>
                  <a:lnTo>
                    <a:pt x="146320" y="58255"/>
                  </a:lnTo>
                  <a:lnTo>
                    <a:pt x="146505" y="58069"/>
                  </a:lnTo>
                  <a:lnTo>
                    <a:pt x="146704" y="57870"/>
                  </a:lnTo>
                  <a:lnTo>
                    <a:pt x="146889" y="57684"/>
                  </a:lnTo>
                </a:path>
                <a:path w="610870" h="433704">
                  <a:moveTo>
                    <a:pt x="89406" y="0"/>
                  </a:moveTo>
                  <a:lnTo>
                    <a:pt x="57226" y="37948"/>
                  </a:lnTo>
                  <a:lnTo>
                    <a:pt x="32195" y="79463"/>
                  </a:lnTo>
                  <a:lnTo>
                    <a:pt x="14314" y="123654"/>
                  </a:lnTo>
                  <a:lnTo>
                    <a:pt x="3582" y="169628"/>
                  </a:lnTo>
                  <a:lnTo>
                    <a:pt x="0" y="216495"/>
                  </a:lnTo>
                  <a:lnTo>
                    <a:pt x="3566" y="263363"/>
                  </a:lnTo>
                  <a:lnTo>
                    <a:pt x="14282" y="309341"/>
                  </a:lnTo>
                  <a:lnTo>
                    <a:pt x="32148" y="353538"/>
                  </a:lnTo>
                  <a:lnTo>
                    <a:pt x="57162" y="395061"/>
                  </a:lnTo>
                  <a:lnTo>
                    <a:pt x="89326" y="433021"/>
                  </a:lnTo>
                </a:path>
                <a:path w="610870" h="433704">
                  <a:moveTo>
                    <a:pt x="210450" y="312161"/>
                  </a:moveTo>
                  <a:lnTo>
                    <a:pt x="185332" y="277260"/>
                  </a:lnTo>
                  <a:lnTo>
                    <a:pt x="172773" y="237662"/>
                  </a:lnTo>
                  <a:lnTo>
                    <a:pt x="172773" y="196498"/>
                  </a:lnTo>
                  <a:lnTo>
                    <a:pt x="185332" y="156900"/>
                  </a:lnTo>
                  <a:lnTo>
                    <a:pt x="210450" y="122000"/>
                  </a:lnTo>
                </a:path>
                <a:path w="610870" h="433704">
                  <a:moveTo>
                    <a:pt x="146889" y="58215"/>
                  </a:moveTo>
                  <a:lnTo>
                    <a:pt x="118142" y="93404"/>
                  </a:lnTo>
                  <a:lnTo>
                    <a:pt x="97583" y="132440"/>
                  </a:lnTo>
                  <a:lnTo>
                    <a:pt x="85215" y="174044"/>
                  </a:lnTo>
                  <a:lnTo>
                    <a:pt x="81039" y="216941"/>
                  </a:lnTo>
                  <a:lnTo>
                    <a:pt x="85059" y="259853"/>
                  </a:lnTo>
                  <a:lnTo>
                    <a:pt x="97278" y="301502"/>
                  </a:lnTo>
                  <a:lnTo>
                    <a:pt x="117697" y="340612"/>
                  </a:lnTo>
                  <a:lnTo>
                    <a:pt x="146320" y="375906"/>
                  </a:lnTo>
                  <a:lnTo>
                    <a:pt x="146889" y="376476"/>
                  </a:lnTo>
                </a:path>
                <a:path w="610870" h="433704">
                  <a:moveTo>
                    <a:pt x="463508" y="57684"/>
                  </a:moveTo>
                  <a:lnTo>
                    <a:pt x="492173" y="93009"/>
                  </a:lnTo>
                  <a:lnTo>
                    <a:pt x="512649" y="132155"/>
                  </a:lnTo>
                  <a:lnTo>
                    <a:pt x="524934" y="173848"/>
                  </a:lnTo>
                  <a:lnTo>
                    <a:pt x="529029" y="216815"/>
                  </a:lnTo>
                  <a:lnTo>
                    <a:pt x="524934" y="259782"/>
                  </a:lnTo>
                  <a:lnTo>
                    <a:pt x="512649" y="301475"/>
                  </a:lnTo>
                  <a:lnTo>
                    <a:pt x="492173" y="340621"/>
                  </a:lnTo>
                  <a:lnTo>
                    <a:pt x="463508" y="375946"/>
                  </a:lnTo>
                </a:path>
                <a:path w="610870" h="433704">
                  <a:moveTo>
                    <a:pt x="520991" y="433631"/>
                  </a:moveTo>
                  <a:lnTo>
                    <a:pt x="553159" y="395667"/>
                  </a:lnTo>
                  <a:lnTo>
                    <a:pt x="578179" y="354140"/>
                  </a:lnTo>
                  <a:lnTo>
                    <a:pt x="596051" y="309938"/>
                  </a:lnTo>
                  <a:lnTo>
                    <a:pt x="606773" y="263955"/>
                  </a:lnTo>
                  <a:lnTo>
                    <a:pt x="610348" y="217080"/>
                  </a:lnTo>
                  <a:lnTo>
                    <a:pt x="606773" y="170206"/>
                  </a:lnTo>
                  <a:lnTo>
                    <a:pt x="596051" y="124222"/>
                  </a:lnTo>
                  <a:lnTo>
                    <a:pt x="578179" y="80021"/>
                  </a:lnTo>
                  <a:lnTo>
                    <a:pt x="553159" y="38493"/>
                  </a:lnTo>
                  <a:lnTo>
                    <a:pt x="520991" y="530"/>
                  </a:lnTo>
                </a:path>
                <a:path w="610870" h="433704">
                  <a:moveTo>
                    <a:pt x="399814" y="122530"/>
                  </a:moveTo>
                  <a:lnTo>
                    <a:pt x="424932" y="157431"/>
                  </a:lnTo>
                  <a:lnTo>
                    <a:pt x="437491" y="197029"/>
                  </a:lnTo>
                  <a:lnTo>
                    <a:pt x="437491" y="238193"/>
                  </a:lnTo>
                  <a:lnTo>
                    <a:pt x="424932" y="277791"/>
                  </a:lnTo>
                  <a:lnTo>
                    <a:pt x="399814" y="312691"/>
                  </a:lnTo>
                </a:path>
                <a:path w="610870" h="433704">
                  <a:moveTo>
                    <a:pt x="463508" y="376476"/>
                  </a:moveTo>
                  <a:lnTo>
                    <a:pt x="492173" y="341151"/>
                  </a:lnTo>
                  <a:lnTo>
                    <a:pt x="512649" y="302005"/>
                  </a:lnTo>
                  <a:lnTo>
                    <a:pt x="524934" y="260312"/>
                  </a:lnTo>
                  <a:lnTo>
                    <a:pt x="529029" y="217345"/>
                  </a:lnTo>
                  <a:lnTo>
                    <a:pt x="524934" y="174379"/>
                  </a:lnTo>
                  <a:lnTo>
                    <a:pt x="512649" y="132685"/>
                  </a:lnTo>
                  <a:lnTo>
                    <a:pt x="492173" y="93540"/>
                  </a:lnTo>
                  <a:lnTo>
                    <a:pt x="463508" y="58215"/>
                  </a:lnTo>
                </a:path>
              </a:pathLst>
            </a:custGeom>
            <a:ln w="21180">
              <a:solidFill>
                <a:srgbClr val="EA2138"/>
              </a:solidFill>
            </a:ln>
          </p:spPr>
          <p:txBody>
            <a:bodyPr wrap="square" lIns="0" tIns="0" rIns="0" bIns="0" rtlCol="0"/>
            <a:lstStyle/>
            <a:p>
              <a:endParaRPr sz="4366" dirty="0"/>
            </a:p>
          </p:txBody>
        </p:sp>
        <p:pic>
          <p:nvPicPr>
            <p:cNvPr id="325" name="object 18">
              <a:extLst>
                <a:ext uri="{FF2B5EF4-FFF2-40B4-BE49-F238E27FC236}">
                  <a16:creationId xmlns:a16="http://schemas.microsoft.com/office/drawing/2014/main" id="{669975C5-967C-096F-4E72-2812D0CB3F62}"/>
                </a:ext>
              </a:extLst>
            </p:cNvPr>
            <p:cNvPicPr/>
            <p:nvPr/>
          </p:nvPicPr>
          <p:blipFill>
            <a:blip r:embed="rId13" cstate="email">
              <a:extLst>
                <a:ext uri="{28A0092B-C50C-407E-A947-70E740481C1C}">
                  <a14:useLocalDpi xmlns:a14="http://schemas.microsoft.com/office/drawing/2010/main"/>
                </a:ext>
              </a:extLst>
            </a:blip>
            <a:stretch>
              <a:fillRect/>
            </a:stretch>
          </p:blipFill>
          <p:spPr>
            <a:xfrm>
              <a:off x="5182927" y="3896498"/>
              <a:ext cx="126896" cy="127267"/>
            </a:xfrm>
            <a:prstGeom prst="rect">
              <a:avLst/>
            </a:prstGeom>
          </p:spPr>
        </p:pic>
        <p:sp>
          <p:nvSpPr>
            <p:cNvPr id="326" name="object 19">
              <a:extLst>
                <a:ext uri="{FF2B5EF4-FFF2-40B4-BE49-F238E27FC236}">
                  <a16:creationId xmlns:a16="http://schemas.microsoft.com/office/drawing/2014/main" id="{E53C1D24-9E12-D88E-613A-4C81816C2A32}"/>
                </a:ext>
              </a:extLst>
            </p:cNvPr>
            <p:cNvSpPr/>
            <p:nvPr/>
          </p:nvSpPr>
          <p:spPr>
            <a:xfrm>
              <a:off x="5107490" y="4016491"/>
              <a:ext cx="276860" cy="378460"/>
            </a:xfrm>
            <a:custGeom>
              <a:avLst/>
              <a:gdLst/>
              <a:ahLst/>
              <a:cxnLst/>
              <a:rect l="l" t="t" r="r" b="b"/>
              <a:pathLst>
                <a:path w="276860" h="378460">
                  <a:moveTo>
                    <a:pt x="122366" y="0"/>
                  </a:moveTo>
                  <a:lnTo>
                    <a:pt x="0" y="378067"/>
                  </a:lnTo>
                </a:path>
                <a:path w="276860" h="378460">
                  <a:moveTo>
                    <a:pt x="153948" y="0"/>
                  </a:moveTo>
                  <a:lnTo>
                    <a:pt x="276447" y="378067"/>
                  </a:lnTo>
                </a:path>
                <a:path w="276860" h="378460">
                  <a:moveTo>
                    <a:pt x="35018" y="269461"/>
                  </a:moveTo>
                  <a:lnTo>
                    <a:pt x="241296" y="269461"/>
                  </a:lnTo>
                </a:path>
              </a:pathLst>
            </a:custGeom>
            <a:ln w="21180">
              <a:solidFill>
                <a:srgbClr val="EA2138"/>
              </a:solidFill>
            </a:ln>
          </p:spPr>
          <p:txBody>
            <a:bodyPr wrap="square" lIns="0" tIns="0" rIns="0" bIns="0" rtlCol="0"/>
            <a:lstStyle/>
            <a:p>
              <a:endParaRPr sz="4366" dirty="0"/>
            </a:p>
          </p:txBody>
        </p:sp>
      </p:grpSp>
      <p:grpSp>
        <p:nvGrpSpPr>
          <p:cNvPr id="327" name="object 76">
            <a:extLst>
              <a:ext uri="{FF2B5EF4-FFF2-40B4-BE49-F238E27FC236}">
                <a16:creationId xmlns:a16="http://schemas.microsoft.com/office/drawing/2014/main" id="{FC5BF932-2AAB-5540-5978-A1D25B642EAC}"/>
              </a:ext>
            </a:extLst>
          </p:cNvPr>
          <p:cNvGrpSpPr/>
          <p:nvPr/>
        </p:nvGrpSpPr>
        <p:grpSpPr>
          <a:xfrm>
            <a:off x="13861120" y="8605590"/>
            <a:ext cx="676173" cy="833280"/>
            <a:chOff x="15969949" y="5622630"/>
            <a:chExt cx="557530" cy="687070"/>
          </a:xfrm>
        </p:grpSpPr>
        <p:sp>
          <p:nvSpPr>
            <p:cNvPr id="328" name="object 77">
              <a:extLst>
                <a:ext uri="{FF2B5EF4-FFF2-40B4-BE49-F238E27FC236}">
                  <a16:creationId xmlns:a16="http://schemas.microsoft.com/office/drawing/2014/main" id="{E028D258-D4AB-440C-CA44-8A5F637FB35B}"/>
                </a:ext>
              </a:extLst>
            </p:cNvPr>
            <p:cNvSpPr/>
            <p:nvPr/>
          </p:nvSpPr>
          <p:spPr>
            <a:xfrm>
              <a:off x="16186083" y="6021838"/>
              <a:ext cx="127635" cy="278130"/>
            </a:xfrm>
            <a:custGeom>
              <a:avLst/>
              <a:gdLst/>
              <a:ahLst/>
              <a:cxnLst/>
              <a:rect l="l" t="t" r="r" b="b"/>
              <a:pathLst>
                <a:path w="127634" h="278129">
                  <a:moveTo>
                    <a:pt x="14110" y="6435"/>
                  </a:moveTo>
                  <a:lnTo>
                    <a:pt x="14601" y="2772"/>
                  </a:lnTo>
                  <a:lnTo>
                    <a:pt x="17681" y="24"/>
                  </a:lnTo>
                  <a:lnTo>
                    <a:pt x="21349" y="0"/>
                  </a:lnTo>
                  <a:lnTo>
                    <a:pt x="103803" y="0"/>
                  </a:lnTo>
                  <a:lnTo>
                    <a:pt x="127239" y="107788"/>
                  </a:lnTo>
                  <a:lnTo>
                    <a:pt x="127485" y="109916"/>
                  </a:lnTo>
                  <a:lnTo>
                    <a:pt x="126871" y="112070"/>
                  </a:lnTo>
                  <a:lnTo>
                    <a:pt x="125521" y="113728"/>
                  </a:lnTo>
                  <a:lnTo>
                    <a:pt x="124098" y="115374"/>
                  </a:lnTo>
                  <a:lnTo>
                    <a:pt x="122037" y="116327"/>
                  </a:lnTo>
                  <a:lnTo>
                    <a:pt x="119877" y="116327"/>
                  </a:lnTo>
                  <a:lnTo>
                    <a:pt x="98895" y="116327"/>
                  </a:lnTo>
                  <a:lnTo>
                    <a:pt x="83435" y="271141"/>
                  </a:lnTo>
                  <a:lnTo>
                    <a:pt x="83006" y="274927"/>
                  </a:lnTo>
                  <a:lnTo>
                    <a:pt x="79852" y="277786"/>
                  </a:lnTo>
                  <a:lnTo>
                    <a:pt x="76073" y="277823"/>
                  </a:lnTo>
                  <a:lnTo>
                    <a:pt x="50674" y="277823"/>
                  </a:lnTo>
                  <a:lnTo>
                    <a:pt x="46932" y="277774"/>
                  </a:lnTo>
                  <a:lnTo>
                    <a:pt x="43816" y="274903"/>
                  </a:lnTo>
                  <a:lnTo>
                    <a:pt x="43435" y="271141"/>
                  </a:lnTo>
                  <a:lnTo>
                    <a:pt x="27607" y="116327"/>
                  </a:lnTo>
                  <a:lnTo>
                    <a:pt x="7484" y="116327"/>
                  </a:lnTo>
                  <a:lnTo>
                    <a:pt x="5386" y="116327"/>
                  </a:lnTo>
                  <a:lnTo>
                    <a:pt x="3374" y="115423"/>
                  </a:lnTo>
                  <a:lnTo>
                    <a:pt x="1963" y="113852"/>
                  </a:lnTo>
                  <a:lnTo>
                    <a:pt x="613" y="112193"/>
                  </a:lnTo>
                  <a:lnTo>
                    <a:pt x="0" y="110040"/>
                  </a:lnTo>
                  <a:lnTo>
                    <a:pt x="245" y="107911"/>
                  </a:lnTo>
                  <a:lnTo>
                    <a:pt x="14110" y="6435"/>
                  </a:lnTo>
                  <a:close/>
                </a:path>
              </a:pathLst>
            </a:custGeom>
            <a:ln w="19661">
              <a:solidFill>
                <a:srgbClr val="EA2138"/>
              </a:solidFill>
            </a:ln>
          </p:spPr>
          <p:txBody>
            <a:bodyPr wrap="square" lIns="0" tIns="0" rIns="0" bIns="0" rtlCol="0"/>
            <a:lstStyle/>
            <a:p>
              <a:endParaRPr sz="4366" dirty="0"/>
            </a:p>
          </p:txBody>
        </p:sp>
        <p:pic>
          <p:nvPicPr>
            <p:cNvPr id="329" name="object 78">
              <a:extLst>
                <a:ext uri="{FF2B5EF4-FFF2-40B4-BE49-F238E27FC236}">
                  <a16:creationId xmlns:a16="http://schemas.microsoft.com/office/drawing/2014/main" id="{F3515CAA-2495-5731-3CD3-F76237D9EACE}"/>
                </a:ext>
              </a:extLst>
            </p:cNvPr>
            <p:cNvPicPr/>
            <p:nvPr/>
          </p:nvPicPr>
          <p:blipFill>
            <a:blip r:embed="rId14" cstate="email">
              <a:extLst>
                <a:ext uri="{28A0092B-C50C-407E-A947-70E740481C1C}">
                  <a14:useLocalDpi xmlns:a14="http://schemas.microsoft.com/office/drawing/2010/main"/>
                </a:ext>
              </a:extLst>
            </a:blip>
            <a:stretch>
              <a:fillRect/>
            </a:stretch>
          </p:blipFill>
          <p:spPr>
            <a:xfrm>
              <a:off x="16205552" y="5915329"/>
              <a:ext cx="85483" cy="86047"/>
            </a:xfrm>
            <a:prstGeom prst="rect">
              <a:avLst/>
            </a:prstGeom>
          </p:spPr>
        </p:pic>
        <p:sp>
          <p:nvSpPr>
            <p:cNvPr id="330" name="object 79">
              <a:extLst>
                <a:ext uri="{FF2B5EF4-FFF2-40B4-BE49-F238E27FC236}">
                  <a16:creationId xmlns:a16="http://schemas.microsoft.com/office/drawing/2014/main" id="{EE4C93D4-88E5-750D-343E-F361273959FC}"/>
                </a:ext>
              </a:extLst>
            </p:cNvPr>
            <p:cNvSpPr/>
            <p:nvPr/>
          </p:nvSpPr>
          <p:spPr>
            <a:xfrm>
              <a:off x="16340320" y="6048296"/>
              <a:ext cx="88900" cy="251460"/>
            </a:xfrm>
            <a:custGeom>
              <a:avLst/>
              <a:gdLst/>
              <a:ahLst/>
              <a:cxnLst/>
              <a:rect l="l" t="t" r="r" b="b"/>
              <a:pathLst>
                <a:path w="88900" h="251460">
                  <a:moveTo>
                    <a:pt x="0" y="116846"/>
                  </a:moveTo>
                  <a:lnTo>
                    <a:pt x="12269" y="245301"/>
                  </a:lnTo>
                  <a:lnTo>
                    <a:pt x="12638" y="248717"/>
                  </a:lnTo>
                  <a:lnTo>
                    <a:pt x="15484" y="251328"/>
                  </a:lnTo>
                  <a:lnTo>
                    <a:pt x="18895" y="251365"/>
                  </a:lnTo>
                  <a:lnTo>
                    <a:pt x="42822" y="251365"/>
                  </a:lnTo>
                  <a:lnTo>
                    <a:pt x="46257" y="251377"/>
                  </a:lnTo>
                  <a:lnTo>
                    <a:pt x="49128" y="248754"/>
                  </a:lnTo>
                  <a:lnTo>
                    <a:pt x="49447" y="245301"/>
                  </a:lnTo>
                  <a:lnTo>
                    <a:pt x="63313" y="105337"/>
                  </a:lnTo>
                  <a:lnTo>
                    <a:pt x="81472" y="105337"/>
                  </a:lnTo>
                  <a:lnTo>
                    <a:pt x="83399" y="105399"/>
                  </a:lnTo>
                  <a:lnTo>
                    <a:pt x="85239" y="104582"/>
                  </a:lnTo>
                  <a:lnTo>
                    <a:pt x="86503" y="103110"/>
                  </a:lnTo>
                  <a:lnTo>
                    <a:pt x="87791" y="101662"/>
                  </a:lnTo>
                  <a:lnTo>
                    <a:pt x="88380" y="99719"/>
                  </a:lnTo>
                  <a:lnTo>
                    <a:pt x="88098" y="97788"/>
                  </a:lnTo>
                  <a:lnTo>
                    <a:pt x="75828" y="5841"/>
                  </a:lnTo>
                  <a:lnTo>
                    <a:pt x="75448" y="2512"/>
                  </a:lnTo>
                  <a:lnTo>
                    <a:pt x="72650" y="0"/>
                  </a:lnTo>
                  <a:lnTo>
                    <a:pt x="69325" y="24"/>
                  </a:lnTo>
                  <a:lnTo>
                    <a:pt x="122" y="24"/>
                  </a:lnTo>
                </a:path>
              </a:pathLst>
            </a:custGeom>
            <a:ln w="19650">
              <a:solidFill>
                <a:srgbClr val="EA2138"/>
              </a:solidFill>
            </a:ln>
          </p:spPr>
          <p:txBody>
            <a:bodyPr wrap="square" lIns="0" tIns="0" rIns="0" bIns="0" rtlCol="0"/>
            <a:lstStyle/>
            <a:p>
              <a:endParaRPr sz="4366" dirty="0"/>
            </a:p>
          </p:txBody>
        </p:sp>
        <p:pic>
          <p:nvPicPr>
            <p:cNvPr id="331" name="object 80">
              <a:extLst>
                <a:ext uri="{FF2B5EF4-FFF2-40B4-BE49-F238E27FC236}">
                  <a16:creationId xmlns:a16="http://schemas.microsoft.com/office/drawing/2014/main" id="{E3F57BA9-9017-8032-0C7A-05B9105944B5}"/>
                </a:ext>
              </a:extLst>
            </p:cNvPr>
            <p:cNvPicPr/>
            <p:nvPr/>
          </p:nvPicPr>
          <p:blipFill>
            <a:blip r:embed="rId15" cstate="email">
              <a:extLst>
                <a:ext uri="{28A0092B-C50C-407E-A947-70E740481C1C}">
                  <a14:useLocalDpi xmlns:a14="http://schemas.microsoft.com/office/drawing/2010/main"/>
                </a:ext>
              </a:extLst>
            </a:blip>
            <a:stretch>
              <a:fillRect/>
            </a:stretch>
          </p:blipFill>
          <p:spPr>
            <a:xfrm>
              <a:off x="16330463" y="5944906"/>
              <a:ext cx="82293" cy="82829"/>
            </a:xfrm>
            <a:prstGeom prst="rect">
              <a:avLst/>
            </a:prstGeom>
          </p:spPr>
        </p:pic>
        <p:sp>
          <p:nvSpPr>
            <p:cNvPr id="332" name="object 81">
              <a:extLst>
                <a:ext uri="{FF2B5EF4-FFF2-40B4-BE49-F238E27FC236}">
                  <a16:creationId xmlns:a16="http://schemas.microsoft.com/office/drawing/2014/main" id="{C0F7D6CD-0FB3-EF9B-F8F8-7FD1171D62B6}"/>
                </a:ext>
              </a:extLst>
            </p:cNvPr>
            <p:cNvSpPr/>
            <p:nvPr/>
          </p:nvSpPr>
          <p:spPr>
            <a:xfrm>
              <a:off x="16069535" y="6048321"/>
              <a:ext cx="89535" cy="251460"/>
            </a:xfrm>
            <a:custGeom>
              <a:avLst/>
              <a:gdLst/>
              <a:ahLst/>
              <a:cxnLst/>
              <a:rect l="l" t="t" r="r" b="b"/>
              <a:pathLst>
                <a:path w="89534" h="251460">
                  <a:moveTo>
                    <a:pt x="88945" y="116574"/>
                  </a:moveTo>
                  <a:lnTo>
                    <a:pt x="76061" y="245029"/>
                  </a:lnTo>
                  <a:lnTo>
                    <a:pt x="75742" y="248482"/>
                  </a:lnTo>
                  <a:lnTo>
                    <a:pt x="72871" y="251105"/>
                  </a:lnTo>
                  <a:lnTo>
                    <a:pt x="69435" y="251093"/>
                  </a:lnTo>
                  <a:lnTo>
                    <a:pt x="46490" y="251093"/>
                  </a:lnTo>
                  <a:lnTo>
                    <a:pt x="43079" y="251105"/>
                  </a:lnTo>
                  <a:lnTo>
                    <a:pt x="40245" y="248457"/>
                  </a:lnTo>
                  <a:lnTo>
                    <a:pt x="39987" y="245029"/>
                  </a:lnTo>
                  <a:lnTo>
                    <a:pt x="25631" y="105313"/>
                  </a:lnTo>
                  <a:lnTo>
                    <a:pt x="6858" y="105313"/>
                  </a:lnTo>
                  <a:lnTo>
                    <a:pt x="4957" y="105288"/>
                  </a:lnTo>
                  <a:lnTo>
                    <a:pt x="3165" y="104434"/>
                  </a:lnTo>
                  <a:lnTo>
                    <a:pt x="1950" y="102961"/>
                  </a:lnTo>
                  <a:lnTo>
                    <a:pt x="601" y="101551"/>
                  </a:lnTo>
                  <a:lnTo>
                    <a:pt x="0" y="99571"/>
                  </a:lnTo>
                  <a:lnTo>
                    <a:pt x="355" y="97640"/>
                  </a:lnTo>
                  <a:lnTo>
                    <a:pt x="12625" y="5816"/>
                  </a:lnTo>
                  <a:lnTo>
                    <a:pt x="13104" y="2499"/>
                  </a:lnTo>
                  <a:lnTo>
                    <a:pt x="15926" y="24"/>
                  </a:lnTo>
                  <a:lnTo>
                    <a:pt x="19251" y="0"/>
                  </a:lnTo>
                  <a:lnTo>
                    <a:pt x="88454" y="0"/>
                  </a:lnTo>
                </a:path>
              </a:pathLst>
            </a:custGeom>
            <a:ln w="19650">
              <a:solidFill>
                <a:srgbClr val="EA2138"/>
              </a:solidFill>
            </a:ln>
          </p:spPr>
          <p:txBody>
            <a:bodyPr wrap="square" lIns="0" tIns="0" rIns="0" bIns="0" rtlCol="0"/>
            <a:lstStyle/>
            <a:p>
              <a:endParaRPr sz="4366" dirty="0"/>
            </a:p>
          </p:txBody>
        </p:sp>
        <p:pic>
          <p:nvPicPr>
            <p:cNvPr id="333" name="object 82">
              <a:extLst>
                <a:ext uri="{FF2B5EF4-FFF2-40B4-BE49-F238E27FC236}">
                  <a16:creationId xmlns:a16="http://schemas.microsoft.com/office/drawing/2014/main" id="{38BDC331-43A2-D775-4DF2-DD1D4DA02CAB}"/>
                </a:ext>
              </a:extLst>
            </p:cNvPr>
            <p:cNvPicPr/>
            <p:nvPr/>
          </p:nvPicPr>
          <p:blipFill>
            <a:blip r:embed="rId16" cstate="email">
              <a:extLst>
                <a:ext uri="{28A0092B-C50C-407E-A947-70E740481C1C}">
                  <a14:useLocalDpi xmlns:a14="http://schemas.microsoft.com/office/drawing/2010/main"/>
                </a:ext>
              </a:extLst>
            </a:blip>
            <a:stretch>
              <a:fillRect/>
            </a:stretch>
          </p:blipFill>
          <p:spPr>
            <a:xfrm>
              <a:off x="16086048" y="5944658"/>
              <a:ext cx="82538" cy="83077"/>
            </a:xfrm>
            <a:prstGeom prst="rect">
              <a:avLst/>
            </a:prstGeom>
          </p:spPr>
        </p:pic>
        <p:sp>
          <p:nvSpPr>
            <p:cNvPr id="334" name="object 83">
              <a:extLst>
                <a:ext uri="{FF2B5EF4-FFF2-40B4-BE49-F238E27FC236}">
                  <a16:creationId xmlns:a16="http://schemas.microsoft.com/office/drawing/2014/main" id="{305C4AE2-B858-CC06-9E7D-8DBB37C38932}"/>
                </a:ext>
              </a:extLst>
            </p:cNvPr>
            <p:cNvSpPr/>
            <p:nvPr/>
          </p:nvSpPr>
          <p:spPr>
            <a:xfrm>
              <a:off x="15979832" y="5632513"/>
              <a:ext cx="537845" cy="271145"/>
            </a:xfrm>
            <a:custGeom>
              <a:avLst/>
              <a:gdLst/>
              <a:ahLst/>
              <a:cxnLst/>
              <a:rect l="l" t="t" r="r" b="b"/>
              <a:pathLst>
                <a:path w="537844" h="271145">
                  <a:moveTo>
                    <a:pt x="537424" y="271017"/>
                  </a:moveTo>
                  <a:lnTo>
                    <a:pt x="533095" y="222301"/>
                  </a:lnTo>
                  <a:lnTo>
                    <a:pt x="520613" y="176450"/>
                  </a:lnTo>
                  <a:lnTo>
                    <a:pt x="500737" y="134229"/>
                  </a:lnTo>
                  <a:lnTo>
                    <a:pt x="474226" y="96404"/>
                  </a:lnTo>
                  <a:lnTo>
                    <a:pt x="441840" y="63740"/>
                  </a:lnTo>
                  <a:lnTo>
                    <a:pt x="404336" y="37001"/>
                  </a:lnTo>
                  <a:lnTo>
                    <a:pt x="362474" y="16955"/>
                  </a:lnTo>
                  <a:lnTo>
                    <a:pt x="317013" y="4366"/>
                  </a:lnTo>
                  <a:lnTo>
                    <a:pt x="268712" y="0"/>
                  </a:lnTo>
                  <a:lnTo>
                    <a:pt x="220411" y="4366"/>
                  </a:lnTo>
                  <a:lnTo>
                    <a:pt x="174950" y="16955"/>
                  </a:lnTo>
                  <a:lnTo>
                    <a:pt x="133088" y="37001"/>
                  </a:lnTo>
                  <a:lnTo>
                    <a:pt x="95584" y="63740"/>
                  </a:lnTo>
                  <a:lnTo>
                    <a:pt x="63197" y="96404"/>
                  </a:lnTo>
                  <a:lnTo>
                    <a:pt x="36687" y="134229"/>
                  </a:lnTo>
                  <a:lnTo>
                    <a:pt x="16811" y="176450"/>
                  </a:lnTo>
                  <a:lnTo>
                    <a:pt x="4329" y="222301"/>
                  </a:lnTo>
                  <a:lnTo>
                    <a:pt x="0" y="271017"/>
                  </a:lnTo>
                </a:path>
              </a:pathLst>
            </a:custGeom>
            <a:ln w="19766">
              <a:solidFill>
                <a:srgbClr val="EA2138"/>
              </a:solidFill>
            </a:ln>
          </p:spPr>
          <p:txBody>
            <a:bodyPr wrap="square" lIns="0" tIns="0" rIns="0" bIns="0" rtlCol="0"/>
            <a:lstStyle/>
            <a:p>
              <a:endParaRPr sz="4366" dirty="0"/>
            </a:p>
          </p:txBody>
        </p:sp>
        <p:sp>
          <p:nvSpPr>
            <p:cNvPr id="335" name="object 84">
              <a:extLst>
                <a:ext uri="{FF2B5EF4-FFF2-40B4-BE49-F238E27FC236}">
                  <a16:creationId xmlns:a16="http://schemas.microsoft.com/office/drawing/2014/main" id="{AF2BA0DA-E309-736B-A341-8BF6E421D86F}"/>
                </a:ext>
              </a:extLst>
            </p:cNvPr>
            <p:cNvSpPr/>
            <p:nvPr/>
          </p:nvSpPr>
          <p:spPr>
            <a:xfrm>
              <a:off x="16161429" y="5817251"/>
              <a:ext cx="174625" cy="91440"/>
            </a:xfrm>
            <a:custGeom>
              <a:avLst/>
              <a:gdLst/>
              <a:ahLst/>
              <a:cxnLst/>
              <a:rect l="l" t="t" r="r" b="b"/>
              <a:pathLst>
                <a:path w="174625" h="91439">
                  <a:moveTo>
                    <a:pt x="0" y="91230"/>
                  </a:moveTo>
                  <a:lnTo>
                    <a:pt x="5578" y="56746"/>
                  </a:lnTo>
                  <a:lnTo>
                    <a:pt x="23219" y="28091"/>
                  </a:lnTo>
                  <a:lnTo>
                    <a:pt x="50226" y="8198"/>
                  </a:lnTo>
                  <a:lnTo>
                    <a:pt x="83902" y="0"/>
                  </a:lnTo>
                  <a:lnTo>
                    <a:pt x="118094" y="5627"/>
                  </a:lnTo>
                  <a:lnTo>
                    <a:pt x="146508" y="23424"/>
                  </a:lnTo>
                  <a:lnTo>
                    <a:pt x="166232" y="50667"/>
                  </a:lnTo>
                  <a:lnTo>
                    <a:pt x="174356" y="84634"/>
                  </a:lnTo>
                  <a:lnTo>
                    <a:pt x="174442" y="86824"/>
                  </a:lnTo>
                  <a:lnTo>
                    <a:pt x="174442" y="89027"/>
                  </a:lnTo>
                  <a:lnTo>
                    <a:pt x="174356" y="91230"/>
                  </a:lnTo>
                </a:path>
              </a:pathLst>
            </a:custGeom>
            <a:ln w="19764">
              <a:solidFill>
                <a:srgbClr val="EA2138"/>
              </a:solidFill>
            </a:ln>
          </p:spPr>
          <p:txBody>
            <a:bodyPr wrap="square" lIns="0" tIns="0" rIns="0" bIns="0" rtlCol="0"/>
            <a:lstStyle/>
            <a:p>
              <a:endParaRPr sz="4366" dirty="0"/>
            </a:p>
          </p:txBody>
        </p:sp>
        <p:sp>
          <p:nvSpPr>
            <p:cNvPr id="336" name="object 85">
              <a:extLst>
                <a:ext uri="{FF2B5EF4-FFF2-40B4-BE49-F238E27FC236}">
                  <a16:creationId xmlns:a16="http://schemas.microsoft.com/office/drawing/2014/main" id="{108161EA-38EA-69A6-820B-1E166EFE0599}"/>
                </a:ext>
              </a:extLst>
            </p:cNvPr>
            <p:cNvSpPr/>
            <p:nvPr/>
          </p:nvSpPr>
          <p:spPr>
            <a:xfrm>
              <a:off x="16335788" y="5820493"/>
              <a:ext cx="181610" cy="88265"/>
            </a:xfrm>
            <a:custGeom>
              <a:avLst/>
              <a:gdLst/>
              <a:ahLst/>
              <a:cxnLst/>
              <a:rect l="l" t="t" r="r" b="b"/>
              <a:pathLst>
                <a:path w="181609" h="88264">
                  <a:moveTo>
                    <a:pt x="0" y="87987"/>
                  </a:moveTo>
                  <a:lnTo>
                    <a:pt x="6843" y="53768"/>
                  </a:lnTo>
                  <a:lnTo>
                    <a:pt x="25507" y="25816"/>
                  </a:lnTo>
                  <a:lnTo>
                    <a:pt x="53197" y="6952"/>
                  </a:lnTo>
                  <a:lnTo>
                    <a:pt x="87116" y="0"/>
                  </a:lnTo>
                  <a:lnTo>
                    <a:pt x="122151" y="6152"/>
                  </a:lnTo>
                  <a:lnTo>
                    <a:pt x="152331" y="23327"/>
                  </a:lnTo>
                  <a:lnTo>
                    <a:pt x="173493" y="49597"/>
                  </a:lnTo>
                  <a:lnTo>
                    <a:pt x="181472" y="83037"/>
                  </a:lnTo>
                </a:path>
              </a:pathLst>
            </a:custGeom>
            <a:ln w="19768">
              <a:solidFill>
                <a:srgbClr val="EA2138"/>
              </a:solidFill>
            </a:ln>
          </p:spPr>
          <p:txBody>
            <a:bodyPr wrap="square" lIns="0" tIns="0" rIns="0" bIns="0" rtlCol="0"/>
            <a:lstStyle/>
            <a:p>
              <a:endParaRPr sz="4366" dirty="0"/>
            </a:p>
          </p:txBody>
        </p:sp>
        <p:sp>
          <p:nvSpPr>
            <p:cNvPr id="337" name="object 86">
              <a:extLst>
                <a:ext uri="{FF2B5EF4-FFF2-40B4-BE49-F238E27FC236}">
                  <a16:creationId xmlns:a16="http://schemas.microsoft.com/office/drawing/2014/main" id="{9EDE9466-7B07-C053-8ABD-9896874B49D5}"/>
                </a:ext>
              </a:extLst>
            </p:cNvPr>
            <p:cNvSpPr/>
            <p:nvPr/>
          </p:nvSpPr>
          <p:spPr>
            <a:xfrm>
              <a:off x="15979837" y="5820493"/>
              <a:ext cx="182245" cy="88265"/>
            </a:xfrm>
            <a:custGeom>
              <a:avLst/>
              <a:gdLst/>
              <a:ahLst/>
              <a:cxnLst/>
              <a:rect l="l" t="t" r="r" b="b"/>
              <a:pathLst>
                <a:path w="182244" h="88264">
                  <a:moveTo>
                    <a:pt x="0" y="83037"/>
                  </a:moveTo>
                  <a:lnTo>
                    <a:pt x="8435" y="49597"/>
                  </a:lnTo>
                  <a:lnTo>
                    <a:pt x="30674" y="23327"/>
                  </a:lnTo>
                  <a:lnTo>
                    <a:pt x="62116" y="6152"/>
                  </a:lnTo>
                  <a:lnTo>
                    <a:pt x="98159" y="0"/>
                  </a:lnTo>
                  <a:lnTo>
                    <a:pt x="131020" y="6925"/>
                  </a:lnTo>
                  <a:lnTo>
                    <a:pt x="157768" y="25380"/>
                  </a:lnTo>
                  <a:lnTo>
                    <a:pt x="175703" y="52603"/>
                  </a:lnTo>
                  <a:lnTo>
                    <a:pt x="182123" y="85834"/>
                  </a:lnTo>
                  <a:lnTo>
                    <a:pt x="182123" y="86552"/>
                  </a:lnTo>
                  <a:lnTo>
                    <a:pt x="182110" y="87270"/>
                  </a:lnTo>
                  <a:lnTo>
                    <a:pt x="182086" y="87987"/>
                  </a:lnTo>
                </a:path>
              </a:pathLst>
            </a:custGeom>
            <a:ln w="19768">
              <a:solidFill>
                <a:srgbClr val="EA2138"/>
              </a:solidFill>
            </a:ln>
          </p:spPr>
          <p:txBody>
            <a:bodyPr wrap="square" lIns="0" tIns="0" rIns="0" bIns="0" rtlCol="0"/>
            <a:lstStyle/>
            <a:p>
              <a:endParaRPr sz="4366" dirty="0"/>
            </a:p>
          </p:txBody>
        </p:sp>
      </p:grpSp>
      <p:grpSp>
        <p:nvGrpSpPr>
          <p:cNvPr id="339" name="Group 338">
            <a:extLst>
              <a:ext uri="{FF2B5EF4-FFF2-40B4-BE49-F238E27FC236}">
                <a16:creationId xmlns:a16="http://schemas.microsoft.com/office/drawing/2014/main" id="{6EA4E7B1-9DFB-E19B-9F00-DA7607B34BD9}"/>
              </a:ext>
            </a:extLst>
          </p:cNvPr>
          <p:cNvGrpSpPr/>
          <p:nvPr/>
        </p:nvGrpSpPr>
        <p:grpSpPr>
          <a:xfrm>
            <a:off x="20798551" y="8751525"/>
            <a:ext cx="897475" cy="723151"/>
            <a:chOff x="3246063" y="14437583"/>
            <a:chExt cx="897475" cy="723151"/>
          </a:xfrm>
        </p:grpSpPr>
        <p:sp>
          <p:nvSpPr>
            <p:cNvPr id="340" name="object 7">
              <a:extLst>
                <a:ext uri="{FF2B5EF4-FFF2-40B4-BE49-F238E27FC236}">
                  <a16:creationId xmlns:a16="http://schemas.microsoft.com/office/drawing/2014/main" id="{D4E6FF9A-0AEC-AB77-50EA-B84BB8C14FAF}"/>
                </a:ext>
              </a:extLst>
            </p:cNvPr>
            <p:cNvSpPr/>
            <p:nvPr/>
          </p:nvSpPr>
          <p:spPr>
            <a:xfrm>
              <a:off x="3246063" y="14437583"/>
              <a:ext cx="520606" cy="723151"/>
            </a:xfrm>
            <a:custGeom>
              <a:avLst/>
              <a:gdLst/>
              <a:ahLst/>
              <a:cxnLst/>
              <a:rect l="l" t="t" r="r" b="b"/>
              <a:pathLst>
                <a:path w="429260" h="596264">
                  <a:moveTo>
                    <a:pt x="429243" y="387759"/>
                  </a:moveTo>
                  <a:lnTo>
                    <a:pt x="429243" y="595863"/>
                  </a:lnTo>
                  <a:lnTo>
                    <a:pt x="0" y="595863"/>
                  </a:lnTo>
                  <a:lnTo>
                    <a:pt x="0" y="0"/>
                  </a:lnTo>
                  <a:lnTo>
                    <a:pt x="429243" y="0"/>
                  </a:lnTo>
                  <a:lnTo>
                    <a:pt x="429243" y="88837"/>
                  </a:lnTo>
                </a:path>
              </a:pathLst>
            </a:custGeom>
            <a:ln w="18696">
              <a:solidFill>
                <a:srgbClr val="EA2138"/>
              </a:solidFill>
            </a:ln>
          </p:spPr>
          <p:txBody>
            <a:bodyPr wrap="square" lIns="0" tIns="0" rIns="0" bIns="0" rtlCol="0"/>
            <a:lstStyle/>
            <a:p>
              <a:endParaRPr sz="4366" dirty="0"/>
            </a:p>
          </p:txBody>
        </p:sp>
        <p:sp>
          <p:nvSpPr>
            <p:cNvPr id="341" name="object 8">
              <a:extLst>
                <a:ext uri="{FF2B5EF4-FFF2-40B4-BE49-F238E27FC236}">
                  <a16:creationId xmlns:a16="http://schemas.microsoft.com/office/drawing/2014/main" id="{7BCB6606-54AD-ADA2-1FC5-8A5FCE51F79B}"/>
                </a:ext>
              </a:extLst>
            </p:cNvPr>
            <p:cNvSpPr/>
            <p:nvPr/>
          </p:nvSpPr>
          <p:spPr>
            <a:xfrm>
              <a:off x="3308069" y="14789654"/>
              <a:ext cx="237970" cy="0"/>
            </a:xfrm>
            <a:custGeom>
              <a:avLst/>
              <a:gdLst/>
              <a:ahLst/>
              <a:cxnLst/>
              <a:rect l="l" t="t" r="r" b="b"/>
              <a:pathLst>
                <a:path w="196214">
                  <a:moveTo>
                    <a:pt x="0" y="0"/>
                  </a:moveTo>
                  <a:lnTo>
                    <a:pt x="195844" y="0"/>
                  </a:lnTo>
                </a:path>
              </a:pathLst>
            </a:custGeom>
            <a:ln w="18653">
              <a:solidFill>
                <a:srgbClr val="EA2138"/>
              </a:solidFill>
            </a:ln>
          </p:spPr>
          <p:txBody>
            <a:bodyPr wrap="square" lIns="0" tIns="0" rIns="0" bIns="0" rtlCol="0"/>
            <a:lstStyle/>
            <a:p>
              <a:endParaRPr sz="4366" dirty="0"/>
            </a:p>
          </p:txBody>
        </p:sp>
        <p:sp>
          <p:nvSpPr>
            <p:cNvPr id="342" name="object 9">
              <a:extLst>
                <a:ext uri="{FF2B5EF4-FFF2-40B4-BE49-F238E27FC236}">
                  <a16:creationId xmlns:a16="http://schemas.microsoft.com/office/drawing/2014/main" id="{B73A8446-3328-DD5C-786D-380D35AD2C96}"/>
                </a:ext>
              </a:extLst>
            </p:cNvPr>
            <p:cNvSpPr/>
            <p:nvPr/>
          </p:nvSpPr>
          <p:spPr>
            <a:xfrm>
              <a:off x="3308068" y="14669189"/>
              <a:ext cx="235660" cy="0"/>
            </a:xfrm>
            <a:custGeom>
              <a:avLst/>
              <a:gdLst/>
              <a:ahLst/>
              <a:cxnLst/>
              <a:rect l="l" t="t" r="r" b="b"/>
              <a:pathLst>
                <a:path w="194310">
                  <a:moveTo>
                    <a:pt x="0" y="0"/>
                  </a:moveTo>
                  <a:lnTo>
                    <a:pt x="194206" y="0"/>
                  </a:lnTo>
                </a:path>
              </a:pathLst>
            </a:custGeom>
            <a:ln w="18653">
              <a:solidFill>
                <a:srgbClr val="EA2138"/>
              </a:solidFill>
            </a:ln>
          </p:spPr>
          <p:txBody>
            <a:bodyPr wrap="square" lIns="0" tIns="0" rIns="0" bIns="0" rtlCol="0"/>
            <a:lstStyle/>
            <a:p>
              <a:endParaRPr sz="4366" dirty="0"/>
            </a:p>
          </p:txBody>
        </p:sp>
        <p:sp>
          <p:nvSpPr>
            <p:cNvPr id="343" name="object 10">
              <a:extLst>
                <a:ext uri="{FF2B5EF4-FFF2-40B4-BE49-F238E27FC236}">
                  <a16:creationId xmlns:a16="http://schemas.microsoft.com/office/drawing/2014/main" id="{4A94F6BF-00CC-A00D-4ED0-6266D622ACE1}"/>
                </a:ext>
              </a:extLst>
            </p:cNvPr>
            <p:cNvSpPr/>
            <p:nvPr/>
          </p:nvSpPr>
          <p:spPr>
            <a:xfrm>
              <a:off x="3308069" y="14548722"/>
              <a:ext cx="358110" cy="0"/>
            </a:xfrm>
            <a:custGeom>
              <a:avLst/>
              <a:gdLst/>
              <a:ahLst/>
              <a:cxnLst/>
              <a:rect l="l" t="t" r="r" b="b"/>
              <a:pathLst>
                <a:path w="295275">
                  <a:moveTo>
                    <a:pt x="0" y="0"/>
                  </a:moveTo>
                  <a:lnTo>
                    <a:pt x="295170" y="0"/>
                  </a:lnTo>
                </a:path>
              </a:pathLst>
            </a:custGeom>
            <a:ln w="18653">
              <a:solidFill>
                <a:srgbClr val="EA2138"/>
              </a:solidFill>
            </a:ln>
          </p:spPr>
          <p:txBody>
            <a:bodyPr wrap="square" lIns="0" tIns="0" rIns="0" bIns="0" rtlCol="0"/>
            <a:lstStyle/>
            <a:p>
              <a:endParaRPr sz="4366" dirty="0"/>
            </a:p>
          </p:txBody>
        </p:sp>
        <p:sp>
          <p:nvSpPr>
            <p:cNvPr id="344" name="object 11">
              <a:extLst>
                <a:ext uri="{FF2B5EF4-FFF2-40B4-BE49-F238E27FC236}">
                  <a16:creationId xmlns:a16="http://schemas.microsoft.com/office/drawing/2014/main" id="{A01972C5-E816-8621-F66C-D6AFB33A0ED2}"/>
                </a:ext>
              </a:extLst>
            </p:cNvPr>
            <p:cNvSpPr/>
            <p:nvPr/>
          </p:nvSpPr>
          <p:spPr>
            <a:xfrm>
              <a:off x="3308069" y="14910128"/>
              <a:ext cx="384294" cy="0"/>
            </a:xfrm>
            <a:custGeom>
              <a:avLst/>
              <a:gdLst/>
              <a:ahLst/>
              <a:cxnLst/>
              <a:rect l="l" t="t" r="r" b="b"/>
              <a:pathLst>
                <a:path w="316864">
                  <a:moveTo>
                    <a:pt x="0" y="0"/>
                  </a:moveTo>
                  <a:lnTo>
                    <a:pt x="316814" y="0"/>
                  </a:lnTo>
                </a:path>
              </a:pathLst>
            </a:custGeom>
            <a:ln w="18653">
              <a:solidFill>
                <a:srgbClr val="EA2138"/>
              </a:solidFill>
            </a:ln>
          </p:spPr>
          <p:txBody>
            <a:bodyPr wrap="square" lIns="0" tIns="0" rIns="0" bIns="0" rtlCol="0"/>
            <a:lstStyle/>
            <a:p>
              <a:endParaRPr sz="4366" dirty="0"/>
            </a:p>
          </p:txBody>
        </p:sp>
        <p:sp>
          <p:nvSpPr>
            <p:cNvPr id="345" name="object 12">
              <a:extLst>
                <a:ext uri="{FF2B5EF4-FFF2-40B4-BE49-F238E27FC236}">
                  <a16:creationId xmlns:a16="http://schemas.microsoft.com/office/drawing/2014/main" id="{1BFD51A3-9874-3113-E7D8-D9D3F14B77B4}"/>
                </a:ext>
              </a:extLst>
            </p:cNvPr>
            <p:cNvSpPr/>
            <p:nvPr/>
          </p:nvSpPr>
          <p:spPr>
            <a:xfrm>
              <a:off x="3308070" y="15030595"/>
              <a:ext cx="384294" cy="0"/>
            </a:xfrm>
            <a:custGeom>
              <a:avLst/>
              <a:gdLst/>
              <a:ahLst/>
              <a:cxnLst/>
              <a:rect l="l" t="t" r="r" b="b"/>
              <a:pathLst>
                <a:path w="316864">
                  <a:moveTo>
                    <a:pt x="0" y="0"/>
                  </a:moveTo>
                  <a:lnTo>
                    <a:pt x="316814" y="0"/>
                  </a:lnTo>
                </a:path>
              </a:pathLst>
            </a:custGeom>
            <a:ln w="18653">
              <a:solidFill>
                <a:srgbClr val="EA2138"/>
              </a:solidFill>
            </a:ln>
          </p:spPr>
          <p:txBody>
            <a:bodyPr wrap="square" lIns="0" tIns="0" rIns="0" bIns="0" rtlCol="0"/>
            <a:lstStyle/>
            <a:p>
              <a:endParaRPr sz="4366" dirty="0"/>
            </a:p>
          </p:txBody>
        </p:sp>
        <p:sp>
          <p:nvSpPr>
            <p:cNvPr id="346" name="object 13">
              <a:extLst>
                <a:ext uri="{FF2B5EF4-FFF2-40B4-BE49-F238E27FC236}">
                  <a16:creationId xmlns:a16="http://schemas.microsoft.com/office/drawing/2014/main" id="{802FC9BB-328D-4B46-D9C9-405281851834}"/>
                </a:ext>
              </a:extLst>
            </p:cNvPr>
            <p:cNvSpPr/>
            <p:nvPr/>
          </p:nvSpPr>
          <p:spPr>
            <a:xfrm>
              <a:off x="3831636" y="14850602"/>
              <a:ext cx="311902" cy="249522"/>
            </a:xfrm>
            <a:custGeom>
              <a:avLst/>
              <a:gdLst/>
              <a:ahLst/>
              <a:cxnLst/>
              <a:rect l="l" t="t" r="r" b="b"/>
              <a:pathLst>
                <a:path w="257175" h="205739">
                  <a:moveTo>
                    <a:pt x="89264" y="0"/>
                  </a:moveTo>
                  <a:lnTo>
                    <a:pt x="240184" y="113669"/>
                  </a:lnTo>
                  <a:lnTo>
                    <a:pt x="251453" y="126295"/>
                  </a:lnTo>
                  <a:lnTo>
                    <a:pt x="256804" y="141714"/>
                  </a:lnTo>
                  <a:lnTo>
                    <a:pt x="255963" y="158007"/>
                  </a:lnTo>
                  <a:lnTo>
                    <a:pt x="248654" y="173256"/>
                  </a:lnTo>
                  <a:lnTo>
                    <a:pt x="247871" y="174293"/>
                  </a:lnTo>
                  <a:lnTo>
                    <a:pt x="247028" y="175308"/>
                  </a:lnTo>
                  <a:lnTo>
                    <a:pt x="246151" y="176275"/>
                  </a:lnTo>
                  <a:lnTo>
                    <a:pt x="232463" y="191548"/>
                  </a:lnTo>
                  <a:lnTo>
                    <a:pt x="218818" y="201656"/>
                  </a:lnTo>
                  <a:lnTo>
                    <a:pt x="202893" y="205628"/>
                  </a:lnTo>
                  <a:lnTo>
                    <a:pt x="186634" y="203362"/>
                  </a:lnTo>
                  <a:lnTo>
                    <a:pt x="171989" y="194754"/>
                  </a:lnTo>
                  <a:lnTo>
                    <a:pt x="171627" y="194427"/>
                  </a:lnTo>
                  <a:lnTo>
                    <a:pt x="171276" y="194101"/>
                  </a:lnTo>
                  <a:lnTo>
                    <a:pt x="170925" y="193763"/>
                  </a:lnTo>
                  <a:lnTo>
                    <a:pt x="0" y="29845"/>
                  </a:lnTo>
                </a:path>
              </a:pathLst>
            </a:custGeom>
            <a:ln w="18678">
              <a:solidFill>
                <a:srgbClr val="EA2138"/>
              </a:solidFill>
            </a:ln>
          </p:spPr>
          <p:txBody>
            <a:bodyPr wrap="square" lIns="0" tIns="0" rIns="0" bIns="0" rtlCol="0"/>
            <a:lstStyle/>
            <a:p>
              <a:endParaRPr sz="4366" dirty="0"/>
            </a:p>
          </p:txBody>
        </p:sp>
        <p:sp>
          <p:nvSpPr>
            <p:cNvPr id="347" name="object 14">
              <a:extLst>
                <a:ext uri="{FF2B5EF4-FFF2-40B4-BE49-F238E27FC236}">
                  <a16:creationId xmlns:a16="http://schemas.microsoft.com/office/drawing/2014/main" id="{643DE030-A734-ED0A-B5DE-60FE7F3B28F5}"/>
                </a:ext>
              </a:extLst>
            </p:cNvPr>
            <p:cNvSpPr/>
            <p:nvPr/>
          </p:nvSpPr>
          <p:spPr>
            <a:xfrm>
              <a:off x="3537360" y="14541267"/>
              <a:ext cx="372743" cy="371202"/>
            </a:xfrm>
            <a:custGeom>
              <a:avLst/>
              <a:gdLst/>
              <a:ahLst/>
              <a:cxnLst/>
              <a:rect l="l" t="t" r="r" b="b"/>
              <a:pathLst>
                <a:path w="307339" h="306070">
                  <a:moveTo>
                    <a:pt x="256445" y="38561"/>
                  </a:moveTo>
                  <a:lnTo>
                    <a:pt x="287462" y="76837"/>
                  </a:lnTo>
                  <a:lnTo>
                    <a:pt x="304335" y="121248"/>
                  </a:lnTo>
                  <a:lnTo>
                    <a:pt x="306874" y="168219"/>
                  </a:lnTo>
                  <a:lnTo>
                    <a:pt x="294885" y="214178"/>
                  </a:lnTo>
                  <a:lnTo>
                    <a:pt x="268179" y="255548"/>
                  </a:lnTo>
                  <a:lnTo>
                    <a:pt x="229770" y="286458"/>
                  </a:lnTo>
                  <a:lnTo>
                    <a:pt x="185203" y="303275"/>
                  </a:lnTo>
                  <a:lnTo>
                    <a:pt x="138065" y="305806"/>
                  </a:lnTo>
                  <a:lnTo>
                    <a:pt x="91943" y="293859"/>
                  </a:lnTo>
                  <a:lnTo>
                    <a:pt x="50422" y="267242"/>
                  </a:lnTo>
                  <a:lnTo>
                    <a:pt x="19410" y="228966"/>
                  </a:lnTo>
                  <a:lnTo>
                    <a:pt x="2538" y="184555"/>
                  </a:lnTo>
                  <a:lnTo>
                    <a:pt x="0" y="137583"/>
                  </a:lnTo>
                  <a:lnTo>
                    <a:pt x="11989" y="91625"/>
                  </a:lnTo>
                  <a:lnTo>
                    <a:pt x="38700" y="50255"/>
                  </a:lnTo>
                  <a:lnTo>
                    <a:pt x="77130" y="19328"/>
                  </a:lnTo>
                  <a:lnTo>
                    <a:pt x="121690" y="2524"/>
                  </a:lnTo>
                  <a:lnTo>
                    <a:pt x="168819" y="0"/>
                  </a:lnTo>
                  <a:lnTo>
                    <a:pt x="214932" y="11948"/>
                  </a:lnTo>
                  <a:lnTo>
                    <a:pt x="256445" y="38561"/>
                  </a:lnTo>
                  <a:close/>
                </a:path>
              </a:pathLst>
            </a:custGeom>
            <a:ln w="18686">
              <a:solidFill>
                <a:srgbClr val="EA2138"/>
              </a:solidFill>
            </a:ln>
          </p:spPr>
          <p:txBody>
            <a:bodyPr wrap="square" lIns="0" tIns="0" rIns="0" bIns="0" rtlCol="0"/>
            <a:lstStyle/>
            <a:p>
              <a:endParaRPr sz="4366" dirty="0"/>
            </a:p>
          </p:txBody>
        </p:sp>
        <p:pic>
          <p:nvPicPr>
            <p:cNvPr id="348" name="object 15">
              <a:extLst>
                <a:ext uri="{FF2B5EF4-FFF2-40B4-BE49-F238E27FC236}">
                  <a16:creationId xmlns:a16="http://schemas.microsoft.com/office/drawing/2014/main" id="{9D056CEF-DF78-693A-5ADC-476457FDEFD3}"/>
                </a:ext>
              </a:extLst>
            </p:cNvPr>
            <p:cNvPicPr/>
            <p:nvPr/>
          </p:nvPicPr>
          <p:blipFill>
            <a:blip r:embed="rId17" cstate="email">
              <a:extLst>
                <a:ext uri="{28A0092B-C50C-407E-A947-70E740481C1C}">
                  <a14:useLocalDpi xmlns:a14="http://schemas.microsoft.com/office/drawing/2010/main"/>
                </a:ext>
              </a:extLst>
            </a:blip>
            <a:stretch>
              <a:fillRect/>
            </a:stretch>
          </p:blipFill>
          <p:spPr>
            <a:xfrm>
              <a:off x="3718421" y="14664077"/>
              <a:ext cx="137036" cy="194047"/>
            </a:xfrm>
            <a:prstGeom prst="rect">
              <a:avLst/>
            </a:prstGeom>
          </p:spPr>
        </p:pic>
      </p:grpSp>
      <p:grpSp>
        <p:nvGrpSpPr>
          <p:cNvPr id="349" name="object 31">
            <a:extLst>
              <a:ext uri="{FF2B5EF4-FFF2-40B4-BE49-F238E27FC236}">
                <a16:creationId xmlns:a16="http://schemas.microsoft.com/office/drawing/2014/main" id="{FF632807-3779-5097-E02D-EDBAD23C98CD}"/>
              </a:ext>
            </a:extLst>
          </p:cNvPr>
          <p:cNvGrpSpPr/>
          <p:nvPr/>
        </p:nvGrpSpPr>
        <p:grpSpPr>
          <a:xfrm>
            <a:off x="17301755" y="8485723"/>
            <a:ext cx="741634" cy="846372"/>
            <a:chOff x="17959665" y="3716914"/>
            <a:chExt cx="611505" cy="697865"/>
          </a:xfrm>
        </p:grpSpPr>
        <p:pic>
          <p:nvPicPr>
            <p:cNvPr id="350" name="object 32">
              <a:extLst>
                <a:ext uri="{FF2B5EF4-FFF2-40B4-BE49-F238E27FC236}">
                  <a16:creationId xmlns:a16="http://schemas.microsoft.com/office/drawing/2014/main" id="{D0749CDD-69C6-E4F1-4BAF-ABCF6C171264}"/>
                </a:ext>
              </a:extLst>
            </p:cNvPr>
            <p:cNvPicPr/>
            <p:nvPr/>
          </p:nvPicPr>
          <p:blipFill>
            <a:blip r:embed="rId18" cstate="email">
              <a:extLst>
                <a:ext uri="{28A0092B-C50C-407E-A947-70E740481C1C}">
                  <a14:useLocalDpi xmlns:a14="http://schemas.microsoft.com/office/drawing/2010/main"/>
                </a:ext>
              </a:extLst>
            </a:blip>
            <a:stretch>
              <a:fillRect/>
            </a:stretch>
          </p:blipFill>
          <p:spPr>
            <a:xfrm>
              <a:off x="18200704" y="4043687"/>
              <a:ext cx="154487" cy="187994"/>
            </a:xfrm>
            <a:prstGeom prst="rect">
              <a:avLst/>
            </a:prstGeom>
          </p:spPr>
        </p:pic>
        <p:sp>
          <p:nvSpPr>
            <p:cNvPr id="351" name="object 33">
              <a:extLst>
                <a:ext uri="{FF2B5EF4-FFF2-40B4-BE49-F238E27FC236}">
                  <a16:creationId xmlns:a16="http://schemas.microsoft.com/office/drawing/2014/main" id="{725949AF-D519-C521-341A-DB93CE3BB071}"/>
                </a:ext>
              </a:extLst>
            </p:cNvPr>
            <p:cNvSpPr/>
            <p:nvPr/>
          </p:nvSpPr>
          <p:spPr>
            <a:xfrm>
              <a:off x="18035023" y="3870722"/>
              <a:ext cx="469265" cy="233679"/>
            </a:xfrm>
            <a:custGeom>
              <a:avLst/>
              <a:gdLst/>
              <a:ahLst/>
              <a:cxnLst/>
              <a:rect l="l" t="t" r="r" b="b"/>
              <a:pathLst>
                <a:path w="469265" h="233679">
                  <a:moveTo>
                    <a:pt x="0" y="168643"/>
                  </a:moveTo>
                  <a:lnTo>
                    <a:pt x="19120" y="123562"/>
                  </a:lnTo>
                  <a:lnTo>
                    <a:pt x="45943" y="84420"/>
                  </a:lnTo>
                  <a:lnTo>
                    <a:pt x="79259" y="51855"/>
                  </a:lnTo>
                  <a:lnTo>
                    <a:pt x="117858" y="26504"/>
                  </a:lnTo>
                  <a:lnTo>
                    <a:pt x="160531" y="9007"/>
                  </a:lnTo>
                  <a:lnTo>
                    <a:pt x="206067" y="0"/>
                  </a:lnTo>
                  <a:lnTo>
                    <a:pt x="253257" y="121"/>
                  </a:lnTo>
                  <a:lnTo>
                    <a:pt x="300891" y="10009"/>
                  </a:lnTo>
                  <a:lnTo>
                    <a:pt x="346988" y="30104"/>
                  </a:lnTo>
                  <a:lnTo>
                    <a:pt x="387130" y="58741"/>
                  </a:lnTo>
                  <a:lnTo>
                    <a:pt x="420364" y="94655"/>
                  </a:lnTo>
                  <a:lnTo>
                    <a:pt x="445737" y="136584"/>
                  </a:lnTo>
                  <a:lnTo>
                    <a:pt x="462299" y="183262"/>
                  </a:lnTo>
                  <a:lnTo>
                    <a:pt x="469095" y="233426"/>
                  </a:lnTo>
                </a:path>
              </a:pathLst>
            </a:custGeom>
            <a:ln w="19329">
              <a:solidFill>
                <a:srgbClr val="EA2138"/>
              </a:solidFill>
            </a:ln>
          </p:spPr>
          <p:txBody>
            <a:bodyPr wrap="square" lIns="0" tIns="0" rIns="0" bIns="0" rtlCol="0"/>
            <a:lstStyle/>
            <a:p>
              <a:endParaRPr sz="4366" dirty="0"/>
            </a:p>
          </p:txBody>
        </p:sp>
        <p:sp>
          <p:nvSpPr>
            <p:cNvPr id="352" name="object 34">
              <a:extLst>
                <a:ext uri="{FF2B5EF4-FFF2-40B4-BE49-F238E27FC236}">
                  <a16:creationId xmlns:a16="http://schemas.microsoft.com/office/drawing/2014/main" id="{2A430AAB-CD90-B959-6A8A-4CC1FAAE9BFB}"/>
                </a:ext>
              </a:extLst>
            </p:cNvPr>
            <p:cNvSpPr/>
            <p:nvPr/>
          </p:nvSpPr>
          <p:spPr>
            <a:xfrm>
              <a:off x="18026648" y="4112537"/>
              <a:ext cx="461009" cy="234315"/>
            </a:xfrm>
            <a:custGeom>
              <a:avLst/>
              <a:gdLst/>
              <a:ahLst/>
              <a:cxnLst/>
              <a:rect l="l" t="t" r="r" b="b"/>
              <a:pathLst>
                <a:path w="461009" h="234314">
                  <a:moveTo>
                    <a:pt x="460718" y="73034"/>
                  </a:moveTo>
                  <a:lnTo>
                    <a:pt x="440603" y="117088"/>
                  </a:lnTo>
                  <a:lnTo>
                    <a:pt x="413058" y="155046"/>
                  </a:lnTo>
                  <a:lnTo>
                    <a:pt x="379295" y="186313"/>
                  </a:lnTo>
                  <a:lnTo>
                    <a:pt x="340523" y="210290"/>
                  </a:lnTo>
                  <a:lnTo>
                    <a:pt x="297955" y="226383"/>
                  </a:lnTo>
                  <a:lnTo>
                    <a:pt x="252800" y="233994"/>
                  </a:lnTo>
                  <a:lnTo>
                    <a:pt x="206270" y="232527"/>
                  </a:lnTo>
                  <a:lnTo>
                    <a:pt x="159576" y="221385"/>
                  </a:lnTo>
                  <a:lnTo>
                    <a:pt x="115336" y="200595"/>
                  </a:lnTo>
                  <a:lnTo>
                    <a:pt x="76988" y="171742"/>
                  </a:lnTo>
                  <a:lnTo>
                    <a:pt x="45406" y="136042"/>
                  </a:lnTo>
                  <a:lnTo>
                    <a:pt x="21465" y="94709"/>
                  </a:lnTo>
                  <a:lnTo>
                    <a:pt x="6038" y="48957"/>
                  </a:lnTo>
                  <a:lnTo>
                    <a:pt x="0" y="0"/>
                  </a:lnTo>
                </a:path>
              </a:pathLst>
            </a:custGeom>
            <a:ln w="19329">
              <a:solidFill>
                <a:srgbClr val="EA2138"/>
              </a:solidFill>
            </a:ln>
          </p:spPr>
          <p:txBody>
            <a:bodyPr wrap="square" lIns="0" tIns="0" rIns="0" bIns="0" rtlCol="0"/>
            <a:lstStyle/>
            <a:p>
              <a:endParaRPr sz="4366" dirty="0"/>
            </a:p>
          </p:txBody>
        </p:sp>
        <p:pic>
          <p:nvPicPr>
            <p:cNvPr id="353" name="object 35">
              <a:extLst>
                <a:ext uri="{FF2B5EF4-FFF2-40B4-BE49-F238E27FC236}">
                  <a16:creationId xmlns:a16="http://schemas.microsoft.com/office/drawing/2014/main" id="{7F9CE347-B11F-0FE0-945F-120C90CD40C2}"/>
                </a:ext>
              </a:extLst>
            </p:cNvPr>
            <p:cNvPicPr/>
            <p:nvPr/>
          </p:nvPicPr>
          <p:blipFill>
            <a:blip r:embed="rId19" cstate="email">
              <a:extLst>
                <a:ext uri="{28A0092B-C50C-407E-A947-70E740481C1C}">
                  <a14:useLocalDpi xmlns:a14="http://schemas.microsoft.com/office/drawing/2010/main"/>
                </a:ext>
              </a:extLst>
            </a:blip>
            <a:stretch>
              <a:fillRect/>
            </a:stretch>
          </p:blipFill>
          <p:spPr>
            <a:xfrm>
              <a:off x="18083997" y="3935337"/>
              <a:ext cx="186863" cy="178486"/>
            </a:xfrm>
            <a:prstGeom prst="rect">
              <a:avLst/>
            </a:prstGeom>
          </p:spPr>
        </p:pic>
        <p:sp>
          <p:nvSpPr>
            <p:cNvPr id="354" name="object 36">
              <a:extLst>
                <a:ext uri="{FF2B5EF4-FFF2-40B4-BE49-F238E27FC236}">
                  <a16:creationId xmlns:a16="http://schemas.microsoft.com/office/drawing/2014/main" id="{2EC44B30-D0E4-033D-A2A6-2885BFDD3DB4}"/>
                </a:ext>
              </a:extLst>
            </p:cNvPr>
            <p:cNvSpPr/>
            <p:nvPr/>
          </p:nvSpPr>
          <p:spPr>
            <a:xfrm>
              <a:off x="18110410" y="3961753"/>
              <a:ext cx="318770" cy="318770"/>
            </a:xfrm>
            <a:custGeom>
              <a:avLst/>
              <a:gdLst/>
              <a:ahLst/>
              <a:cxnLst/>
              <a:rect l="l" t="t" r="r" b="b"/>
              <a:pathLst>
                <a:path w="318769" h="318770">
                  <a:moveTo>
                    <a:pt x="229102" y="0"/>
                  </a:moveTo>
                  <a:lnTo>
                    <a:pt x="265711" y="26385"/>
                  </a:lnTo>
                  <a:lnTo>
                    <a:pt x="293201" y="60353"/>
                  </a:lnTo>
                  <a:lnTo>
                    <a:pt x="310909" y="99726"/>
                  </a:lnTo>
                  <a:lnTo>
                    <a:pt x="318172" y="142324"/>
                  </a:lnTo>
                  <a:lnTo>
                    <a:pt x="314328" y="185969"/>
                  </a:lnTo>
                  <a:lnTo>
                    <a:pt x="298713" y="228485"/>
                  </a:lnTo>
                  <a:lnTo>
                    <a:pt x="272505" y="265345"/>
                  </a:lnTo>
                  <a:lnTo>
                    <a:pt x="238768" y="293024"/>
                  </a:lnTo>
                  <a:lnTo>
                    <a:pt x="199664" y="310853"/>
                  </a:lnTo>
                  <a:lnTo>
                    <a:pt x="157355" y="318164"/>
                  </a:lnTo>
                  <a:lnTo>
                    <a:pt x="114006" y="314291"/>
                  </a:lnTo>
                  <a:lnTo>
                    <a:pt x="71777" y="298566"/>
                  </a:lnTo>
                  <a:lnTo>
                    <a:pt x="49650" y="284418"/>
                  </a:lnTo>
                  <a:lnTo>
                    <a:pt x="30089" y="267082"/>
                  </a:lnTo>
                  <a:lnTo>
                    <a:pt x="13428" y="246905"/>
                  </a:lnTo>
                  <a:lnTo>
                    <a:pt x="0" y="224234"/>
                  </a:lnTo>
                </a:path>
              </a:pathLst>
            </a:custGeom>
            <a:ln w="19329">
              <a:solidFill>
                <a:srgbClr val="EA2138"/>
              </a:solidFill>
            </a:ln>
          </p:spPr>
          <p:txBody>
            <a:bodyPr wrap="square" lIns="0" tIns="0" rIns="0" bIns="0" rtlCol="0"/>
            <a:lstStyle/>
            <a:p>
              <a:endParaRPr sz="4366" dirty="0"/>
            </a:p>
          </p:txBody>
        </p:sp>
        <p:sp>
          <p:nvSpPr>
            <p:cNvPr id="355" name="object 37">
              <a:extLst>
                <a:ext uri="{FF2B5EF4-FFF2-40B4-BE49-F238E27FC236}">
                  <a16:creationId xmlns:a16="http://schemas.microsoft.com/office/drawing/2014/main" id="{AF613163-5754-6787-5AD5-3575553AB9DD}"/>
                </a:ext>
              </a:extLst>
            </p:cNvPr>
            <p:cNvSpPr/>
            <p:nvPr/>
          </p:nvSpPr>
          <p:spPr>
            <a:xfrm>
              <a:off x="18261224" y="4230237"/>
              <a:ext cx="0" cy="184785"/>
            </a:xfrm>
            <a:custGeom>
              <a:avLst/>
              <a:gdLst/>
              <a:ahLst/>
              <a:cxnLst/>
              <a:rect l="l" t="t" r="r" b="b"/>
              <a:pathLst>
                <a:path h="184785">
                  <a:moveTo>
                    <a:pt x="0" y="0"/>
                  </a:moveTo>
                  <a:lnTo>
                    <a:pt x="0" y="184287"/>
                  </a:lnTo>
                </a:path>
              </a:pathLst>
            </a:custGeom>
            <a:ln w="19329">
              <a:solidFill>
                <a:srgbClr val="EA2138"/>
              </a:solidFill>
            </a:ln>
          </p:spPr>
          <p:txBody>
            <a:bodyPr wrap="square" lIns="0" tIns="0" rIns="0" bIns="0" rtlCol="0"/>
            <a:lstStyle/>
            <a:p>
              <a:endParaRPr sz="4366" dirty="0"/>
            </a:p>
          </p:txBody>
        </p:sp>
        <p:sp>
          <p:nvSpPr>
            <p:cNvPr id="356" name="object 38">
              <a:extLst>
                <a:ext uri="{FF2B5EF4-FFF2-40B4-BE49-F238E27FC236}">
                  <a16:creationId xmlns:a16="http://schemas.microsoft.com/office/drawing/2014/main" id="{F200E0C7-178A-8D71-AA4C-7DFE8E70F96F}"/>
                </a:ext>
              </a:extLst>
            </p:cNvPr>
            <p:cNvSpPr/>
            <p:nvPr/>
          </p:nvSpPr>
          <p:spPr>
            <a:xfrm>
              <a:off x="18261224" y="3803025"/>
              <a:ext cx="0" cy="201295"/>
            </a:xfrm>
            <a:custGeom>
              <a:avLst/>
              <a:gdLst/>
              <a:ahLst/>
              <a:cxnLst/>
              <a:rect l="l" t="t" r="r" b="b"/>
              <a:pathLst>
                <a:path h="201295">
                  <a:moveTo>
                    <a:pt x="0" y="0"/>
                  </a:moveTo>
                  <a:lnTo>
                    <a:pt x="0" y="201040"/>
                  </a:lnTo>
                </a:path>
              </a:pathLst>
            </a:custGeom>
            <a:ln w="19329">
              <a:solidFill>
                <a:srgbClr val="EA2138"/>
              </a:solidFill>
            </a:ln>
          </p:spPr>
          <p:txBody>
            <a:bodyPr wrap="square" lIns="0" tIns="0" rIns="0" bIns="0" rtlCol="0"/>
            <a:lstStyle/>
            <a:p>
              <a:endParaRPr sz="4366" dirty="0"/>
            </a:p>
          </p:txBody>
        </p:sp>
        <p:sp>
          <p:nvSpPr>
            <p:cNvPr id="357" name="object 39">
              <a:extLst>
                <a:ext uri="{FF2B5EF4-FFF2-40B4-BE49-F238E27FC236}">
                  <a16:creationId xmlns:a16="http://schemas.microsoft.com/office/drawing/2014/main" id="{CEA26D64-2A5F-FFDB-C148-C4DF1C7E7C92}"/>
                </a:ext>
              </a:extLst>
            </p:cNvPr>
            <p:cNvSpPr/>
            <p:nvPr/>
          </p:nvSpPr>
          <p:spPr>
            <a:xfrm>
              <a:off x="17959665" y="4112963"/>
              <a:ext cx="184785" cy="0"/>
            </a:xfrm>
            <a:custGeom>
              <a:avLst/>
              <a:gdLst/>
              <a:ahLst/>
              <a:cxnLst/>
              <a:rect l="l" t="t" r="r" b="b"/>
              <a:pathLst>
                <a:path w="184784">
                  <a:moveTo>
                    <a:pt x="184287" y="0"/>
                  </a:moveTo>
                  <a:lnTo>
                    <a:pt x="0" y="0"/>
                  </a:lnTo>
                </a:path>
              </a:pathLst>
            </a:custGeom>
            <a:ln w="19329">
              <a:solidFill>
                <a:srgbClr val="EA2138"/>
              </a:solidFill>
            </a:ln>
          </p:spPr>
          <p:txBody>
            <a:bodyPr wrap="square" lIns="0" tIns="0" rIns="0" bIns="0" rtlCol="0"/>
            <a:lstStyle/>
            <a:p>
              <a:endParaRPr sz="4366" dirty="0"/>
            </a:p>
          </p:txBody>
        </p:sp>
        <p:sp>
          <p:nvSpPr>
            <p:cNvPr id="358" name="object 40">
              <a:extLst>
                <a:ext uri="{FF2B5EF4-FFF2-40B4-BE49-F238E27FC236}">
                  <a16:creationId xmlns:a16="http://schemas.microsoft.com/office/drawing/2014/main" id="{7D92D7A8-6927-0F8F-7805-E5D2E47B4531}"/>
                </a:ext>
              </a:extLst>
            </p:cNvPr>
            <p:cNvSpPr/>
            <p:nvPr/>
          </p:nvSpPr>
          <p:spPr>
            <a:xfrm>
              <a:off x="18370122" y="4112963"/>
              <a:ext cx="201295" cy="0"/>
            </a:xfrm>
            <a:custGeom>
              <a:avLst/>
              <a:gdLst/>
              <a:ahLst/>
              <a:cxnLst/>
              <a:rect l="l" t="t" r="r" b="b"/>
              <a:pathLst>
                <a:path w="201294">
                  <a:moveTo>
                    <a:pt x="201040" y="0"/>
                  </a:moveTo>
                  <a:lnTo>
                    <a:pt x="0" y="0"/>
                  </a:lnTo>
                </a:path>
              </a:pathLst>
            </a:custGeom>
            <a:ln w="19329">
              <a:solidFill>
                <a:srgbClr val="EA2138"/>
              </a:solidFill>
            </a:ln>
          </p:spPr>
          <p:txBody>
            <a:bodyPr wrap="square" lIns="0" tIns="0" rIns="0" bIns="0" rtlCol="0"/>
            <a:lstStyle/>
            <a:p>
              <a:endParaRPr sz="4366" dirty="0"/>
            </a:p>
          </p:txBody>
        </p:sp>
        <p:pic>
          <p:nvPicPr>
            <p:cNvPr id="359" name="object 41">
              <a:extLst>
                <a:ext uri="{FF2B5EF4-FFF2-40B4-BE49-F238E27FC236}">
                  <a16:creationId xmlns:a16="http://schemas.microsoft.com/office/drawing/2014/main" id="{229C3B85-3D69-5E76-0994-FF456137422E}"/>
                </a:ext>
              </a:extLst>
            </p:cNvPr>
            <p:cNvPicPr/>
            <p:nvPr/>
          </p:nvPicPr>
          <p:blipFill>
            <a:blip r:embed="rId20" cstate="email">
              <a:extLst>
                <a:ext uri="{28A0092B-C50C-407E-A947-70E740481C1C}">
                  <a14:useLocalDpi xmlns:a14="http://schemas.microsoft.com/office/drawing/2010/main"/>
                </a:ext>
              </a:extLst>
            </a:blip>
            <a:stretch>
              <a:fillRect/>
            </a:stretch>
          </p:blipFill>
          <p:spPr>
            <a:xfrm>
              <a:off x="18306661" y="3722955"/>
              <a:ext cx="252484" cy="226223"/>
            </a:xfrm>
            <a:prstGeom prst="rect">
              <a:avLst/>
            </a:prstGeom>
          </p:spPr>
        </p:pic>
        <p:sp>
          <p:nvSpPr>
            <p:cNvPr id="360" name="object 42">
              <a:extLst>
                <a:ext uri="{FF2B5EF4-FFF2-40B4-BE49-F238E27FC236}">
                  <a16:creationId xmlns:a16="http://schemas.microsoft.com/office/drawing/2014/main" id="{5102DE1C-451A-B0DA-424A-A1767B5B0741}"/>
                </a:ext>
              </a:extLst>
            </p:cNvPr>
            <p:cNvSpPr/>
            <p:nvPr/>
          </p:nvSpPr>
          <p:spPr>
            <a:xfrm>
              <a:off x="18306661" y="3722955"/>
              <a:ext cx="252729" cy="226695"/>
            </a:xfrm>
            <a:custGeom>
              <a:avLst/>
              <a:gdLst/>
              <a:ahLst/>
              <a:cxnLst/>
              <a:rect l="l" t="t" r="r" b="b"/>
              <a:pathLst>
                <a:path w="252730" h="226695">
                  <a:moveTo>
                    <a:pt x="13674" y="226223"/>
                  </a:moveTo>
                  <a:lnTo>
                    <a:pt x="9025" y="226202"/>
                  </a:lnTo>
                  <a:lnTo>
                    <a:pt x="4732" y="223658"/>
                  </a:lnTo>
                  <a:lnTo>
                    <a:pt x="2408" y="219532"/>
                  </a:lnTo>
                  <a:lnTo>
                    <a:pt x="0" y="215375"/>
                  </a:lnTo>
                  <a:lnTo>
                    <a:pt x="0" y="210192"/>
                  </a:lnTo>
                  <a:lnTo>
                    <a:pt x="2408" y="206035"/>
                  </a:lnTo>
                  <a:lnTo>
                    <a:pt x="114907" y="6743"/>
                  </a:lnTo>
                  <a:lnTo>
                    <a:pt x="117242" y="2565"/>
                  </a:lnTo>
                  <a:lnTo>
                    <a:pt x="121598" y="0"/>
                  </a:lnTo>
                  <a:lnTo>
                    <a:pt x="126289" y="52"/>
                  </a:lnTo>
                  <a:lnTo>
                    <a:pt x="130990" y="31"/>
                  </a:lnTo>
                  <a:lnTo>
                    <a:pt x="135325" y="2575"/>
                  </a:lnTo>
                  <a:lnTo>
                    <a:pt x="137681" y="6743"/>
                  </a:lnTo>
                  <a:lnTo>
                    <a:pt x="250180" y="206035"/>
                  </a:lnTo>
                  <a:lnTo>
                    <a:pt x="252484" y="210223"/>
                  </a:lnTo>
                  <a:lnTo>
                    <a:pt x="252484" y="215344"/>
                  </a:lnTo>
                  <a:lnTo>
                    <a:pt x="250180" y="219532"/>
                  </a:lnTo>
                  <a:lnTo>
                    <a:pt x="247814" y="223668"/>
                  </a:lnTo>
                  <a:lnTo>
                    <a:pt x="243479" y="226223"/>
                  </a:lnTo>
                  <a:lnTo>
                    <a:pt x="238788" y="226223"/>
                  </a:lnTo>
                  <a:lnTo>
                    <a:pt x="13674" y="226223"/>
                  </a:lnTo>
                  <a:close/>
                </a:path>
              </a:pathLst>
            </a:custGeom>
            <a:ln w="12083">
              <a:solidFill>
                <a:srgbClr val="EA2138"/>
              </a:solidFill>
            </a:ln>
          </p:spPr>
          <p:txBody>
            <a:bodyPr wrap="square" lIns="0" tIns="0" rIns="0" bIns="0" rtlCol="0"/>
            <a:lstStyle/>
            <a:p>
              <a:endParaRPr sz="4366" dirty="0"/>
            </a:p>
          </p:txBody>
        </p:sp>
        <p:pic>
          <p:nvPicPr>
            <p:cNvPr id="361" name="object 43">
              <a:extLst>
                <a:ext uri="{FF2B5EF4-FFF2-40B4-BE49-F238E27FC236}">
                  <a16:creationId xmlns:a16="http://schemas.microsoft.com/office/drawing/2014/main" id="{9193123D-FA69-F85F-EB04-ACD6EFABBBE7}"/>
                </a:ext>
              </a:extLst>
            </p:cNvPr>
            <p:cNvPicPr/>
            <p:nvPr/>
          </p:nvPicPr>
          <p:blipFill>
            <a:blip r:embed="rId21" cstate="email">
              <a:extLst>
                <a:ext uri="{28A0092B-C50C-407E-A947-70E740481C1C}">
                  <a14:useLocalDpi xmlns:a14="http://schemas.microsoft.com/office/drawing/2010/main"/>
                </a:ext>
              </a:extLst>
            </a:blip>
            <a:stretch>
              <a:fillRect/>
            </a:stretch>
          </p:blipFill>
          <p:spPr>
            <a:xfrm>
              <a:off x="18319861" y="3800736"/>
              <a:ext cx="127440" cy="136318"/>
            </a:xfrm>
            <a:prstGeom prst="rect">
              <a:avLst/>
            </a:prstGeom>
          </p:spPr>
        </p:pic>
      </p:grpSp>
      <p:pic>
        <p:nvPicPr>
          <p:cNvPr id="5" name="Picture 4" descr="A black background with a black square&#10;&#10;Description automatically generated with medium confidence">
            <a:extLst>
              <a:ext uri="{FF2B5EF4-FFF2-40B4-BE49-F238E27FC236}">
                <a16:creationId xmlns:a16="http://schemas.microsoft.com/office/drawing/2014/main" id="{49C0EA40-680F-486B-697C-C6AA86C69BA5}"/>
              </a:ext>
            </a:extLst>
          </p:cNvPr>
          <p:cNvPicPr>
            <a:picLocks noChangeAspect="1"/>
          </p:cNvPicPr>
          <p:nvPr/>
        </p:nvPicPr>
        <p:blipFill rotWithShape="1">
          <a:blip r:embed="rId2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7141343" y="6101701"/>
            <a:ext cx="997354" cy="961641"/>
          </a:xfrm>
          <a:prstGeom prst="rect">
            <a:avLst/>
          </a:prstGeom>
        </p:spPr>
      </p:pic>
      <p:pic>
        <p:nvPicPr>
          <p:cNvPr id="10" name="Picture 9" descr="A black and white image of a football&#10;&#10;Description automatically generated">
            <a:extLst>
              <a:ext uri="{FF2B5EF4-FFF2-40B4-BE49-F238E27FC236}">
                <a16:creationId xmlns:a16="http://schemas.microsoft.com/office/drawing/2014/main" id="{BFD84BB7-5F51-ADD3-6736-DDBA2DD96572}"/>
              </a:ext>
            </a:extLst>
          </p:cNvPr>
          <p:cNvPicPr>
            <a:picLocks noChangeAspect="1"/>
          </p:cNvPicPr>
          <p:nvPr/>
        </p:nvPicPr>
        <p:blipFill>
          <a:blip r:embed="rId2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737494" y="6124148"/>
            <a:ext cx="731520" cy="7542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278875" y="447"/>
            <a:ext cx="7106457" cy="13715107"/>
          </a:xfrm>
          <a:custGeom>
            <a:avLst/>
            <a:gdLst/>
            <a:ahLst/>
            <a:cxnLst/>
            <a:rect l="l" t="t" r="r" b="b"/>
            <a:pathLst>
              <a:path w="3553459" h="6858000">
                <a:moveTo>
                  <a:pt x="3553205" y="0"/>
                </a:moveTo>
                <a:lnTo>
                  <a:pt x="0" y="0"/>
                </a:lnTo>
                <a:lnTo>
                  <a:pt x="0" y="6858000"/>
                </a:lnTo>
                <a:lnTo>
                  <a:pt x="3553205" y="6858000"/>
                </a:lnTo>
                <a:lnTo>
                  <a:pt x="3553205" y="0"/>
                </a:lnTo>
                <a:close/>
              </a:path>
            </a:pathLst>
          </a:custGeom>
          <a:solidFill>
            <a:srgbClr val="000000"/>
          </a:solidFill>
        </p:spPr>
        <p:txBody>
          <a:bodyPr wrap="square" lIns="0" tIns="0" rIns="0" bIns="0" rtlCol="0"/>
          <a:lstStyle/>
          <a:p>
            <a:endParaRPr sz="7200"/>
          </a:p>
        </p:txBody>
      </p:sp>
      <p:sp>
        <p:nvSpPr>
          <p:cNvPr id="4" name="object 4"/>
          <p:cNvSpPr txBox="1"/>
          <p:nvPr/>
        </p:nvSpPr>
        <p:spPr>
          <a:xfrm>
            <a:off x="1234521" y="3617773"/>
            <a:ext cx="10147909" cy="1913340"/>
          </a:xfrm>
          <a:prstGeom prst="rect">
            <a:avLst/>
          </a:prstGeom>
        </p:spPr>
        <p:txBody>
          <a:bodyPr vert="horz" wrap="square" lIns="0" tIns="66036" rIns="0" bIns="0" rtlCol="0">
            <a:spAutoFit/>
          </a:bodyPr>
          <a:lstStyle/>
          <a:p>
            <a:pPr marL="25399" marR="10159">
              <a:lnSpc>
                <a:spcPts val="3600"/>
              </a:lnSpc>
              <a:spcBef>
                <a:spcPts val="520"/>
              </a:spcBef>
            </a:pPr>
            <a:r>
              <a:rPr sz="3200">
                <a:solidFill>
                  <a:srgbClr val="231F20"/>
                </a:solidFill>
                <a:latin typeface="Georgia"/>
                <a:cs typeface="Georgia"/>
              </a:rPr>
              <a:t>The</a:t>
            </a:r>
            <a:r>
              <a:rPr sz="3200" spc="-100">
                <a:solidFill>
                  <a:srgbClr val="231F20"/>
                </a:solidFill>
                <a:latin typeface="Georgia"/>
                <a:cs typeface="Georgia"/>
              </a:rPr>
              <a:t> </a:t>
            </a:r>
            <a:r>
              <a:rPr sz="3200" spc="-20">
                <a:solidFill>
                  <a:srgbClr val="231F20"/>
                </a:solidFill>
                <a:latin typeface="Georgia"/>
                <a:cs typeface="Georgia"/>
              </a:rPr>
              <a:t>admitted</a:t>
            </a:r>
            <a:r>
              <a:rPr sz="3200" spc="-90">
                <a:solidFill>
                  <a:srgbClr val="231F20"/>
                </a:solidFill>
                <a:latin typeface="Georgia"/>
                <a:cs typeface="Georgia"/>
              </a:rPr>
              <a:t> </a:t>
            </a:r>
            <a:r>
              <a:rPr sz="3200" spc="-20">
                <a:solidFill>
                  <a:srgbClr val="231F20"/>
                </a:solidFill>
                <a:latin typeface="Georgia"/>
                <a:cs typeface="Georgia"/>
              </a:rPr>
              <a:t>insurance</a:t>
            </a:r>
            <a:r>
              <a:rPr sz="3200" spc="-90">
                <a:solidFill>
                  <a:srgbClr val="231F20"/>
                </a:solidFill>
                <a:latin typeface="Georgia"/>
                <a:cs typeface="Georgia"/>
              </a:rPr>
              <a:t> </a:t>
            </a:r>
            <a:r>
              <a:rPr sz="3200">
                <a:solidFill>
                  <a:srgbClr val="231F20"/>
                </a:solidFill>
                <a:latin typeface="Georgia"/>
                <a:cs typeface="Georgia"/>
              </a:rPr>
              <a:t>market</a:t>
            </a:r>
            <a:r>
              <a:rPr sz="3200" spc="-100">
                <a:solidFill>
                  <a:srgbClr val="231F20"/>
                </a:solidFill>
                <a:latin typeface="Georgia"/>
                <a:cs typeface="Georgia"/>
              </a:rPr>
              <a:t> </a:t>
            </a:r>
            <a:r>
              <a:rPr sz="3200">
                <a:solidFill>
                  <a:srgbClr val="231F20"/>
                </a:solidFill>
                <a:latin typeface="Georgia"/>
                <a:cs typeface="Georgia"/>
              </a:rPr>
              <a:t>has</a:t>
            </a:r>
            <a:r>
              <a:rPr sz="3200" spc="-90">
                <a:solidFill>
                  <a:srgbClr val="231F20"/>
                </a:solidFill>
                <a:latin typeface="Georgia"/>
                <a:cs typeface="Georgia"/>
              </a:rPr>
              <a:t> </a:t>
            </a:r>
            <a:r>
              <a:rPr sz="3200">
                <a:solidFill>
                  <a:srgbClr val="231F20"/>
                </a:solidFill>
                <a:latin typeface="Georgia"/>
                <a:cs typeface="Georgia"/>
              </a:rPr>
              <a:t>been</a:t>
            </a:r>
            <a:r>
              <a:rPr sz="3200" spc="-90">
                <a:solidFill>
                  <a:srgbClr val="231F20"/>
                </a:solidFill>
                <a:latin typeface="Georgia"/>
                <a:cs typeface="Georgia"/>
              </a:rPr>
              <a:t> </a:t>
            </a:r>
            <a:r>
              <a:rPr sz="3200">
                <a:solidFill>
                  <a:srgbClr val="231F20"/>
                </a:solidFill>
                <a:latin typeface="Georgia"/>
                <a:cs typeface="Georgia"/>
              </a:rPr>
              <a:t>pulling</a:t>
            </a:r>
            <a:r>
              <a:rPr sz="3200" spc="-100">
                <a:solidFill>
                  <a:srgbClr val="231F20"/>
                </a:solidFill>
                <a:latin typeface="Georgia"/>
                <a:cs typeface="Georgia"/>
              </a:rPr>
              <a:t> </a:t>
            </a:r>
            <a:r>
              <a:rPr sz="3200">
                <a:solidFill>
                  <a:srgbClr val="231F20"/>
                </a:solidFill>
                <a:latin typeface="Georgia"/>
                <a:cs typeface="Georgia"/>
              </a:rPr>
              <a:t>back</a:t>
            </a:r>
            <a:r>
              <a:rPr sz="3200" spc="-80">
                <a:solidFill>
                  <a:srgbClr val="231F20"/>
                </a:solidFill>
                <a:latin typeface="Georgia"/>
                <a:cs typeface="Georgia"/>
              </a:rPr>
              <a:t> </a:t>
            </a:r>
            <a:r>
              <a:rPr sz="3200" spc="-50">
                <a:solidFill>
                  <a:srgbClr val="231F20"/>
                </a:solidFill>
                <a:latin typeface="Georgia"/>
                <a:cs typeface="Georgia"/>
              </a:rPr>
              <a:t>or </a:t>
            </a:r>
            <a:r>
              <a:rPr sz="3200">
                <a:solidFill>
                  <a:srgbClr val="231F20"/>
                </a:solidFill>
                <a:latin typeface="Georgia"/>
                <a:cs typeface="Georgia"/>
              </a:rPr>
              <a:t>exiting</a:t>
            </a:r>
            <a:r>
              <a:rPr sz="3200" spc="-90">
                <a:solidFill>
                  <a:srgbClr val="231F20"/>
                </a:solidFill>
                <a:latin typeface="Georgia"/>
                <a:cs typeface="Georgia"/>
              </a:rPr>
              <a:t> </a:t>
            </a:r>
            <a:r>
              <a:rPr sz="3200">
                <a:solidFill>
                  <a:srgbClr val="231F20"/>
                </a:solidFill>
                <a:latin typeface="Georgia"/>
                <a:cs typeface="Georgia"/>
              </a:rPr>
              <a:t>areas</a:t>
            </a:r>
            <a:r>
              <a:rPr sz="3200" spc="-90">
                <a:solidFill>
                  <a:srgbClr val="231F20"/>
                </a:solidFill>
                <a:latin typeface="Georgia"/>
                <a:cs typeface="Georgia"/>
              </a:rPr>
              <a:t> </a:t>
            </a:r>
            <a:r>
              <a:rPr sz="3200">
                <a:solidFill>
                  <a:srgbClr val="231F20"/>
                </a:solidFill>
                <a:latin typeface="Georgia"/>
                <a:cs typeface="Georgia"/>
              </a:rPr>
              <a:t>with</a:t>
            </a:r>
            <a:r>
              <a:rPr sz="3200" spc="-80">
                <a:solidFill>
                  <a:srgbClr val="231F20"/>
                </a:solidFill>
                <a:latin typeface="Georgia"/>
                <a:cs typeface="Georgia"/>
              </a:rPr>
              <a:t> </a:t>
            </a:r>
            <a:r>
              <a:rPr sz="3200">
                <a:solidFill>
                  <a:srgbClr val="231F20"/>
                </a:solidFill>
                <a:latin typeface="Georgia"/>
                <a:cs typeface="Georgia"/>
              </a:rPr>
              <a:t>high</a:t>
            </a:r>
            <a:r>
              <a:rPr sz="3200" spc="-90">
                <a:solidFill>
                  <a:srgbClr val="231F20"/>
                </a:solidFill>
                <a:latin typeface="Georgia"/>
                <a:cs typeface="Georgia"/>
              </a:rPr>
              <a:t> </a:t>
            </a:r>
            <a:r>
              <a:rPr sz="3200" spc="-20">
                <a:solidFill>
                  <a:srgbClr val="231F20"/>
                </a:solidFill>
                <a:latin typeface="Georgia"/>
                <a:cs typeface="Georgia"/>
              </a:rPr>
              <a:t>potential</a:t>
            </a:r>
            <a:r>
              <a:rPr sz="3200" spc="-80">
                <a:solidFill>
                  <a:srgbClr val="231F20"/>
                </a:solidFill>
                <a:latin typeface="Georgia"/>
                <a:cs typeface="Georgia"/>
              </a:rPr>
              <a:t> </a:t>
            </a:r>
            <a:r>
              <a:rPr sz="3200">
                <a:solidFill>
                  <a:srgbClr val="231F20"/>
                </a:solidFill>
                <a:latin typeface="Georgia"/>
                <a:cs typeface="Georgia"/>
              </a:rPr>
              <a:t>for</a:t>
            </a:r>
            <a:r>
              <a:rPr sz="3200" spc="-80">
                <a:solidFill>
                  <a:srgbClr val="231F20"/>
                </a:solidFill>
                <a:latin typeface="Georgia"/>
                <a:cs typeface="Georgia"/>
              </a:rPr>
              <a:t> </a:t>
            </a:r>
            <a:r>
              <a:rPr sz="3200" spc="-20">
                <a:solidFill>
                  <a:srgbClr val="231F20"/>
                </a:solidFill>
                <a:latin typeface="Georgia"/>
                <a:cs typeface="Georgia"/>
              </a:rPr>
              <a:t>catastrophic</a:t>
            </a:r>
            <a:r>
              <a:rPr sz="3200" spc="-80">
                <a:solidFill>
                  <a:srgbClr val="231F20"/>
                </a:solidFill>
                <a:latin typeface="Georgia"/>
                <a:cs typeface="Georgia"/>
              </a:rPr>
              <a:t> </a:t>
            </a:r>
            <a:r>
              <a:rPr sz="3200" spc="-20">
                <a:solidFill>
                  <a:srgbClr val="231F20"/>
                </a:solidFill>
                <a:latin typeface="Georgia"/>
                <a:cs typeface="Georgia"/>
              </a:rPr>
              <a:t>losses, </a:t>
            </a:r>
            <a:r>
              <a:rPr sz="3200">
                <a:solidFill>
                  <a:srgbClr val="231F20"/>
                </a:solidFill>
                <a:latin typeface="Georgia"/>
                <a:cs typeface="Georgia"/>
              </a:rPr>
              <a:t>such</a:t>
            </a:r>
            <a:r>
              <a:rPr sz="3200" spc="-110">
                <a:solidFill>
                  <a:srgbClr val="231F20"/>
                </a:solidFill>
                <a:latin typeface="Georgia"/>
                <a:cs typeface="Georgia"/>
              </a:rPr>
              <a:t> </a:t>
            </a:r>
            <a:r>
              <a:rPr sz="3200">
                <a:solidFill>
                  <a:srgbClr val="231F20"/>
                </a:solidFill>
                <a:latin typeface="Georgia"/>
                <a:cs typeface="Georgia"/>
              </a:rPr>
              <a:t>as</a:t>
            </a:r>
            <a:r>
              <a:rPr sz="3200" spc="-110">
                <a:solidFill>
                  <a:srgbClr val="231F20"/>
                </a:solidFill>
                <a:latin typeface="Georgia"/>
                <a:cs typeface="Georgia"/>
              </a:rPr>
              <a:t> </a:t>
            </a:r>
            <a:r>
              <a:rPr sz="3200" spc="-20">
                <a:solidFill>
                  <a:srgbClr val="231F20"/>
                </a:solidFill>
                <a:latin typeface="Georgia"/>
                <a:cs typeface="Georgia"/>
              </a:rPr>
              <a:t>wildfires</a:t>
            </a:r>
            <a:r>
              <a:rPr sz="3200" spc="-110">
                <a:solidFill>
                  <a:srgbClr val="231F20"/>
                </a:solidFill>
                <a:latin typeface="Georgia"/>
                <a:cs typeface="Georgia"/>
              </a:rPr>
              <a:t> </a:t>
            </a:r>
            <a:r>
              <a:rPr sz="3200">
                <a:solidFill>
                  <a:srgbClr val="231F20"/>
                </a:solidFill>
                <a:latin typeface="Georgia"/>
                <a:cs typeface="Georgia"/>
              </a:rPr>
              <a:t>and</a:t>
            </a:r>
            <a:r>
              <a:rPr sz="3200" spc="-110">
                <a:solidFill>
                  <a:srgbClr val="231F20"/>
                </a:solidFill>
                <a:latin typeface="Georgia"/>
                <a:cs typeface="Georgia"/>
              </a:rPr>
              <a:t> </a:t>
            </a:r>
            <a:r>
              <a:rPr sz="3200">
                <a:solidFill>
                  <a:srgbClr val="231F20"/>
                </a:solidFill>
                <a:latin typeface="Georgia"/>
                <a:cs typeface="Georgia"/>
              </a:rPr>
              <a:t>hurricanes,</a:t>
            </a:r>
            <a:r>
              <a:rPr sz="3200" spc="-100">
                <a:solidFill>
                  <a:srgbClr val="231F20"/>
                </a:solidFill>
                <a:latin typeface="Georgia"/>
                <a:cs typeface="Georgia"/>
              </a:rPr>
              <a:t> </a:t>
            </a:r>
            <a:r>
              <a:rPr sz="3200">
                <a:solidFill>
                  <a:srgbClr val="231F20"/>
                </a:solidFill>
                <a:latin typeface="Georgia"/>
                <a:cs typeface="Georgia"/>
              </a:rPr>
              <a:t>driving</a:t>
            </a:r>
            <a:r>
              <a:rPr sz="3200" spc="-110">
                <a:solidFill>
                  <a:srgbClr val="231F20"/>
                </a:solidFill>
                <a:latin typeface="Georgia"/>
                <a:cs typeface="Georgia"/>
              </a:rPr>
              <a:t> </a:t>
            </a:r>
            <a:r>
              <a:rPr sz="3200">
                <a:solidFill>
                  <a:srgbClr val="231F20"/>
                </a:solidFill>
                <a:latin typeface="Georgia"/>
                <a:cs typeface="Georgia"/>
              </a:rPr>
              <a:t>a</a:t>
            </a:r>
            <a:r>
              <a:rPr sz="3200" spc="-110">
                <a:solidFill>
                  <a:srgbClr val="231F20"/>
                </a:solidFill>
                <a:latin typeface="Georgia"/>
                <a:cs typeface="Georgia"/>
              </a:rPr>
              <a:t> </a:t>
            </a:r>
            <a:r>
              <a:rPr sz="3200" spc="-20">
                <a:solidFill>
                  <a:srgbClr val="231F20"/>
                </a:solidFill>
                <a:latin typeface="Georgia"/>
                <a:cs typeface="Georgia"/>
              </a:rPr>
              <a:t>significant </a:t>
            </a:r>
            <a:r>
              <a:rPr sz="3200">
                <a:solidFill>
                  <a:srgbClr val="231F20"/>
                </a:solidFill>
                <a:latin typeface="Georgia"/>
                <a:cs typeface="Georgia"/>
              </a:rPr>
              <a:t>shift</a:t>
            </a:r>
            <a:r>
              <a:rPr sz="3200" spc="-70">
                <a:solidFill>
                  <a:srgbClr val="231F20"/>
                </a:solidFill>
                <a:latin typeface="Georgia"/>
                <a:cs typeface="Georgia"/>
              </a:rPr>
              <a:t> </a:t>
            </a:r>
            <a:r>
              <a:rPr sz="3200">
                <a:solidFill>
                  <a:srgbClr val="231F20"/>
                </a:solidFill>
                <a:latin typeface="Georgia"/>
                <a:cs typeface="Georgia"/>
              </a:rPr>
              <a:t>in</a:t>
            </a:r>
            <a:r>
              <a:rPr sz="3200" spc="-70">
                <a:solidFill>
                  <a:srgbClr val="231F20"/>
                </a:solidFill>
                <a:latin typeface="Georgia"/>
                <a:cs typeface="Georgia"/>
              </a:rPr>
              <a:t> </a:t>
            </a:r>
            <a:r>
              <a:rPr sz="3200">
                <a:solidFill>
                  <a:srgbClr val="231F20"/>
                </a:solidFill>
                <a:latin typeface="Georgia"/>
                <a:cs typeface="Georgia"/>
              </a:rPr>
              <a:t>property</a:t>
            </a:r>
            <a:r>
              <a:rPr sz="3200" spc="-70">
                <a:solidFill>
                  <a:srgbClr val="231F20"/>
                </a:solidFill>
                <a:latin typeface="Georgia"/>
                <a:cs typeface="Georgia"/>
              </a:rPr>
              <a:t> </a:t>
            </a:r>
            <a:r>
              <a:rPr sz="3200" spc="-20">
                <a:solidFill>
                  <a:srgbClr val="231F20"/>
                </a:solidFill>
                <a:latin typeface="Georgia"/>
                <a:cs typeface="Georgia"/>
              </a:rPr>
              <a:t>premiums</a:t>
            </a:r>
            <a:r>
              <a:rPr sz="3200" spc="-70">
                <a:solidFill>
                  <a:srgbClr val="231F20"/>
                </a:solidFill>
                <a:latin typeface="Georgia"/>
                <a:cs typeface="Georgia"/>
              </a:rPr>
              <a:t> </a:t>
            </a:r>
            <a:r>
              <a:rPr sz="3200">
                <a:solidFill>
                  <a:srgbClr val="231F20"/>
                </a:solidFill>
                <a:latin typeface="Georgia"/>
                <a:cs typeface="Georgia"/>
              </a:rPr>
              <a:t>to</a:t>
            </a:r>
            <a:r>
              <a:rPr sz="3200" spc="-70">
                <a:solidFill>
                  <a:srgbClr val="231F20"/>
                </a:solidFill>
                <a:latin typeface="Georgia"/>
                <a:cs typeface="Georgia"/>
              </a:rPr>
              <a:t> </a:t>
            </a:r>
            <a:r>
              <a:rPr sz="3200">
                <a:solidFill>
                  <a:srgbClr val="231F20"/>
                </a:solidFill>
                <a:latin typeface="Georgia"/>
                <a:cs typeface="Georgia"/>
              </a:rPr>
              <a:t>the</a:t>
            </a:r>
            <a:r>
              <a:rPr sz="3200" spc="-70">
                <a:solidFill>
                  <a:srgbClr val="231F20"/>
                </a:solidFill>
                <a:latin typeface="Georgia"/>
                <a:cs typeface="Georgia"/>
              </a:rPr>
              <a:t> </a:t>
            </a:r>
            <a:r>
              <a:rPr sz="3200">
                <a:solidFill>
                  <a:srgbClr val="231F20"/>
                </a:solidFill>
                <a:latin typeface="Georgia"/>
                <a:cs typeface="Georgia"/>
              </a:rPr>
              <a:t>E&amp;S</a:t>
            </a:r>
            <a:r>
              <a:rPr sz="3200" spc="-70">
                <a:solidFill>
                  <a:srgbClr val="231F20"/>
                </a:solidFill>
                <a:latin typeface="Georgia"/>
                <a:cs typeface="Georgia"/>
              </a:rPr>
              <a:t> </a:t>
            </a:r>
            <a:r>
              <a:rPr sz="3200" spc="-20">
                <a:solidFill>
                  <a:srgbClr val="231F20"/>
                </a:solidFill>
                <a:latin typeface="Georgia"/>
                <a:cs typeface="Georgia"/>
              </a:rPr>
              <a:t>market.</a:t>
            </a:r>
            <a:endParaRPr sz="3200">
              <a:latin typeface="Georgia"/>
              <a:cs typeface="Georgia"/>
            </a:endParaRPr>
          </a:p>
        </p:txBody>
      </p:sp>
      <p:sp>
        <p:nvSpPr>
          <p:cNvPr id="5" name="object 5"/>
          <p:cNvSpPr txBox="1"/>
          <p:nvPr/>
        </p:nvSpPr>
        <p:spPr>
          <a:xfrm>
            <a:off x="18263211" y="3485823"/>
            <a:ext cx="3847849" cy="2532733"/>
          </a:xfrm>
          <a:prstGeom prst="rect">
            <a:avLst/>
          </a:prstGeom>
        </p:spPr>
        <p:txBody>
          <a:bodyPr vert="horz" wrap="square" lIns="0" tIns="184138" rIns="0" bIns="0" rtlCol="0">
            <a:spAutoFit/>
          </a:bodyPr>
          <a:lstStyle/>
          <a:p>
            <a:pPr marL="25399">
              <a:spcBef>
                <a:spcPts val="1450"/>
              </a:spcBef>
            </a:pPr>
            <a:r>
              <a:rPr lang="en-US" sz="2400" b="1">
                <a:solidFill>
                  <a:srgbClr val="FFFFFF"/>
                </a:solidFill>
                <a:latin typeface="Verdana"/>
                <a:cs typeface="Verdana"/>
              </a:rPr>
              <a:t>E&amp;S </a:t>
            </a:r>
            <a:r>
              <a:rPr sz="2400" b="1">
                <a:solidFill>
                  <a:srgbClr val="FFFFFF"/>
                </a:solidFill>
                <a:latin typeface="Verdana"/>
                <a:cs typeface="Verdana"/>
              </a:rPr>
              <a:t>Industry</a:t>
            </a:r>
            <a:r>
              <a:rPr sz="2400" b="1" spc="-80">
                <a:solidFill>
                  <a:srgbClr val="FFFFFF"/>
                </a:solidFill>
                <a:latin typeface="Verdana"/>
                <a:cs typeface="Verdana"/>
              </a:rPr>
              <a:t> </a:t>
            </a:r>
            <a:r>
              <a:rPr sz="2400" b="1">
                <a:solidFill>
                  <a:srgbClr val="FFFFFF"/>
                </a:solidFill>
                <a:latin typeface="Verdana"/>
                <a:cs typeface="Verdana"/>
              </a:rPr>
              <a:t>growth</a:t>
            </a:r>
            <a:r>
              <a:rPr sz="2400" b="1" spc="-80">
                <a:solidFill>
                  <a:srgbClr val="FFFFFF"/>
                </a:solidFill>
                <a:latin typeface="Verdana"/>
                <a:cs typeface="Verdana"/>
              </a:rPr>
              <a:t> </a:t>
            </a:r>
            <a:r>
              <a:rPr sz="2400" b="1" spc="-20">
                <a:solidFill>
                  <a:srgbClr val="FFFFFF"/>
                </a:solidFill>
                <a:latin typeface="Verdana"/>
                <a:cs typeface="Verdana"/>
              </a:rPr>
              <a:t>rates</a:t>
            </a:r>
            <a:endParaRPr sz="2400">
              <a:latin typeface="Verdana"/>
              <a:cs typeface="Verdana"/>
            </a:endParaRPr>
          </a:p>
          <a:p>
            <a:pPr marL="384791" indent="-359392">
              <a:spcBef>
                <a:spcPts val="1250"/>
              </a:spcBef>
              <a:buClr>
                <a:srgbClr val="FFB616"/>
              </a:buClr>
              <a:buFont typeface="Verdana"/>
              <a:buChar char="•"/>
              <a:tabLst>
                <a:tab pos="384791" algn="l"/>
              </a:tabLst>
            </a:pPr>
            <a:r>
              <a:rPr sz="2400" spc="-60">
                <a:solidFill>
                  <a:srgbClr val="FFFFFF"/>
                </a:solidFill>
                <a:latin typeface="Verdana"/>
                <a:cs typeface="Verdana"/>
              </a:rPr>
              <a:t>1-</a:t>
            </a:r>
            <a:r>
              <a:rPr sz="2400">
                <a:solidFill>
                  <a:srgbClr val="FFFFFF"/>
                </a:solidFill>
                <a:latin typeface="Verdana"/>
                <a:cs typeface="Verdana"/>
              </a:rPr>
              <a:t>year:</a:t>
            </a:r>
            <a:r>
              <a:rPr sz="2400" spc="-100">
                <a:solidFill>
                  <a:srgbClr val="FFFFFF"/>
                </a:solidFill>
                <a:latin typeface="Verdana"/>
                <a:cs typeface="Verdana"/>
              </a:rPr>
              <a:t> </a:t>
            </a:r>
            <a:r>
              <a:rPr sz="2400" spc="-20">
                <a:solidFill>
                  <a:srgbClr val="FFFFFF"/>
                </a:solidFill>
                <a:latin typeface="Verdana"/>
                <a:cs typeface="Verdana"/>
              </a:rPr>
              <a:t>27.5%</a:t>
            </a:r>
            <a:endParaRPr sz="2400">
              <a:latin typeface="Verdana"/>
              <a:cs typeface="Verdana"/>
            </a:endParaRPr>
          </a:p>
          <a:p>
            <a:pPr marL="384791" indent="-359392">
              <a:spcBef>
                <a:spcPts val="1260"/>
              </a:spcBef>
              <a:buClr>
                <a:srgbClr val="FFB616"/>
              </a:buClr>
              <a:buFont typeface="Verdana"/>
              <a:buChar char="•"/>
              <a:tabLst>
                <a:tab pos="384791" algn="l"/>
              </a:tabLst>
            </a:pPr>
            <a:r>
              <a:rPr sz="2400">
                <a:solidFill>
                  <a:srgbClr val="FFFFFF"/>
                </a:solidFill>
                <a:latin typeface="Verdana"/>
                <a:cs typeface="Verdana"/>
              </a:rPr>
              <a:t>3</a:t>
            </a:r>
            <a:r>
              <a:rPr sz="2400" spc="-70">
                <a:solidFill>
                  <a:srgbClr val="FFFFFF"/>
                </a:solidFill>
                <a:latin typeface="Verdana"/>
                <a:cs typeface="Verdana"/>
              </a:rPr>
              <a:t> </a:t>
            </a:r>
            <a:r>
              <a:rPr sz="2400">
                <a:solidFill>
                  <a:srgbClr val="FFFFFF"/>
                </a:solidFill>
                <a:latin typeface="Verdana"/>
                <a:cs typeface="Verdana"/>
              </a:rPr>
              <a:t>year:</a:t>
            </a:r>
            <a:r>
              <a:rPr sz="2400" spc="-60">
                <a:solidFill>
                  <a:srgbClr val="FFFFFF"/>
                </a:solidFill>
                <a:latin typeface="Verdana"/>
                <a:cs typeface="Verdana"/>
              </a:rPr>
              <a:t> </a:t>
            </a:r>
            <a:r>
              <a:rPr sz="2400" spc="-40">
                <a:solidFill>
                  <a:srgbClr val="FFFFFF"/>
                </a:solidFill>
                <a:latin typeface="Verdana"/>
                <a:cs typeface="Verdana"/>
              </a:rPr>
              <a:t>9.1%</a:t>
            </a:r>
            <a:endParaRPr sz="2400">
              <a:latin typeface="Verdana"/>
              <a:cs typeface="Verdana"/>
            </a:endParaRPr>
          </a:p>
          <a:p>
            <a:pPr marL="384791" indent="-359392">
              <a:spcBef>
                <a:spcPts val="1250"/>
              </a:spcBef>
              <a:buClr>
                <a:srgbClr val="FFB616"/>
              </a:buClr>
              <a:buFont typeface="Verdana"/>
              <a:buChar char="•"/>
              <a:tabLst>
                <a:tab pos="384791" algn="l"/>
              </a:tabLst>
            </a:pPr>
            <a:r>
              <a:rPr sz="2400" spc="-60">
                <a:solidFill>
                  <a:srgbClr val="FFFFFF"/>
                </a:solidFill>
                <a:latin typeface="Verdana"/>
                <a:cs typeface="Verdana"/>
              </a:rPr>
              <a:t>5-</a:t>
            </a:r>
            <a:r>
              <a:rPr sz="2400">
                <a:solidFill>
                  <a:srgbClr val="FFFFFF"/>
                </a:solidFill>
                <a:latin typeface="Verdana"/>
                <a:cs typeface="Verdana"/>
              </a:rPr>
              <a:t>year:</a:t>
            </a:r>
            <a:r>
              <a:rPr sz="2400" spc="-100">
                <a:solidFill>
                  <a:srgbClr val="FFFFFF"/>
                </a:solidFill>
                <a:latin typeface="Verdana"/>
                <a:cs typeface="Verdana"/>
              </a:rPr>
              <a:t> </a:t>
            </a:r>
            <a:r>
              <a:rPr sz="2400" spc="-20">
                <a:solidFill>
                  <a:srgbClr val="FFFFFF"/>
                </a:solidFill>
                <a:latin typeface="Verdana"/>
                <a:cs typeface="Verdana"/>
              </a:rPr>
              <a:t>16.6%</a:t>
            </a:r>
            <a:endParaRPr sz="2400">
              <a:latin typeface="Verdana"/>
              <a:cs typeface="Verdana"/>
            </a:endParaRPr>
          </a:p>
        </p:txBody>
      </p:sp>
      <p:pic>
        <p:nvPicPr>
          <p:cNvPr id="6" name="object 6"/>
          <p:cNvPicPr/>
          <p:nvPr/>
        </p:nvPicPr>
        <p:blipFill>
          <a:blip r:embed="rId3" cstate="print"/>
          <a:stretch>
            <a:fillRect/>
          </a:stretch>
        </p:blipFill>
        <p:spPr>
          <a:xfrm>
            <a:off x="1285105" y="6461382"/>
            <a:ext cx="14270033" cy="4360688"/>
          </a:xfrm>
          <a:prstGeom prst="rect">
            <a:avLst/>
          </a:prstGeom>
        </p:spPr>
      </p:pic>
      <p:sp>
        <p:nvSpPr>
          <p:cNvPr id="7" name="object 7"/>
          <p:cNvSpPr/>
          <p:nvPr/>
        </p:nvSpPr>
        <p:spPr>
          <a:xfrm>
            <a:off x="1310314" y="1260366"/>
            <a:ext cx="0" cy="1410878"/>
          </a:xfrm>
          <a:custGeom>
            <a:avLst/>
            <a:gdLst/>
            <a:ahLst/>
            <a:cxnLst/>
            <a:rect l="l" t="t" r="r" b="b"/>
            <a:pathLst>
              <a:path h="705485">
                <a:moveTo>
                  <a:pt x="0" y="705167"/>
                </a:moveTo>
                <a:lnTo>
                  <a:pt x="0" y="0"/>
                </a:lnTo>
              </a:path>
            </a:pathLst>
          </a:custGeom>
          <a:ln w="25400">
            <a:solidFill>
              <a:srgbClr val="FFB616"/>
            </a:solidFill>
          </a:ln>
        </p:spPr>
        <p:txBody>
          <a:bodyPr wrap="square" lIns="0" tIns="0" rIns="0" bIns="0" rtlCol="0"/>
          <a:lstStyle/>
          <a:p>
            <a:endParaRPr sz="7200"/>
          </a:p>
        </p:txBody>
      </p:sp>
      <p:sp>
        <p:nvSpPr>
          <p:cNvPr id="8" name="object 8"/>
          <p:cNvSpPr txBox="1"/>
          <p:nvPr/>
        </p:nvSpPr>
        <p:spPr>
          <a:xfrm>
            <a:off x="1259915" y="1315616"/>
            <a:ext cx="13345561" cy="1769713"/>
          </a:xfrm>
          <a:prstGeom prst="rect">
            <a:avLst/>
          </a:prstGeom>
        </p:spPr>
        <p:txBody>
          <a:bodyPr vert="horz" wrap="square" lIns="0" tIns="25398" rIns="0" bIns="0" rtlCol="0">
            <a:spAutoFit/>
          </a:bodyPr>
          <a:lstStyle/>
          <a:p>
            <a:pPr marL="25399">
              <a:lnSpc>
                <a:spcPts val="6800"/>
              </a:lnSpc>
              <a:spcBef>
                <a:spcPts val="200"/>
              </a:spcBef>
            </a:pPr>
            <a:r>
              <a:rPr sz="6000" dirty="0">
                <a:solidFill>
                  <a:srgbClr val="231F20"/>
                </a:solidFill>
                <a:latin typeface="Georgia"/>
                <a:cs typeface="Georgia"/>
              </a:rPr>
              <a:t>E&amp;S</a:t>
            </a:r>
            <a:r>
              <a:rPr sz="6000" spc="-150" dirty="0">
                <a:solidFill>
                  <a:srgbClr val="231F20"/>
                </a:solidFill>
                <a:latin typeface="Georgia"/>
                <a:cs typeface="Georgia"/>
              </a:rPr>
              <a:t> </a:t>
            </a:r>
            <a:r>
              <a:rPr sz="6000" spc="-20" dirty="0">
                <a:solidFill>
                  <a:srgbClr val="231F20"/>
                </a:solidFill>
                <a:latin typeface="Georgia"/>
                <a:cs typeface="Georgia"/>
              </a:rPr>
              <a:t>market:</a:t>
            </a:r>
            <a:endParaRPr sz="6000" dirty="0">
              <a:latin typeface="Georgia"/>
              <a:cs typeface="Georgia"/>
            </a:endParaRPr>
          </a:p>
          <a:p>
            <a:pPr marL="25399">
              <a:lnSpc>
                <a:spcPts val="6800"/>
              </a:lnSpc>
            </a:pPr>
            <a:r>
              <a:rPr sz="6000" dirty="0">
                <a:solidFill>
                  <a:srgbClr val="231F20"/>
                </a:solidFill>
                <a:latin typeface="Georgia"/>
                <a:cs typeface="Georgia"/>
              </a:rPr>
              <a:t>industry</a:t>
            </a:r>
            <a:r>
              <a:rPr sz="6000" spc="-130" dirty="0">
                <a:solidFill>
                  <a:srgbClr val="231F20"/>
                </a:solidFill>
                <a:latin typeface="Georgia"/>
                <a:cs typeface="Georgia"/>
              </a:rPr>
              <a:t> </a:t>
            </a:r>
            <a:r>
              <a:rPr sz="6000" dirty="0">
                <a:solidFill>
                  <a:srgbClr val="231F20"/>
                </a:solidFill>
                <a:latin typeface="Georgia"/>
                <a:cs typeface="Georgia"/>
              </a:rPr>
              <a:t>home</a:t>
            </a:r>
            <a:r>
              <a:rPr sz="6000" spc="-100" dirty="0">
                <a:solidFill>
                  <a:srgbClr val="231F20"/>
                </a:solidFill>
                <a:latin typeface="Georgia"/>
                <a:cs typeface="Georgia"/>
              </a:rPr>
              <a:t> </a:t>
            </a:r>
            <a:r>
              <a:rPr sz="6000" dirty="0">
                <a:solidFill>
                  <a:srgbClr val="231F20"/>
                </a:solidFill>
                <a:latin typeface="Georgia"/>
                <a:cs typeface="Georgia"/>
              </a:rPr>
              <a:t>direct</a:t>
            </a:r>
            <a:r>
              <a:rPr sz="6000" spc="-100" dirty="0">
                <a:solidFill>
                  <a:srgbClr val="231F20"/>
                </a:solidFill>
                <a:latin typeface="Georgia"/>
                <a:cs typeface="Georgia"/>
              </a:rPr>
              <a:t> </a:t>
            </a:r>
            <a:r>
              <a:rPr sz="6000" dirty="0">
                <a:solidFill>
                  <a:srgbClr val="231F20"/>
                </a:solidFill>
                <a:latin typeface="Georgia"/>
                <a:cs typeface="Georgia"/>
              </a:rPr>
              <a:t>written</a:t>
            </a:r>
            <a:r>
              <a:rPr sz="6000" spc="-100" dirty="0">
                <a:solidFill>
                  <a:srgbClr val="231F20"/>
                </a:solidFill>
                <a:latin typeface="Georgia"/>
                <a:cs typeface="Georgia"/>
              </a:rPr>
              <a:t> </a:t>
            </a:r>
            <a:r>
              <a:rPr sz="6000" spc="-20" dirty="0">
                <a:solidFill>
                  <a:srgbClr val="231F20"/>
                </a:solidFill>
                <a:latin typeface="Georgia"/>
                <a:cs typeface="Georgia"/>
              </a:rPr>
              <a:t>premiums</a:t>
            </a:r>
            <a:endParaRPr sz="6000" dirty="0">
              <a:latin typeface="Georgia"/>
              <a:cs typeface="Georgia"/>
            </a:endParaRPr>
          </a:p>
        </p:txBody>
      </p:sp>
      <p:pic>
        <p:nvPicPr>
          <p:cNvPr id="9" name="object 9"/>
          <p:cNvPicPr/>
          <p:nvPr/>
        </p:nvPicPr>
        <p:blipFill>
          <a:blip r:embed="rId4" cstate="print"/>
          <a:stretch>
            <a:fillRect/>
          </a:stretch>
        </p:blipFill>
        <p:spPr>
          <a:xfrm>
            <a:off x="1259915" y="12203217"/>
            <a:ext cx="345771" cy="253449"/>
          </a:xfrm>
          <a:prstGeom prst="rect">
            <a:avLst/>
          </a:prstGeom>
        </p:spPr>
      </p:pic>
      <p:sp>
        <p:nvSpPr>
          <p:cNvPr id="10" name="object 10"/>
          <p:cNvSpPr/>
          <p:nvPr/>
        </p:nvSpPr>
        <p:spPr>
          <a:xfrm>
            <a:off x="1745221" y="12202648"/>
            <a:ext cx="351767" cy="253983"/>
          </a:xfrm>
          <a:custGeom>
            <a:avLst/>
            <a:gdLst/>
            <a:ahLst/>
            <a:cxnLst/>
            <a:rect l="l" t="t" r="r" b="b"/>
            <a:pathLst>
              <a:path w="175894" h="127000">
                <a:moveTo>
                  <a:pt x="175615" y="0"/>
                </a:moveTo>
                <a:lnTo>
                  <a:pt x="151701" y="0"/>
                </a:lnTo>
                <a:lnTo>
                  <a:pt x="151701" y="52070"/>
                </a:lnTo>
                <a:lnTo>
                  <a:pt x="23926" y="52070"/>
                </a:lnTo>
                <a:lnTo>
                  <a:pt x="23926" y="0"/>
                </a:lnTo>
                <a:lnTo>
                  <a:pt x="0" y="0"/>
                </a:lnTo>
                <a:lnTo>
                  <a:pt x="0" y="52070"/>
                </a:lnTo>
                <a:lnTo>
                  <a:pt x="0" y="74930"/>
                </a:lnTo>
                <a:lnTo>
                  <a:pt x="0" y="127000"/>
                </a:lnTo>
                <a:lnTo>
                  <a:pt x="23926" y="127000"/>
                </a:lnTo>
                <a:lnTo>
                  <a:pt x="23926" y="74930"/>
                </a:lnTo>
                <a:lnTo>
                  <a:pt x="151701" y="74930"/>
                </a:lnTo>
                <a:lnTo>
                  <a:pt x="151701" y="127000"/>
                </a:lnTo>
                <a:lnTo>
                  <a:pt x="175615" y="127000"/>
                </a:lnTo>
                <a:lnTo>
                  <a:pt x="175615" y="74930"/>
                </a:lnTo>
                <a:lnTo>
                  <a:pt x="175615" y="52070"/>
                </a:lnTo>
                <a:lnTo>
                  <a:pt x="175615" y="0"/>
                </a:lnTo>
                <a:close/>
              </a:path>
            </a:pathLst>
          </a:custGeom>
          <a:solidFill>
            <a:srgbClr val="000000"/>
          </a:solidFill>
        </p:spPr>
        <p:txBody>
          <a:bodyPr wrap="square" lIns="0" tIns="0" rIns="0" bIns="0" rtlCol="0"/>
          <a:lstStyle/>
          <a:p>
            <a:endParaRPr sz="7200"/>
          </a:p>
        </p:txBody>
      </p:sp>
      <p:pic>
        <p:nvPicPr>
          <p:cNvPr id="11" name="object 11"/>
          <p:cNvPicPr/>
          <p:nvPr/>
        </p:nvPicPr>
        <p:blipFill>
          <a:blip r:embed="rId5" cstate="print"/>
          <a:stretch>
            <a:fillRect/>
          </a:stretch>
        </p:blipFill>
        <p:spPr>
          <a:xfrm>
            <a:off x="2261382" y="12203226"/>
            <a:ext cx="347575" cy="253424"/>
          </a:xfrm>
          <a:prstGeom prst="rect">
            <a:avLst/>
          </a:prstGeom>
        </p:spPr>
      </p:pic>
      <p:pic>
        <p:nvPicPr>
          <p:cNvPr id="12" name="object 12"/>
          <p:cNvPicPr/>
          <p:nvPr/>
        </p:nvPicPr>
        <p:blipFill>
          <a:blip r:embed="rId6" cstate="print"/>
          <a:stretch>
            <a:fillRect/>
          </a:stretch>
        </p:blipFill>
        <p:spPr>
          <a:xfrm>
            <a:off x="2773852" y="12203224"/>
            <a:ext cx="363170" cy="253424"/>
          </a:xfrm>
          <a:prstGeom prst="rect">
            <a:avLst/>
          </a:prstGeom>
        </p:spPr>
      </p:pic>
      <p:grpSp>
        <p:nvGrpSpPr>
          <p:cNvPr id="13" name="object 13"/>
          <p:cNvGrpSpPr/>
          <p:nvPr/>
        </p:nvGrpSpPr>
        <p:grpSpPr>
          <a:xfrm>
            <a:off x="3288532" y="12203224"/>
            <a:ext cx="490188" cy="253983"/>
            <a:chOff x="1644373" y="6101786"/>
            <a:chExt cx="245110" cy="127000"/>
          </a:xfrm>
        </p:grpSpPr>
        <p:pic>
          <p:nvPicPr>
            <p:cNvPr id="14" name="object 14"/>
            <p:cNvPicPr/>
            <p:nvPr/>
          </p:nvPicPr>
          <p:blipFill>
            <a:blip r:embed="rId7" cstate="print"/>
            <a:stretch>
              <a:fillRect/>
            </a:stretch>
          </p:blipFill>
          <p:spPr>
            <a:xfrm>
              <a:off x="1644373" y="6101786"/>
              <a:ext cx="181597" cy="126720"/>
            </a:xfrm>
            <a:prstGeom prst="rect">
              <a:avLst/>
            </a:prstGeom>
          </p:spPr>
        </p:pic>
        <p:sp>
          <p:nvSpPr>
            <p:cNvPr id="15" name="object 15"/>
            <p:cNvSpPr/>
            <p:nvPr/>
          </p:nvSpPr>
          <p:spPr>
            <a:xfrm>
              <a:off x="1849730" y="6101786"/>
              <a:ext cx="40005" cy="40005"/>
            </a:xfrm>
            <a:custGeom>
              <a:avLst/>
              <a:gdLst/>
              <a:ahLst/>
              <a:cxnLst/>
              <a:rect l="l" t="t" r="r" b="b"/>
              <a:pathLst>
                <a:path w="40005" h="40004">
                  <a:moveTo>
                    <a:pt x="22605" y="0"/>
                  </a:moveTo>
                  <a:lnTo>
                    <a:pt x="17005" y="0"/>
                  </a:lnTo>
                  <a:lnTo>
                    <a:pt x="14389" y="507"/>
                  </a:lnTo>
                  <a:lnTo>
                    <a:pt x="0" y="22631"/>
                  </a:lnTo>
                  <a:lnTo>
                    <a:pt x="520" y="25247"/>
                  </a:lnTo>
                  <a:lnTo>
                    <a:pt x="17005" y="39598"/>
                  </a:lnTo>
                  <a:lnTo>
                    <a:pt x="22605" y="39598"/>
                  </a:lnTo>
                  <a:lnTo>
                    <a:pt x="25209" y="39103"/>
                  </a:lnTo>
                  <a:lnTo>
                    <a:pt x="30035" y="37083"/>
                  </a:lnTo>
                  <a:lnTo>
                    <a:pt x="30413" y="36829"/>
                  </a:lnTo>
                  <a:lnTo>
                    <a:pt x="17398" y="36829"/>
                  </a:lnTo>
                  <a:lnTo>
                    <a:pt x="15163" y="36398"/>
                  </a:lnTo>
                  <a:lnTo>
                    <a:pt x="3177" y="22631"/>
                  </a:lnTo>
                  <a:lnTo>
                    <a:pt x="3286" y="16421"/>
                  </a:lnTo>
                  <a:lnTo>
                    <a:pt x="3416" y="15709"/>
                  </a:lnTo>
                  <a:lnTo>
                    <a:pt x="3505" y="15227"/>
                  </a:lnTo>
                  <a:lnTo>
                    <a:pt x="5124" y="11239"/>
                  </a:lnTo>
                  <a:lnTo>
                    <a:pt x="5181" y="11099"/>
                  </a:lnTo>
                  <a:lnTo>
                    <a:pt x="17398" y="2832"/>
                  </a:lnTo>
                  <a:lnTo>
                    <a:pt x="30488" y="2832"/>
                  </a:lnTo>
                  <a:lnTo>
                    <a:pt x="30035" y="2527"/>
                  </a:lnTo>
                  <a:lnTo>
                    <a:pt x="25209" y="507"/>
                  </a:lnTo>
                  <a:lnTo>
                    <a:pt x="22605" y="0"/>
                  </a:lnTo>
                  <a:close/>
                </a:path>
                <a:path w="40005" h="40004">
                  <a:moveTo>
                    <a:pt x="30488" y="2832"/>
                  </a:moveTo>
                  <a:lnTo>
                    <a:pt x="22174" y="2832"/>
                  </a:lnTo>
                  <a:lnTo>
                    <a:pt x="24371" y="3276"/>
                  </a:lnTo>
                  <a:lnTo>
                    <a:pt x="26428" y="4152"/>
                  </a:lnTo>
                  <a:lnTo>
                    <a:pt x="36429" y="22631"/>
                  </a:lnTo>
                  <a:lnTo>
                    <a:pt x="36080" y="24434"/>
                  </a:lnTo>
                  <a:lnTo>
                    <a:pt x="22174" y="36829"/>
                  </a:lnTo>
                  <a:lnTo>
                    <a:pt x="30413" y="36829"/>
                  </a:lnTo>
                  <a:lnTo>
                    <a:pt x="39598" y="22631"/>
                  </a:lnTo>
                  <a:lnTo>
                    <a:pt x="39475" y="16421"/>
                  </a:lnTo>
                  <a:lnTo>
                    <a:pt x="39090" y="14465"/>
                  </a:lnTo>
                  <a:lnTo>
                    <a:pt x="37071" y="9626"/>
                  </a:lnTo>
                  <a:lnTo>
                    <a:pt x="35674" y="7531"/>
                  </a:lnTo>
                  <a:lnTo>
                    <a:pt x="32130" y="3936"/>
                  </a:lnTo>
                  <a:lnTo>
                    <a:pt x="30488" y="2832"/>
                  </a:lnTo>
                  <a:close/>
                </a:path>
                <a:path w="40005" h="40004">
                  <a:moveTo>
                    <a:pt x="23977" y="8369"/>
                  </a:moveTo>
                  <a:lnTo>
                    <a:pt x="12611" y="8369"/>
                  </a:lnTo>
                  <a:lnTo>
                    <a:pt x="12611" y="31305"/>
                  </a:lnTo>
                  <a:lnTo>
                    <a:pt x="15443" y="31305"/>
                  </a:lnTo>
                  <a:lnTo>
                    <a:pt x="15443" y="21107"/>
                  </a:lnTo>
                  <a:lnTo>
                    <a:pt x="23101" y="21107"/>
                  </a:lnTo>
                  <a:lnTo>
                    <a:pt x="27673" y="18707"/>
                  </a:lnTo>
                  <a:lnTo>
                    <a:pt x="15443" y="18707"/>
                  </a:lnTo>
                  <a:lnTo>
                    <a:pt x="15443" y="11099"/>
                  </a:lnTo>
                  <a:lnTo>
                    <a:pt x="28272" y="11099"/>
                  </a:lnTo>
                  <a:lnTo>
                    <a:pt x="25882" y="8915"/>
                  </a:lnTo>
                  <a:lnTo>
                    <a:pt x="23977" y="8369"/>
                  </a:lnTo>
                  <a:close/>
                </a:path>
                <a:path w="40005" h="40004">
                  <a:moveTo>
                    <a:pt x="23101" y="21107"/>
                  </a:moveTo>
                  <a:lnTo>
                    <a:pt x="20167" y="21107"/>
                  </a:lnTo>
                  <a:lnTo>
                    <a:pt x="26606" y="31305"/>
                  </a:lnTo>
                  <a:lnTo>
                    <a:pt x="29908" y="31305"/>
                  </a:lnTo>
                  <a:lnTo>
                    <a:pt x="23101" y="21107"/>
                  </a:lnTo>
                  <a:close/>
                </a:path>
                <a:path w="40005" h="40004">
                  <a:moveTo>
                    <a:pt x="28254" y="11099"/>
                  </a:moveTo>
                  <a:lnTo>
                    <a:pt x="23459" y="11099"/>
                  </a:lnTo>
                  <a:lnTo>
                    <a:pt x="23837" y="11239"/>
                  </a:lnTo>
                  <a:lnTo>
                    <a:pt x="24866" y="11849"/>
                  </a:lnTo>
                  <a:lnTo>
                    <a:pt x="25272" y="12242"/>
                  </a:lnTo>
                  <a:lnTo>
                    <a:pt x="25882" y="13233"/>
                  </a:lnTo>
                  <a:lnTo>
                    <a:pt x="26034" y="13906"/>
                  </a:lnTo>
                  <a:lnTo>
                    <a:pt x="26021" y="15709"/>
                  </a:lnTo>
                  <a:lnTo>
                    <a:pt x="21866" y="18707"/>
                  </a:lnTo>
                  <a:lnTo>
                    <a:pt x="27673" y="18707"/>
                  </a:lnTo>
                  <a:lnTo>
                    <a:pt x="28092" y="18072"/>
                  </a:lnTo>
                  <a:lnTo>
                    <a:pt x="28689" y="16573"/>
                  </a:lnTo>
                  <a:lnTo>
                    <a:pt x="28716" y="16421"/>
                  </a:lnTo>
                  <a:lnTo>
                    <a:pt x="28841" y="12649"/>
                  </a:lnTo>
                  <a:lnTo>
                    <a:pt x="28307" y="11239"/>
                  </a:lnTo>
                  <a:lnTo>
                    <a:pt x="28254" y="11099"/>
                  </a:lnTo>
                  <a:close/>
                </a:path>
              </a:pathLst>
            </a:custGeom>
            <a:solidFill>
              <a:srgbClr val="000000"/>
            </a:solidFill>
          </p:spPr>
          <p:txBody>
            <a:bodyPr wrap="square" lIns="0" tIns="0" rIns="0" bIns="0" rtlCol="0"/>
            <a:lstStyle/>
            <a:p>
              <a:endParaRPr sz="7200"/>
            </a:p>
          </p:txBody>
        </p:sp>
      </p:grpSp>
      <p:sp>
        <p:nvSpPr>
          <p:cNvPr id="16" name="object 16"/>
          <p:cNvSpPr txBox="1">
            <a:spLocks noGrp="1"/>
          </p:cNvSpPr>
          <p:nvPr>
            <p:ph type="sldNum" sz="quarter" idx="7"/>
          </p:nvPr>
        </p:nvSpPr>
        <p:spPr>
          <a:xfrm>
            <a:off x="45631817" y="25635847"/>
            <a:ext cx="1615049" cy="276036"/>
          </a:xfrm>
          <a:prstGeom prst="rect">
            <a:avLst/>
          </a:prstGeom>
        </p:spPr>
        <p:txBody>
          <a:bodyPr vert="horz" wrap="square" lIns="0" tIns="33018" rIns="0" bIns="0" rtlCol="0" anchor="ctr">
            <a:spAutoFit/>
          </a:bodyPr>
          <a:lstStyle/>
          <a:p>
            <a:pPr marL="25399">
              <a:spcBef>
                <a:spcPts val="260"/>
              </a:spcBef>
            </a:pPr>
            <a:r>
              <a:rPr spc="-50">
                <a:solidFill>
                  <a:srgbClr val="231F20"/>
                </a:solidFill>
              </a:rPr>
              <a:t>P</a:t>
            </a:r>
            <a:fld id="{81D60167-4931-47E6-BA6A-407CBD079E47}" type="slidenum">
              <a:rPr spc="-50" dirty="0">
                <a:solidFill>
                  <a:srgbClr val="231F20"/>
                </a:solidFill>
              </a:rPr>
              <a:pPr marL="25399">
                <a:spcBef>
                  <a:spcPts val="260"/>
                </a:spcBef>
              </a:pPr>
              <a:t>5</a:t>
            </a:fld>
            <a:endParaRPr spc="-50">
              <a:solidFill>
                <a:srgbClr val="231F20"/>
              </a:solidFill>
            </a:endParaRPr>
          </a:p>
        </p:txBody>
      </p:sp>
      <p:sp>
        <p:nvSpPr>
          <p:cNvPr id="18" name="object 23">
            <a:extLst>
              <a:ext uri="{FF2B5EF4-FFF2-40B4-BE49-F238E27FC236}">
                <a16:creationId xmlns:a16="http://schemas.microsoft.com/office/drawing/2014/main" id="{12456703-62DA-4292-6F46-B2AB5D02F7DC}"/>
              </a:ext>
            </a:extLst>
          </p:cNvPr>
          <p:cNvSpPr txBox="1">
            <a:spLocks/>
          </p:cNvSpPr>
          <p:nvPr/>
        </p:nvSpPr>
        <p:spPr>
          <a:xfrm>
            <a:off x="23128269" y="12648824"/>
            <a:ext cx="403832" cy="202618"/>
          </a:xfrm>
          <a:prstGeom prst="rect">
            <a:avLst/>
          </a:prstGeom>
        </p:spPr>
        <p:txBody>
          <a:bodyPr vert="horz" wrap="square" lIns="0" tIns="33018" rIns="0" bIns="0" rtlCol="0">
            <a:spAutoFit/>
          </a:bodyPr>
          <a:lstStyle>
            <a:defPPr>
              <a:defRPr kern="0"/>
            </a:defPPr>
            <a:lvl1pPr>
              <a:defRPr sz="550" b="0" i="0">
                <a:solidFill>
                  <a:schemeClr val="bg1"/>
                </a:solidFill>
                <a:latin typeface="Verdana"/>
                <a:cs typeface="Verdana"/>
              </a:defRPr>
            </a:lvl1pPr>
          </a:lstStyle>
          <a:p>
            <a:pPr marL="118104">
              <a:spcBef>
                <a:spcPts val="260"/>
              </a:spcBef>
            </a:pPr>
            <a:r>
              <a:rPr lang="en-US" sz="1100" spc="-50"/>
              <a:t>P</a:t>
            </a:r>
            <a:fld id="{81D60167-4931-47E6-BA6A-407CBD079E47}" type="slidenum">
              <a:rPr sz="1100" spc="-50"/>
              <a:pPr marL="118104">
                <a:spcBef>
                  <a:spcPts val="260"/>
                </a:spcBef>
              </a:pPr>
              <a:t>5</a:t>
            </a:fld>
            <a:endParaRPr sz="1100" spc="-50"/>
          </a:p>
        </p:txBody>
      </p:sp>
      <p:sp>
        <p:nvSpPr>
          <p:cNvPr id="19" name="TextBox 18">
            <a:extLst>
              <a:ext uri="{FF2B5EF4-FFF2-40B4-BE49-F238E27FC236}">
                <a16:creationId xmlns:a16="http://schemas.microsoft.com/office/drawing/2014/main" id="{7093F507-E8A4-F648-65D6-349FBCDC7FE5}"/>
              </a:ext>
            </a:extLst>
          </p:cNvPr>
          <p:cNvSpPr txBox="1"/>
          <p:nvPr/>
        </p:nvSpPr>
        <p:spPr>
          <a:xfrm>
            <a:off x="105467" y="13204815"/>
            <a:ext cx="6368329" cy="307777"/>
          </a:xfrm>
          <a:prstGeom prst="rect">
            <a:avLst/>
          </a:prstGeom>
          <a:noFill/>
        </p:spPr>
        <p:txBody>
          <a:bodyPr wrap="square" rtlCol="0">
            <a:spAutoFit/>
          </a:bodyPr>
          <a:lstStyle/>
          <a:p>
            <a:r>
              <a:rPr lang="en-US" sz="1400">
                <a:latin typeface="Verdana" panose="020B0604030504040204" pitchFamily="34" charset="0"/>
                <a:ea typeface="Verdana" panose="020B0604030504040204" pitchFamily="34" charset="0"/>
              </a:rPr>
              <a:t>Source: S&amp;P Global E&amp;S Market Share Screener (2015-2023)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0EAF-7AB2-8B79-1AE7-B8EEBCFB5CA6}"/>
            </a:ext>
          </a:extLst>
        </p:cNvPr>
        <p:cNvGrpSpPr/>
        <p:nvPr/>
      </p:nvGrpSpPr>
      <p:grpSpPr>
        <a:xfrm>
          <a:off x="0" y="0"/>
          <a:ext cx="0" cy="0"/>
          <a:chOff x="0" y="0"/>
          <a:chExt cx="0" cy="0"/>
        </a:xfrm>
      </p:grpSpPr>
      <p:pic>
        <p:nvPicPr>
          <p:cNvPr id="24" name="Picture 23" descr="A fire in the hills&#10;&#10;AI-generated content may be incorrect.">
            <a:extLst>
              <a:ext uri="{FF2B5EF4-FFF2-40B4-BE49-F238E27FC236}">
                <a16:creationId xmlns:a16="http://schemas.microsoft.com/office/drawing/2014/main" id="{7F4F383E-73DA-1A9A-2485-1AB84FC94B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24382413" cy="13716000"/>
          </a:xfrm>
          <a:prstGeom prst="rect">
            <a:avLst/>
          </a:prstGeom>
        </p:spPr>
      </p:pic>
      <p:sp>
        <p:nvSpPr>
          <p:cNvPr id="29" name="Rectangle 28">
            <a:extLst>
              <a:ext uri="{FF2B5EF4-FFF2-40B4-BE49-F238E27FC236}">
                <a16:creationId xmlns:a16="http://schemas.microsoft.com/office/drawing/2014/main" id="{8BE517DD-90CD-3C7A-6D3E-3F4E95022470}"/>
              </a:ext>
            </a:extLst>
          </p:cNvPr>
          <p:cNvSpPr/>
          <p:nvPr/>
        </p:nvSpPr>
        <p:spPr>
          <a:xfrm>
            <a:off x="0" y="0"/>
            <a:ext cx="14474825" cy="13716000"/>
          </a:xfrm>
          <a:prstGeom prst="rect">
            <a:avLst/>
          </a:prstGeom>
          <a:solidFill>
            <a:srgbClr val="EEF6F7">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D6D78"/>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7E86111-F955-3369-E259-19D2B8630233}"/>
              </a:ext>
            </a:extLst>
          </p:cNvPr>
          <p:cNvSpPr/>
          <p:nvPr/>
        </p:nvSpPr>
        <p:spPr>
          <a:xfrm>
            <a:off x="2284413" y="3124200"/>
            <a:ext cx="11426825" cy="7745083"/>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D6D78"/>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1C69D877-3EE9-94B0-BE3E-2F67DD695E43}"/>
              </a:ext>
            </a:extLst>
          </p:cNvPr>
          <p:cNvSpPr>
            <a:spLocks noGrp="1"/>
          </p:cNvSpPr>
          <p:nvPr>
            <p:ph type="title"/>
          </p:nvPr>
        </p:nvSpPr>
        <p:spPr>
          <a:xfrm>
            <a:off x="2284413" y="936384"/>
            <a:ext cx="21334412" cy="800219"/>
          </a:xfrm>
        </p:spPr>
        <p:txBody>
          <a:bodyPr/>
          <a:lstStyle/>
          <a:p>
            <a:r>
              <a:rPr lang="en-IN" dirty="0"/>
              <a:t>      California Fair Plan limitations</a:t>
            </a:r>
            <a:endParaRPr lang="en-US" dirty="0"/>
          </a:p>
        </p:txBody>
      </p:sp>
      <p:sp>
        <p:nvSpPr>
          <p:cNvPr id="3" name="TextBox 2">
            <a:extLst>
              <a:ext uri="{FF2B5EF4-FFF2-40B4-BE49-F238E27FC236}">
                <a16:creationId xmlns:a16="http://schemas.microsoft.com/office/drawing/2014/main" id="{A77AFD09-F448-F7B7-18D3-A20CDE876693}"/>
              </a:ext>
            </a:extLst>
          </p:cNvPr>
          <p:cNvSpPr txBox="1"/>
          <p:nvPr/>
        </p:nvSpPr>
        <p:spPr>
          <a:xfrm>
            <a:off x="2518913" y="3542305"/>
            <a:ext cx="11007305" cy="6812314"/>
          </a:xfrm>
          <a:prstGeom prst="rect">
            <a:avLst/>
          </a:prstGeom>
          <a:noFill/>
        </p:spPr>
        <p:txBody>
          <a:bodyPr wrap="square">
            <a:spAutoFit/>
          </a:bodyPr>
          <a:lstStyle/>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IN"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rPr>
              <a:t>The perils covered with this policy are fire, lightening, internal explosion, and smoke damage.  </a:t>
            </a:r>
          </a:p>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IN"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rPr>
              <a:t>Option to include vandalism and/or extended coverages, which covers wind/hail, explosion, riot, aircraft, vehicles and volcanic eruption.</a:t>
            </a:r>
          </a:p>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IN"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rPr>
              <a:t>CA Fair Plan adjusters need to look at the home to see or smell smoke damage, do not assume there is damage as each potential loss is unique. </a:t>
            </a:r>
          </a:p>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IN"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rPr>
              <a:t>The total maximum amount for all coverage is $3m.</a:t>
            </a:r>
          </a:p>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mn-cs"/>
              </a:rPr>
              <a:t>The FAIR Plan is a last resort insurance option</a:t>
            </a:r>
          </a:p>
          <a:p>
            <a:pPr marL="0" marR="0" lvl="1" indent="0" algn="l" defTabSz="1828619" rtl="0" eaLnBrk="0" fontAlgn="base" latinLnBrk="0" hangingPunct="0">
              <a:lnSpc>
                <a:spcPct val="120000"/>
              </a:lnSpc>
              <a:spcBef>
                <a:spcPts val="0"/>
              </a:spcBef>
              <a:spcAft>
                <a:spcPts val="360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rPr>
              <a:t>A Differences in Conditions policy is typically written together with this policy to provide coverage for other perils.</a:t>
            </a:r>
            <a:endParaRPr kumimoji="0" lang="en-IN" sz="2400" b="0"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287B2B28-9AF5-4423-533E-CC96D3944CC5}"/>
              </a:ext>
            </a:extLst>
          </p:cNvPr>
          <p:cNvCxnSpPr>
            <a:cxnSpLocks/>
          </p:cNvCxnSpPr>
          <p:nvPr/>
        </p:nvCxnSpPr>
        <p:spPr>
          <a:xfrm>
            <a:off x="2518913" y="4683723"/>
            <a:ext cx="10433500"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0CFFE6-B1B3-2510-BCBC-B15FDB416D4D}"/>
              </a:ext>
            </a:extLst>
          </p:cNvPr>
          <p:cNvCxnSpPr>
            <a:cxnSpLocks/>
          </p:cNvCxnSpPr>
          <p:nvPr/>
        </p:nvCxnSpPr>
        <p:spPr>
          <a:xfrm>
            <a:off x="2639683" y="6020153"/>
            <a:ext cx="10312730"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B0479-6E13-1F2F-EB54-C25DC6E4575E}"/>
              </a:ext>
            </a:extLst>
          </p:cNvPr>
          <p:cNvCxnSpPr>
            <a:cxnSpLocks/>
          </p:cNvCxnSpPr>
          <p:nvPr/>
        </p:nvCxnSpPr>
        <p:spPr>
          <a:xfrm>
            <a:off x="2639683" y="7333137"/>
            <a:ext cx="10312730"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294F39A4-5DA2-4194-484F-6EE45B7ECE10}"/>
              </a:ext>
            </a:extLst>
          </p:cNvPr>
          <p:cNvSpPr txBox="1">
            <a:spLocks/>
          </p:cNvSpPr>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r" defTabSz="1828709" rtl="0" eaLnBrk="1" fontAlgn="auto" latinLnBrk="0" hangingPunct="1">
              <a:lnSpc>
                <a:spcPct val="100000"/>
              </a:lnSpc>
              <a:spcBef>
                <a:spcPts val="0"/>
              </a:spcBef>
              <a:spcAft>
                <a:spcPts val="0"/>
              </a:spcAft>
              <a:buClrTx/>
              <a:buSzTx/>
              <a:buFontTx/>
              <a:buNone/>
              <a:tabLst/>
              <a:defRPr/>
            </a:pPr>
            <a:fld id="{91D568E7-61F5-D04E-995D-81EF41C01A2A}" type="slidenum">
              <a:rPr kumimoji="0" lang="en-GB" sz="1600" b="0" i="0" u="none" strike="noStrike" kern="1200" cap="none" spc="0" normalizeH="0" baseline="0" noProof="0" smtClean="0">
                <a:ln>
                  <a:noFill/>
                </a:ln>
                <a:solidFill>
                  <a:srgbClr val="FFFFFF"/>
                </a:solidFill>
                <a:effectLst/>
                <a:uLnTx/>
                <a:uFillTx/>
                <a:latin typeface="Helvetica Now Text" panose="020B0504030202020204" pitchFamily="34" charset="77"/>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6</a:t>
            </a:fld>
            <a:endParaRPr kumimoji="0" lang="en-GB" sz="16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31" name="Footer Placeholder 3">
            <a:extLst>
              <a:ext uri="{FF2B5EF4-FFF2-40B4-BE49-F238E27FC236}">
                <a16:creationId xmlns:a16="http://schemas.microsoft.com/office/drawing/2014/main" id="{9ABCEDF7-F44C-B0AD-0719-5324D5E362CF}"/>
              </a:ext>
            </a:extLst>
          </p:cNvPr>
          <p:cNvSpPr txBox="1">
            <a:spLocks/>
          </p:cNvSpPr>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Aon Private Risk Management | Proprietary &amp; Confidential</a:t>
            </a:r>
          </a:p>
          <a:p>
            <a:pPr marL="0" marR="0" lvl="0" indent="0" algn="r" defTabSz="182870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pic>
        <p:nvPicPr>
          <p:cNvPr id="32" name="Graphic 31">
            <a:extLst>
              <a:ext uri="{FF2B5EF4-FFF2-40B4-BE49-F238E27FC236}">
                <a16:creationId xmlns:a16="http://schemas.microsoft.com/office/drawing/2014/main" id="{BD5751F8-12F8-98BD-AB90-984CC15021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328" y="12483997"/>
            <a:ext cx="1265103" cy="478688"/>
          </a:xfrm>
          <a:prstGeom prst="rect">
            <a:avLst/>
          </a:prstGeom>
        </p:spPr>
      </p:pic>
      <p:cxnSp>
        <p:nvCxnSpPr>
          <p:cNvPr id="11" name="Straight Connector 10">
            <a:extLst>
              <a:ext uri="{FF2B5EF4-FFF2-40B4-BE49-F238E27FC236}">
                <a16:creationId xmlns:a16="http://schemas.microsoft.com/office/drawing/2014/main" id="{892CC995-CC7B-0360-23A5-19F645E6F69D}"/>
              </a:ext>
            </a:extLst>
          </p:cNvPr>
          <p:cNvCxnSpPr>
            <a:cxnSpLocks/>
          </p:cNvCxnSpPr>
          <p:nvPr/>
        </p:nvCxnSpPr>
        <p:spPr>
          <a:xfrm>
            <a:off x="2639683" y="8296420"/>
            <a:ext cx="10312730"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302837E-2307-06D7-6960-C4FCB42FD997}"/>
              </a:ext>
            </a:extLst>
          </p:cNvPr>
          <p:cNvPicPr>
            <a:picLocks noChangeAspect="1"/>
          </p:cNvPicPr>
          <p:nvPr/>
        </p:nvPicPr>
        <p:blipFill>
          <a:blip r:embed="rId6"/>
          <a:stretch>
            <a:fillRect/>
          </a:stretch>
        </p:blipFill>
        <p:spPr>
          <a:xfrm>
            <a:off x="2518913" y="9259075"/>
            <a:ext cx="10333616" cy="30483"/>
          </a:xfrm>
          <a:prstGeom prst="rect">
            <a:avLst/>
          </a:prstGeom>
        </p:spPr>
      </p:pic>
    </p:spTree>
    <p:extLst>
      <p:ext uri="{BB962C8B-B14F-4D97-AF65-F5344CB8AC3E}">
        <p14:creationId xmlns:p14="http://schemas.microsoft.com/office/powerpoint/2010/main" val="158840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73891-0C0F-44CC-F84B-2A4B3ACBE29F}"/>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0682A057-B068-52C0-19E1-8D7E5D791C74}"/>
              </a:ext>
            </a:extLst>
          </p:cNvPr>
          <p:cNvSpPr/>
          <p:nvPr/>
        </p:nvSpPr>
        <p:spPr>
          <a:xfrm>
            <a:off x="-2" y="-30481"/>
            <a:ext cx="10199079" cy="13746481"/>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8" name="Title 17">
            <a:extLst>
              <a:ext uri="{FF2B5EF4-FFF2-40B4-BE49-F238E27FC236}">
                <a16:creationId xmlns:a16="http://schemas.microsoft.com/office/drawing/2014/main" id="{D975FAC6-98F6-7E2D-1D4F-CD0E3E4C7A47}"/>
              </a:ext>
            </a:extLst>
          </p:cNvPr>
          <p:cNvSpPr>
            <a:spLocks noGrp="1"/>
          </p:cNvSpPr>
          <p:nvPr>
            <p:ph type="title"/>
          </p:nvPr>
        </p:nvSpPr>
        <p:spPr>
          <a:xfrm>
            <a:off x="949570" y="3095736"/>
            <a:ext cx="8001000" cy="1868998"/>
          </a:xfrm>
        </p:spPr>
        <p:txBody>
          <a:bodyPr/>
          <a:lstStyle/>
          <a:p>
            <a:r>
              <a:rPr lang="en-IN" sz="7200" b="1" dirty="0">
                <a:solidFill>
                  <a:schemeClr val="bg1"/>
                </a:solidFill>
              </a:rPr>
              <a:t>Lessons Learned / Pitfalls of Inadequate Insurance Coverage</a:t>
            </a:r>
            <a:endParaRPr lang="en-US" sz="7200" b="1" dirty="0">
              <a:solidFill>
                <a:schemeClr val="bg1"/>
              </a:solidFill>
            </a:endParaRPr>
          </a:p>
        </p:txBody>
      </p:sp>
      <p:sp>
        <p:nvSpPr>
          <p:cNvPr id="33" name="Slide Number Placeholder 5">
            <a:extLst>
              <a:ext uri="{FF2B5EF4-FFF2-40B4-BE49-F238E27FC236}">
                <a16:creationId xmlns:a16="http://schemas.microsoft.com/office/drawing/2014/main" id="{542AE184-6943-71C0-4987-5E80FC47FE59}"/>
              </a:ext>
            </a:extLst>
          </p:cNvPr>
          <p:cNvSpPr txBox="1">
            <a:spLocks/>
          </p:cNvSpPr>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solidFill>
                  <a:schemeClr val="bg1"/>
                </a:solidFill>
              </a:rPr>
              <a:pPr/>
              <a:t>7</a:t>
            </a:fld>
            <a:endParaRPr lang="en-GB" dirty="0">
              <a:solidFill>
                <a:schemeClr val="bg1"/>
              </a:solidFill>
            </a:endParaRPr>
          </a:p>
        </p:txBody>
      </p:sp>
      <p:sp>
        <p:nvSpPr>
          <p:cNvPr id="34" name="Footer Placeholder 3">
            <a:extLst>
              <a:ext uri="{FF2B5EF4-FFF2-40B4-BE49-F238E27FC236}">
                <a16:creationId xmlns:a16="http://schemas.microsoft.com/office/drawing/2014/main" id="{6427280D-2A44-4AFA-431B-008786538EE8}"/>
              </a:ext>
            </a:extLst>
          </p:cNvPr>
          <p:cNvSpPr txBox="1">
            <a:spLocks/>
          </p:cNvSpPr>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a:solidFill>
                  <a:schemeClr val="bg1"/>
                </a:solidFill>
              </a:rPr>
              <a:t>Aon Private Risk Management | Proprietary &amp; Confidential</a:t>
            </a:r>
          </a:p>
          <a:p>
            <a:endParaRPr lang="en-GB" dirty="0">
              <a:solidFill>
                <a:schemeClr val="bg1"/>
              </a:solidFill>
            </a:endParaRPr>
          </a:p>
        </p:txBody>
      </p:sp>
      <p:pic>
        <p:nvPicPr>
          <p:cNvPr id="35" name="Graphic 34">
            <a:extLst>
              <a:ext uri="{FF2B5EF4-FFF2-40B4-BE49-F238E27FC236}">
                <a16:creationId xmlns:a16="http://schemas.microsoft.com/office/drawing/2014/main" id="{14855F4B-985F-F7A5-B90F-2263873FB0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328" y="12483997"/>
            <a:ext cx="1265103" cy="478688"/>
          </a:xfrm>
          <a:prstGeom prst="rect">
            <a:avLst/>
          </a:prstGeom>
        </p:spPr>
      </p:pic>
      <p:pic>
        <p:nvPicPr>
          <p:cNvPr id="5" name="Picture Placeholder 4" descr="A firefighter spraying water on a fire&#10;&#10;Description automatically generated">
            <a:extLst>
              <a:ext uri="{FF2B5EF4-FFF2-40B4-BE49-F238E27FC236}">
                <a16:creationId xmlns:a16="http://schemas.microsoft.com/office/drawing/2014/main" id="{E15EE258-FBAF-C52B-7907-654894C0B61D}"/>
              </a:ext>
            </a:extLst>
          </p:cNvPr>
          <p:cNvPicPr>
            <a:picLocks noGrp="1"/>
          </p:cNvPicPr>
          <p:nvPr>
            <p:ph type="pic" sz="quarter" idx="14"/>
          </p:nvPr>
        </p:nvPicPr>
        <p:blipFill rotWithShape="1">
          <a:blip r:embed="rId5"/>
          <a:srcRect l="10353" r="19213"/>
          <a:stretch/>
        </p:blipFill>
        <p:spPr>
          <a:xfrm flipH="1">
            <a:off x="9900140" y="-30481"/>
            <a:ext cx="14482271" cy="13746481"/>
          </a:xfrm>
        </p:spPr>
      </p:pic>
    </p:spTree>
    <p:extLst>
      <p:ext uri="{BB962C8B-B14F-4D97-AF65-F5344CB8AC3E}">
        <p14:creationId xmlns:p14="http://schemas.microsoft.com/office/powerpoint/2010/main" val="25521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47078-E17C-AABE-1DE8-996BD06B54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91FA36-02C9-4A64-E45A-C294295F8B5A}"/>
              </a:ext>
            </a:extLst>
          </p:cNvPr>
          <p:cNvSpPr>
            <a:spLocks noGrp="1"/>
          </p:cNvSpPr>
          <p:nvPr>
            <p:ph type="title"/>
          </p:nvPr>
        </p:nvSpPr>
        <p:spPr>
          <a:xfrm>
            <a:off x="2284413" y="936384"/>
            <a:ext cx="21334412" cy="800219"/>
          </a:xfrm>
        </p:spPr>
        <p:txBody>
          <a:bodyPr/>
          <a:lstStyle/>
          <a:p>
            <a:r>
              <a:rPr lang="en-IN" dirty="0"/>
              <a:t>Underinsurance</a:t>
            </a:r>
            <a:endParaRPr lang="en-US" dirty="0"/>
          </a:p>
        </p:txBody>
      </p:sp>
      <p:sp>
        <p:nvSpPr>
          <p:cNvPr id="9" name="Rectangle 8">
            <a:extLst>
              <a:ext uri="{FF2B5EF4-FFF2-40B4-BE49-F238E27FC236}">
                <a16:creationId xmlns:a16="http://schemas.microsoft.com/office/drawing/2014/main" id="{1C72D496-009B-6FC1-06B4-C694CED0E0BD}"/>
              </a:ext>
            </a:extLst>
          </p:cNvPr>
          <p:cNvSpPr/>
          <p:nvPr/>
        </p:nvSpPr>
        <p:spPr>
          <a:xfrm>
            <a:off x="2284413" y="3124200"/>
            <a:ext cx="11426825" cy="2127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0" name="TextBox 9">
            <a:extLst>
              <a:ext uri="{FF2B5EF4-FFF2-40B4-BE49-F238E27FC236}">
                <a16:creationId xmlns:a16="http://schemas.microsoft.com/office/drawing/2014/main" id="{615CB013-B74B-038E-6720-0F26CB438851}"/>
              </a:ext>
            </a:extLst>
          </p:cNvPr>
          <p:cNvSpPr txBox="1"/>
          <p:nvPr/>
        </p:nvSpPr>
        <p:spPr>
          <a:xfrm>
            <a:off x="3043238" y="3456843"/>
            <a:ext cx="10438300" cy="1292470"/>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One of the most common issues reported is underinsurance, where policyholders discover that their coverage limits are insufficient to rebuild or replace their homes and belongings after a total loss. </a:t>
            </a:r>
          </a:p>
        </p:txBody>
      </p:sp>
      <p:sp>
        <p:nvSpPr>
          <p:cNvPr id="11" name="Rectangle 10">
            <a:extLst>
              <a:ext uri="{FF2B5EF4-FFF2-40B4-BE49-F238E27FC236}">
                <a16:creationId xmlns:a16="http://schemas.microsoft.com/office/drawing/2014/main" id="{2AB3C435-979B-8D21-3B57-C616F2175711}"/>
              </a:ext>
            </a:extLst>
          </p:cNvPr>
          <p:cNvSpPr/>
          <p:nvPr/>
        </p:nvSpPr>
        <p:spPr>
          <a:xfrm>
            <a:off x="2284413" y="5550515"/>
            <a:ext cx="11426825" cy="1588478"/>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2" name="TextBox 11">
            <a:extLst>
              <a:ext uri="{FF2B5EF4-FFF2-40B4-BE49-F238E27FC236}">
                <a16:creationId xmlns:a16="http://schemas.microsoft.com/office/drawing/2014/main" id="{DA0C4E7C-8CB0-FE11-E6E2-2287CCD9500E}"/>
              </a:ext>
            </a:extLst>
          </p:cNvPr>
          <p:cNvSpPr txBox="1"/>
          <p:nvPr/>
        </p:nvSpPr>
        <p:spPr>
          <a:xfrm>
            <a:off x="3043238" y="5883158"/>
            <a:ext cx="10438300" cy="886205"/>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Many homeowners may not have updated their policy limits to reflect current rebuilding costs, which can significantly increase after a disaster.</a:t>
            </a:r>
          </a:p>
        </p:txBody>
      </p:sp>
      <p:sp>
        <p:nvSpPr>
          <p:cNvPr id="13" name="Rectangle 12">
            <a:extLst>
              <a:ext uri="{FF2B5EF4-FFF2-40B4-BE49-F238E27FC236}">
                <a16:creationId xmlns:a16="http://schemas.microsoft.com/office/drawing/2014/main" id="{AEF49AFC-8E7C-294A-EBFE-22D07CDBD05A}"/>
              </a:ext>
            </a:extLst>
          </p:cNvPr>
          <p:cNvSpPr/>
          <p:nvPr/>
        </p:nvSpPr>
        <p:spPr>
          <a:xfrm>
            <a:off x="2284413" y="7431709"/>
            <a:ext cx="11426825" cy="15884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4" name="TextBox 13">
            <a:extLst>
              <a:ext uri="{FF2B5EF4-FFF2-40B4-BE49-F238E27FC236}">
                <a16:creationId xmlns:a16="http://schemas.microsoft.com/office/drawing/2014/main" id="{E7DD1BCB-F56E-3AC3-313B-7AE7996BC877}"/>
              </a:ext>
            </a:extLst>
          </p:cNvPr>
          <p:cNvSpPr txBox="1"/>
          <p:nvPr/>
        </p:nvSpPr>
        <p:spPr>
          <a:xfrm>
            <a:off x="3043238" y="7985978"/>
            <a:ext cx="10438300" cy="479940"/>
          </a:xfrm>
          <a:prstGeom prst="rect">
            <a:avLst/>
          </a:prstGeom>
          <a:noFill/>
        </p:spPr>
        <p:txBody>
          <a:bodyPr wrap="square">
            <a:spAutoFit/>
          </a:bodyPr>
          <a:lstStyle/>
          <a:p>
            <a:pPr marL="0" marR="0" lvl="1" defTabSz="1828619" eaLnBrk="0" fontAlgn="base" hangingPunct="0">
              <a:lnSpc>
                <a:spcPct val="120000"/>
              </a:lnSpc>
              <a:spcAft>
                <a:spcPts val="600"/>
              </a:spcAft>
              <a:buClr>
                <a:srgbClr val="000000"/>
              </a:buClr>
            </a:pPr>
            <a:r>
              <a:rPr lang="en-IN" sz="2200" dirty="0">
                <a:solidFill>
                  <a:srgbClr val="46535E"/>
                </a:solidFill>
                <a:latin typeface="Helvetica Now Text" panose="020B0504030202020204" pitchFamily="34" charset="0"/>
                <a:cs typeface="Arial" panose="020B0604020202020204" pitchFamily="34" charset="0"/>
              </a:rPr>
              <a:t>Many intentionally underinsured their home to qualify with a specific carrier.</a:t>
            </a:r>
          </a:p>
        </p:txBody>
      </p:sp>
      <p:sp>
        <p:nvSpPr>
          <p:cNvPr id="15" name="Rectangle 14">
            <a:extLst>
              <a:ext uri="{FF2B5EF4-FFF2-40B4-BE49-F238E27FC236}">
                <a16:creationId xmlns:a16="http://schemas.microsoft.com/office/drawing/2014/main" id="{C31B5D03-1DFD-2AB3-F054-87D14AFD28BC}"/>
              </a:ext>
            </a:extLst>
          </p:cNvPr>
          <p:cNvSpPr/>
          <p:nvPr/>
        </p:nvSpPr>
        <p:spPr>
          <a:xfrm>
            <a:off x="14124721" y="3124199"/>
            <a:ext cx="6444517" cy="5895987"/>
          </a:xfrm>
          <a:prstGeom prst="rect">
            <a:avLst/>
          </a:prstGeom>
          <a:solidFill>
            <a:srgbClr val="007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16" name="TextBox 15">
            <a:extLst>
              <a:ext uri="{FF2B5EF4-FFF2-40B4-BE49-F238E27FC236}">
                <a16:creationId xmlns:a16="http://schemas.microsoft.com/office/drawing/2014/main" id="{770D4479-3559-2888-CAAE-5ADCA4BEFE3E}"/>
              </a:ext>
            </a:extLst>
          </p:cNvPr>
          <p:cNvSpPr txBox="1"/>
          <p:nvPr/>
        </p:nvSpPr>
        <p:spPr>
          <a:xfrm>
            <a:off x="14692007" y="4020281"/>
            <a:ext cx="5118406" cy="793872"/>
          </a:xfrm>
          <a:prstGeom prst="rect">
            <a:avLst/>
          </a:prstGeom>
          <a:noFill/>
        </p:spPr>
        <p:txBody>
          <a:bodyPr wrap="square" lIns="0" tIns="0" rIns="0" bIns="0">
            <a:spAutoFit/>
          </a:bodyPr>
          <a:lstStyle/>
          <a:p>
            <a:pPr marL="0" marR="0" lvl="1" indent="-228600" defTabSz="1828619" eaLnBrk="0" fontAlgn="base" hangingPunct="0">
              <a:lnSpc>
                <a:spcPct val="120000"/>
              </a:lnSpc>
              <a:spcAft>
                <a:spcPts val="600"/>
              </a:spcAft>
              <a:buClr>
                <a:srgbClr val="000000"/>
              </a:buClr>
              <a:buNone/>
            </a:pPr>
            <a:r>
              <a:rPr lang="en-IN" sz="2200" b="1" dirty="0">
                <a:solidFill>
                  <a:schemeClr val="bg1"/>
                </a:solidFill>
                <a:latin typeface="Helvetica Now Text" panose="020B0504030202020204" pitchFamily="34" charset="0"/>
                <a:cs typeface="Arial" panose="020B0604020202020204" pitchFamily="34" charset="0"/>
              </a:rPr>
              <a:t>Proper reviews of the following are very important:</a:t>
            </a:r>
          </a:p>
        </p:txBody>
      </p:sp>
      <p:sp>
        <p:nvSpPr>
          <p:cNvPr id="17" name="TextBox 16">
            <a:extLst>
              <a:ext uri="{FF2B5EF4-FFF2-40B4-BE49-F238E27FC236}">
                <a16:creationId xmlns:a16="http://schemas.microsoft.com/office/drawing/2014/main" id="{7C740B7F-EA36-DFB0-6834-107D1A09306C}"/>
              </a:ext>
            </a:extLst>
          </p:cNvPr>
          <p:cNvSpPr txBox="1"/>
          <p:nvPr/>
        </p:nvSpPr>
        <p:spPr>
          <a:xfrm>
            <a:off x="14692007" y="5286373"/>
            <a:ext cx="2447131" cy="387607"/>
          </a:xfrm>
          <a:prstGeom prst="rect">
            <a:avLst/>
          </a:prstGeom>
          <a:noFill/>
        </p:spPr>
        <p:txBody>
          <a:bodyPr wrap="square" lIns="0" tIns="0" rIns="0" bIns="0">
            <a:spAutoFit/>
          </a:bodyPr>
          <a:lstStyle/>
          <a:p>
            <a:pPr marL="0" lvl="1" indent="-228600" defTabSz="1828619" eaLnBrk="0" fontAlgn="base" hangingPunct="0">
              <a:lnSpc>
                <a:spcPct val="120000"/>
              </a:lnSpc>
              <a:spcAft>
                <a:spcPts val="600"/>
              </a:spcAft>
              <a:buClr>
                <a:srgbClr val="000000"/>
              </a:buClr>
            </a:pPr>
            <a:r>
              <a:rPr lang="en-IN" sz="2200" dirty="0">
                <a:solidFill>
                  <a:schemeClr val="bg1"/>
                </a:solidFill>
                <a:latin typeface="Helvetica Now Text" panose="020B0504030202020204" pitchFamily="34" charset="0"/>
                <a:cs typeface="Arial" panose="020B0604020202020204" pitchFamily="34" charset="0"/>
              </a:rPr>
              <a:t>Dwelling Limit</a:t>
            </a:r>
          </a:p>
        </p:txBody>
      </p:sp>
      <p:sp>
        <p:nvSpPr>
          <p:cNvPr id="19" name="TextBox 18">
            <a:extLst>
              <a:ext uri="{FF2B5EF4-FFF2-40B4-BE49-F238E27FC236}">
                <a16:creationId xmlns:a16="http://schemas.microsoft.com/office/drawing/2014/main" id="{BC537215-75C2-824B-9509-A9B004901C42}"/>
              </a:ext>
            </a:extLst>
          </p:cNvPr>
          <p:cNvSpPr txBox="1"/>
          <p:nvPr/>
        </p:nvSpPr>
        <p:spPr>
          <a:xfrm>
            <a:off x="14692007" y="6180330"/>
            <a:ext cx="2447131" cy="387607"/>
          </a:xfrm>
          <a:prstGeom prst="rect">
            <a:avLst/>
          </a:prstGeom>
          <a:noFill/>
        </p:spPr>
        <p:txBody>
          <a:bodyPr wrap="square" lIns="0" tIns="0" rIns="0" bIns="0">
            <a:spAutoFit/>
          </a:bodyPr>
          <a:lstStyle/>
          <a:p>
            <a:pPr marL="0" lvl="1" indent="-228600" defTabSz="1828619" eaLnBrk="0" fontAlgn="base" hangingPunct="0">
              <a:lnSpc>
                <a:spcPct val="120000"/>
              </a:lnSpc>
              <a:spcAft>
                <a:spcPts val="600"/>
              </a:spcAft>
              <a:buClr>
                <a:srgbClr val="000000"/>
              </a:buClr>
            </a:pPr>
            <a:r>
              <a:rPr lang="en-IN" sz="2200" dirty="0">
                <a:solidFill>
                  <a:schemeClr val="bg1"/>
                </a:solidFill>
                <a:latin typeface="Helvetica Now Text" panose="020B0504030202020204" pitchFamily="34" charset="0"/>
                <a:cs typeface="Arial" panose="020B0604020202020204" pitchFamily="34" charset="0"/>
              </a:rPr>
              <a:t>Loss of Use Limit</a:t>
            </a:r>
          </a:p>
        </p:txBody>
      </p:sp>
      <p:sp>
        <p:nvSpPr>
          <p:cNvPr id="20" name="TextBox 19">
            <a:extLst>
              <a:ext uri="{FF2B5EF4-FFF2-40B4-BE49-F238E27FC236}">
                <a16:creationId xmlns:a16="http://schemas.microsoft.com/office/drawing/2014/main" id="{E7171903-61A5-B6EA-CADE-580ECC198699}"/>
              </a:ext>
            </a:extLst>
          </p:cNvPr>
          <p:cNvSpPr txBox="1"/>
          <p:nvPr/>
        </p:nvSpPr>
        <p:spPr>
          <a:xfrm>
            <a:off x="14692007" y="7074287"/>
            <a:ext cx="3220855" cy="387607"/>
          </a:xfrm>
          <a:prstGeom prst="rect">
            <a:avLst/>
          </a:prstGeom>
          <a:noFill/>
        </p:spPr>
        <p:txBody>
          <a:bodyPr wrap="square" lIns="0" tIns="0" rIns="0" bIns="0">
            <a:spAutoFit/>
          </a:bodyPr>
          <a:lstStyle/>
          <a:p>
            <a:pPr marL="0" lvl="1" indent="-228600" defTabSz="1828619" eaLnBrk="0" fontAlgn="base" hangingPunct="0">
              <a:lnSpc>
                <a:spcPct val="120000"/>
              </a:lnSpc>
              <a:spcAft>
                <a:spcPts val="600"/>
              </a:spcAft>
              <a:buClr>
                <a:srgbClr val="000000"/>
              </a:buClr>
            </a:pPr>
            <a:r>
              <a:rPr lang="en-IN" sz="2200" dirty="0">
                <a:solidFill>
                  <a:schemeClr val="bg1"/>
                </a:solidFill>
                <a:latin typeface="Helvetica Now Text" panose="020B0504030202020204" pitchFamily="34" charset="0"/>
                <a:cs typeface="Arial" panose="020B0604020202020204" pitchFamily="34" charset="0"/>
              </a:rPr>
              <a:t>Personal Property</a:t>
            </a:r>
          </a:p>
        </p:txBody>
      </p:sp>
      <p:sp>
        <p:nvSpPr>
          <p:cNvPr id="21" name="TextBox 20">
            <a:extLst>
              <a:ext uri="{FF2B5EF4-FFF2-40B4-BE49-F238E27FC236}">
                <a16:creationId xmlns:a16="http://schemas.microsoft.com/office/drawing/2014/main" id="{F0AB14F6-D116-241D-6424-61726D272E30}"/>
              </a:ext>
            </a:extLst>
          </p:cNvPr>
          <p:cNvSpPr txBox="1"/>
          <p:nvPr/>
        </p:nvSpPr>
        <p:spPr>
          <a:xfrm>
            <a:off x="14692007" y="7968243"/>
            <a:ext cx="3220855" cy="387607"/>
          </a:xfrm>
          <a:prstGeom prst="rect">
            <a:avLst/>
          </a:prstGeom>
          <a:noFill/>
        </p:spPr>
        <p:txBody>
          <a:bodyPr wrap="square" lIns="0" tIns="0" rIns="0" bIns="0">
            <a:spAutoFit/>
          </a:bodyPr>
          <a:lstStyle/>
          <a:p>
            <a:pPr marL="0" lvl="1" indent="-228600" defTabSz="1828619" eaLnBrk="0" fontAlgn="base" hangingPunct="0">
              <a:lnSpc>
                <a:spcPct val="120000"/>
              </a:lnSpc>
              <a:spcAft>
                <a:spcPts val="600"/>
              </a:spcAft>
              <a:buClr>
                <a:srgbClr val="000000"/>
              </a:buClr>
            </a:pPr>
            <a:r>
              <a:rPr lang="en-IN" sz="2200" dirty="0">
                <a:solidFill>
                  <a:schemeClr val="bg1"/>
                </a:solidFill>
                <a:latin typeface="Helvetica Now Text" panose="020B0504030202020204" pitchFamily="34" charset="0"/>
                <a:cs typeface="Arial" panose="020B0604020202020204" pitchFamily="34" charset="0"/>
              </a:rPr>
              <a:t>Valuable Articles </a:t>
            </a:r>
          </a:p>
        </p:txBody>
      </p:sp>
      <p:cxnSp>
        <p:nvCxnSpPr>
          <p:cNvPr id="23" name="Straight Connector 22">
            <a:extLst>
              <a:ext uri="{FF2B5EF4-FFF2-40B4-BE49-F238E27FC236}">
                <a16:creationId xmlns:a16="http://schemas.microsoft.com/office/drawing/2014/main" id="{ED06CDCE-72D0-9EA5-6E82-A94FA808B663}"/>
              </a:ext>
            </a:extLst>
          </p:cNvPr>
          <p:cNvCxnSpPr/>
          <p:nvPr/>
        </p:nvCxnSpPr>
        <p:spPr>
          <a:xfrm>
            <a:off x="14692007" y="5902922"/>
            <a:ext cx="4922105"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0F400-0494-EEB1-D3F9-03FFC66B6D91}"/>
              </a:ext>
            </a:extLst>
          </p:cNvPr>
          <p:cNvCxnSpPr/>
          <p:nvPr/>
        </p:nvCxnSpPr>
        <p:spPr>
          <a:xfrm>
            <a:off x="14692007" y="6864213"/>
            <a:ext cx="4922105"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DB4654-E4D7-6ADB-43B7-F3C9C727B56B}"/>
              </a:ext>
            </a:extLst>
          </p:cNvPr>
          <p:cNvCxnSpPr/>
          <p:nvPr/>
        </p:nvCxnSpPr>
        <p:spPr>
          <a:xfrm>
            <a:off x="14692007" y="7731720"/>
            <a:ext cx="4922105"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A3921E1-1398-C02F-2AE9-802DE4ABDDAC}"/>
              </a:ext>
            </a:extLst>
          </p:cNvPr>
          <p:cNvSpPr/>
          <p:nvPr/>
        </p:nvSpPr>
        <p:spPr>
          <a:xfrm>
            <a:off x="2284413" y="9393860"/>
            <a:ext cx="18284825" cy="1085109"/>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28" name="TextBox 27">
            <a:extLst>
              <a:ext uri="{FF2B5EF4-FFF2-40B4-BE49-F238E27FC236}">
                <a16:creationId xmlns:a16="http://schemas.microsoft.com/office/drawing/2014/main" id="{B4129AA1-3F0E-788F-2D0E-DE311BE52AA0}"/>
              </a:ext>
            </a:extLst>
          </p:cNvPr>
          <p:cNvSpPr txBox="1"/>
          <p:nvPr/>
        </p:nvSpPr>
        <p:spPr>
          <a:xfrm>
            <a:off x="3043238" y="9696444"/>
            <a:ext cx="10438300" cy="515206"/>
          </a:xfrm>
          <a:prstGeom prst="rect">
            <a:avLst/>
          </a:prstGeom>
          <a:noFill/>
        </p:spPr>
        <p:txBody>
          <a:bodyPr wrap="square">
            <a:spAutoFit/>
          </a:bodyPr>
          <a:lstStyle/>
          <a:p>
            <a:pPr marL="0" lvl="1" defTabSz="1828619" eaLnBrk="0" fontAlgn="base" hangingPunct="0">
              <a:lnSpc>
                <a:spcPct val="120000"/>
              </a:lnSpc>
              <a:spcAft>
                <a:spcPts val="600"/>
              </a:spcAft>
              <a:buClr>
                <a:srgbClr val="000000"/>
              </a:buClr>
            </a:pPr>
            <a:r>
              <a:rPr lang="en-IN" sz="2400" b="1" dirty="0">
                <a:solidFill>
                  <a:schemeClr val="accent1"/>
                </a:solidFill>
                <a:latin typeface="Helvetica Now Text" panose="020B0504030202020204" pitchFamily="34" charset="0"/>
                <a:cs typeface="Arial" panose="020B0604020202020204" pitchFamily="34" charset="0"/>
              </a:rPr>
              <a:t>Ensuring all fine art and jewellery schedules are up to date</a:t>
            </a:r>
          </a:p>
        </p:txBody>
      </p:sp>
    </p:spTree>
    <p:extLst>
      <p:ext uri="{BB962C8B-B14F-4D97-AF65-F5344CB8AC3E}">
        <p14:creationId xmlns:p14="http://schemas.microsoft.com/office/powerpoint/2010/main" val="846751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0EAF-7AB2-8B79-1AE7-B8EEBCFB5CA6}"/>
            </a:ext>
          </a:extLst>
        </p:cNvPr>
        <p:cNvGrpSpPr/>
        <p:nvPr/>
      </p:nvGrpSpPr>
      <p:grpSpPr>
        <a:xfrm>
          <a:off x="0" y="0"/>
          <a:ext cx="0" cy="0"/>
          <a:chOff x="0" y="0"/>
          <a:chExt cx="0" cy="0"/>
        </a:xfrm>
      </p:grpSpPr>
      <p:pic>
        <p:nvPicPr>
          <p:cNvPr id="24" name="Picture 23" descr="A fire in the hills&#10;&#10;AI-generated content may be incorrect.">
            <a:extLst>
              <a:ext uri="{FF2B5EF4-FFF2-40B4-BE49-F238E27FC236}">
                <a16:creationId xmlns:a16="http://schemas.microsoft.com/office/drawing/2014/main" id="{7F4F383E-73DA-1A9A-2485-1AB84FC94B0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24382413" cy="13716000"/>
          </a:xfrm>
          <a:prstGeom prst="rect">
            <a:avLst/>
          </a:prstGeom>
        </p:spPr>
      </p:pic>
      <p:sp>
        <p:nvSpPr>
          <p:cNvPr id="29" name="Rectangle 28">
            <a:extLst>
              <a:ext uri="{FF2B5EF4-FFF2-40B4-BE49-F238E27FC236}">
                <a16:creationId xmlns:a16="http://schemas.microsoft.com/office/drawing/2014/main" id="{8BE517DD-90CD-3C7A-6D3E-3F4E95022470}"/>
              </a:ext>
            </a:extLst>
          </p:cNvPr>
          <p:cNvSpPr/>
          <p:nvPr/>
        </p:nvSpPr>
        <p:spPr>
          <a:xfrm>
            <a:off x="0" y="0"/>
            <a:ext cx="14474825" cy="13716000"/>
          </a:xfrm>
          <a:prstGeom prst="rect">
            <a:avLst/>
          </a:prstGeom>
          <a:solidFill>
            <a:srgbClr val="EEF6F7">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4" name="Rectangle 3">
            <a:extLst>
              <a:ext uri="{FF2B5EF4-FFF2-40B4-BE49-F238E27FC236}">
                <a16:creationId xmlns:a16="http://schemas.microsoft.com/office/drawing/2014/main" id="{07E86111-F955-3369-E259-19D2B8630233}"/>
              </a:ext>
            </a:extLst>
          </p:cNvPr>
          <p:cNvSpPr/>
          <p:nvPr/>
        </p:nvSpPr>
        <p:spPr>
          <a:xfrm>
            <a:off x="2284413" y="3124200"/>
            <a:ext cx="11426825" cy="5879123"/>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6" name="Title 5">
            <a:extLst>
              <a:ext uri="{FF2B5EF4-FFF2-40B4-BE49-F238E27FC236}">
                <a16:creationId xmlns:a16="http://schemas.microsoft.com/office/drawing/2014/main" id="{1C69D877-3EE9-94B0-BE3E-2F67DD695E43}"/>
              </a:ext>
            </a:extLst>
          </p:cNvPr>
          <p:cNvSpPr>
            <a:spLocks noGrp="1"/>
          </p:cNvSpPr>
          <p:nvPr>
            <p:ph type="title"/>
          </p:nvPr>
        </p:nvSpPr>
        <p:spPr>
          <a:xfrm>
            <a:off x="2284413" y="936384"/>
            <a:ext cx="21334412" cy="800219"/>
          </a:xfrm>
        </p:spPr>
        <p:txBody>
          <a:bodyPr/>
          <a:lstStyle/>
          <a:p>
            <a:r>
              <a:rPr lang="en-IN" dirty="0"/>
              <a:t>Exclusions in Policies</a:t>
            </a:r>
            <a:endParaRPr lang="en-US" dirty="0"/>
          </a:p>
        </p:txBody>
      </p:sp>
      <p:sp>
        <p:nvSpPr>
          <p:cNvPr id="3" name="TextBox 2">
            <a:extLst>
              <a:ext uri="{FF2B5EF4-FFF2-40B4-BE49-F238E27FC236}">
                <a16:creationId xmlns:a16="http://schemas.microsoft.com/office/drawing/2014/main" id="{A77AFD09-F448-F7B7-18D3-A20CDE876693}"/>
              </a:ext>
            </a:extLst>
          </p:cNvPr>
          <p:cNvSpPr txBox="1"/>
          <p:nvPr/>
        </p:nvSpPr>
        <p:spPr>
          <a:xfrm>
            <a:off x="3041650" y="3542305"/>
            <a:ext cx="9910763" cy="5002588"/>
          </a:xfrm>
          <a:prstGeom prst="rect">
            <a:avLst/>
          </a:prstGeom>
          <a:noFill/>
        </p:spPr>
        <p:txBody>
          <a:bodyPr wrap="square">
            <a:spAutoFit/>
          </a:bodyPr>
          <a:lstStyle/>
          <a:p>
            <a:pPr marL="0" marR="0" lvl="1" defTabSz="1828619" eaLnBrk="0" fontAlgn="base" hangingPunct="0">
              <a:lnSpc>
                <a:spcPct val="120000"/>
              </a:lnSpc>
              <a:spcAft>
                <a:spcPts val="3600"/>
              </a:spcAft>
              <a:buClr>
                <a:schemeClr val="bg1"/>
              </a:buClr>
            </a:pPr>
            <a:r>
              <a:rPr lang="en-IN" sz="2400" dirty="0">
                <a:solidFill>
                  <a:schemeClr val="bg1"/>
                </a:solidFill>
                <a:latin typeface="Helvetica Now Text" panose="020B0504030202020204" pitchFamily="34" charset="0"/>
                <a:cs typeface="Arial" panose="020B0604020202020204" pitchFamily="34" charset="0"/>
              </a:rPr>
              <a:t>Many insurance policies contain specific exclusions for certain types of damage or events, such as flood or earthquake. </a:t>
            </a:r>
          </a:p>
          <a:p>
            <a:pPr marL="0" lvl="1" defTabSz="1828619" eaLnBrk="0" fontAlgn="base" hangingPunct="0">
              <a:lnSpc>
                <a:spcPct val="120000"/>
              </a:lnSpc>
              <a:spcAft>
                <a:spcPts val="3600"/>
              </a:spcAft>
              <a:buClr>
                <a:schemeClr val="bg1"/>
              </a:buClr>
            </a:pPr>
            <a:r>
              <a:rPr lang="en-IN" sz="2400" dirty="0">
                <a:solidFill>
                  <a:schemeClr val="bg1"/>
                </a:solidFill>
                <a:latin typeface="Helvetica Now Text" panose="020B0504030202020204" pitchFamily="34" charset="0"/>
                <a:cs typeface="Arial" panose="020B0604020202020204" pitchFamily="34" charset="0"/>
              </a:rPr>
              <a:t>Homeowners may find that their policies may have a higher wildfire deductible if they live in designated high-risk areas.  </a:t>
            </a:r>
          </a:p>
          <a:p>
            <a:pPr marL="0" marR="0" lvl="1" defTabSz="1828619" eaLnBrk="0" fontAlgn="base" hangingPunct="0">
              <a:lnSpc>
                <a:spcPct val="120000"/>
              </a:lnSpc>
              <a:spcAft>
                <a:spcPts val="3600"/>
              </a:spcAft>
              <a:buClr>
                <a:schemeClr val="bg1"/>
              </a:buClr>
            </a:pPr>
            <a:r>
              <a:rPr lang="en-IN" sz="2400" dirty="0">
                <a:solidFill>
                  <a:schemeClr val="bg1"/>
                </a:solidFill>
                <a:latin typeface="Helvetica Now Text" panose="020B0504030202020204" pitchFamily="34" charset="0"/>
                <a:cs typeface="Arial" panose="020B0604020202020204" pitchFamily="34" charset="0"/>
              </a:rPr>
              <a:t>This lack of understanding can lead to devastating financial losses when a loss occurs.</a:t>
            </a:r>
          </a:p>
          <a:p>
            <a:pPr marL="0" marR="0" lvl="1" defTabSz="1828619" eaLnBrk="0" fontAlgn="base" hangingPunct="0">
              <a:lnSpc>
                <a:spcPct val="120000"/>
              </a:lnSpc>
              <a:spcAft>
                <a:spcPts val="3600"/>
              </a:spcAft>
              <a:buClr>
                <a:schemeClr val="bg1"/>
              </a:buClr>
            </a:pPr>
            <a:r>
              <a:rPr lang="en-IN" sz="2400" dirty="0">
                <a:solidFill>
                  <a:schemeClr val="bg1"/>
                </a:solidFill>
                <a:latin typeface="Helvetica Now Text" panose="020B0504030202020204" pitchFamily="34" charset="0"/>
                <a:cs typeface="Arial" panose="020B0604020202020204" pitchFamily="34" charset="0"/>
              </a:rPr>
              <a:t>There are policies available to cover exclusions and can be purchased separately.</a:t>
            </a:r>
          </a:p>
        </p:txBody>
      </p:sp>
      <p:cxnSp>
        <p:nvCxnSpPr>
          <p:cNvPr id="5" name="Straight Connector 4">
            <a:extLst>
              <a:ext uri="{FF2B5EF4-FFF2-40B4-BE49-F238E27FC236}">
                <a16:creationId xmlns:a16="http://schemas.microsoft.com/office/drawing/2014/main" id="{287B2B28-9AF5-4423-533E-CC96D3944CC5}"/>
              </a:ext>
            </a:extLst>
          </p:cNvPr>
          <p:cNvCxnSpPr>
            <a:cxnSpLocks/>
          </p:cNvCxnSpPr>
          <p:nvPr/>
        </p:nvCxnSpPr>
        <p:spPr>
          <a:xfrm>
            <a:off x="3094709" y="4683723"/>
            <a:ext cx="9857704"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0CFFE6-B1B3-2510-BCBC-B15FDB416D4D}"/>
              </a:ext>
            </a:extLst>
          </p:cNvPr>
          <p:cNvCxnSpPr>
            <a:cxnSpLocks/>
          </p:cNvCxnSpPr>
          <p:nvPr/>
        </p:nvCxnSpPr>
        <p:spPr>
          <a:xfrm>
            <a:off x="3094709" y="6020153"/>
            <a:ext cx="9857704"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B0479-6E13-1F2F-EB54-C25DC6E4575E}"/>
              </a:ext>
            </a:extLst>
          </p:cNvPr>
          <p:cNvCxnSpPr>
            <a:cxnSpLocks/>
          </p:cNvCxnSpPr>
          <p:nvPr/>
        </p:nvCxnSpPr>
        <p:spPr>
          <a:xfrm>
            <a:off x="3094709" y="7333137"/>
            <a:ext cx="9857704" cy="0"/>
          </a:xfrm>
          <a:prstGeom prst="line">
            <a:avLst/>
          </a:prstGeom>
          <a:ln w="28575">
            <a:solidFill>
              <a:schemeClr val="accent6"/>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294F39A4-5DA2-4194-484F-6EE45B7ECE10}"/>
              </a:ext>
            </a:extLst>
          </p:cNvPr>
          <p:cNvSpPr txBox="1">
            <a:spLocks/>
          </p:cNvSpPr>
          <p:nvPr/>
        </p:nvSpPr>
        <p:spPr>
          <a:xfrm>
            <a:off x="22817394" y="12522200"/>
            <a:ext cx="807577" cy="730250"/>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solidFill>
                  <a:schemeClr val="bg1"/>
                </a:solidFill>
              </a:rPr>
              <a:pPr/>
              <a:t>9</a:t>
            </a:fld>
            <a:endParaRPr lang="en-GB" dirty="0">
              <a:solidFill>
                <a:schemeClr val="bg1"/>
              </a:solidFill>
            </a:endParaRPr>
          </a:p>
        </p:txBody>
      </p:sp>
      <p:sp>
        <p:nvSpPr>
          <p:cNvPr id="31" name="Footer Placeholder 3">
            <a:extLst>
              <a:ext uri="{FF2B5EF4-FFF2-40B4-BE49-F238E27FC236}">
                <a16:creationId xmlns:a16="http://schemas.microsoft.com/office/drawing/2014/main" id="{9ABCEDF7-F44C-B0AD-0719-5324D5E362CF}"/>
              </a:ext>
            </a:extLst>
          </p:cNvPr>
          <p:cNvSpPr txBox="1">
            <a:spLocks/>
          </p:cNvSpPr>
          <p:nvPr/>
        </p:nvSpPr>
        <p:spPr>
          <a:xfrm>
            <a:off x="12023125" y="12554568"/>
            <a:ext cx="10077288" cy="730250"/>
          </a:xfrm>
          <a:prstGeom prst="rect">
            <a:avLst/>
          </a:prstGeom>
        </p:spPr>
        <p:txBody>
          <a:bodyPr vert="horz" wrap="square" lIns="0" tIns="0" rIns="0" bIns="0" rtlCol="0" anchor="ctr"/>
          <a:lstStyle>
            <a:defPPr>
              <a:defRPr lang="en-US"/>
            </a:defPPr>
            <a:lvl1pPr marL="0" marR="0" indent="0" algn="r" defTabSz="1828709" rtl="0" eaLnBrk="1" fontAlgn="auto" latinLnBrk="0" hangingPunct="1">
              <a:lnSpc>
                <a:spcPct val="100000"/>
              </a:lnSpc>
              <a:spcBef>
                <a:spcPts val="0"/>
              </a:spcBef>
              <a:spcAft>
                <a:spcPts val="0"/>
              </a:spcAft>
              <a:buClrTx/>
              <a:buSzTx/>
              <a:buFontTx/>
              <a:buNone/>
              <a:tabLst/>
              <a:defRPr sz="8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r>
              <a:rPr lang="en-GB" dirty="0">
                <a:solidFill>
                  <a:schemeClr val="bg1"/>
                </a:solidFill>
              </a:rPr>
              <a:t>Aon Private Risk Management | Proprietary &amp; Confidential</a:t>
            </a:r>
          </a:p>
          <a:p>
            <a:endParaRPr lang="en-GB" dirty="0">
              <a:solidFill>
                <a:schemeClr val="bg1"/>
              </a:solidFill>
            </a:endParaRPr>
          </a:p>
        </p:txBody>
      </p:sp>
      <p:pic>
        <p:nvPicPr>
          <p:cNvPr id="32" name="Graphic 31">
            <a:extLst>
              <a:ext uri="{FF2B5EF4-FFF2-40B4-BE49-F238E27FC236}">
                <a16:creationId xmlns:a16="http://schemas.microsoft.com/office/drawing/2014/main" id="{BD5751F8-12F8-98BD-AB90-984CC15021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3839953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_WIDTH" val="1260"/>
  <p:tag name="ORIGINAL_HEIGHT" val="1079.93"/>
</p:tagLst>
</file>

<file path=ppt/tags/tag2.xml><?xml version="1.0" encoding="utf-8"?>
<p:tagLst xmlns:a="http://schemas.openxmlformats.org/drawingml/2006/main" xmlns:r="http://schemas.openxmlformats.org/officeDocument/2006/relationships" xmlns:p="http://schemas.openxmlformats.org/presentationml/2006/main">
  <p:tag name="ORIGINAL_WIDTH" val="243.4885"/>
  <p:tag name="ORIGINAL_HEIGHT" val="1081.027"/>
</p:tagLst>
</file>

<file path=ppt/tags/tag3.xml><?xml version="1.0" encoding="utf-8"?>
<p:tagLst xmlns:a="http://schemas.openxmlformats.org/drawingml/2006/main" xmlns:r="http://schemas.openxmlformats.org/officeDocument/2006/relationships" xmlns:p="http://schemas.openxmlformats.org/presentationml/2006/main">
  <p:tag name="ORIGINAL_HEIGHT" val="584.8027"/>
  <p:tag name="ORIGINAL_WIDTH" val="778.2336"/>
</p:tagLst>
</file>

<file path=ppt/tags/tag4.xml><?xml version="1.0" encoding="utf-8"?>
<p:tagLst xmlns:a="http://schemas.openxmlformats.org/drawingml/2006/main" xmlns:r="http://schemas.openxmlformats.org/officeDocument/2006/relationships" xmlns:p="http://schemas.openxmlformats.org/presentationml/2006/main">
  <p:tag name="ORIGINAL_WIDTH" val="243.4885"/>
  <p:tag name="ORIGINAL_HEIGHT" val="1081.027"/>
</p:tagLst>
</file>

<file path=ppt/theme/theme1.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000" dirty="0" err="1">
            <a:solidFill>
              <a:schemeClr val="tx2"/>
            </a:solidFill>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 Ppt 2021" id="{140F9D96-B069-E842-86E1-C4A975DAF667}" vid="{4981C25D-2C13-AB4D-A047-FB75E559A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5B13E97BD02549B9801EF1D08E31A8" ma:contentTypeVersion="13" ma:contentTypeDescription="Create a new document." ma:contentTypeScope="" ma:versionID="0dc19adde441b77219bc23445e92226b">
  <xsd:schema xmlns:xsd="http://www.w3.org/2001/XMLSchema" xmlns:xs="http://www.w3.org/2001/XMLSchema" xmlns:p="http://schemas.microsoft.com/office/2006/metadata/properties" xmlns:ns2="dda24b63-c002-46c2-b8a5-f2329012e845" xmlns:ns3="6f970924-b915-492e-bfdb-ebbb49cca1e0" targetNamespace="http://schemas.microsoft.com/office/2006/metadata/properties" ma:root="true" ma:fieldsID="0c6be065e8f2e17c4bb043d5d94b36b6" ns2:_="" ns3:_="">
    <xsd:import namespace="dda24b63-c002-46c2-b8a5-f2329012e845"/>
    <xsd:import namespace="6f970924-b915-492e-bfdb-ebbb49cca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24b63-c002-46c2-b8a5-f2329012e8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970924-b915-492e-bfdb-ebbb49cca1e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363840-C1D5-4BB3-835B-ADDC36BC0151}">
  <ds:schemaRefs>
    <ds:schemaRef ds:uri="http://purl.org/dc/dcmitype/"/>
    <ds:schemaRef ds:uri="dda24b63-c002-46c2-b8a5-f2329012e845"/>
    <ds:schemaRef ds:uri="http://schemas.microsoft.com/office/2006/metadata/propertie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6f970924-b915-492e-bfdb-ebbb49cca1e0"/>
    <ds:schemaRef ds:uri="http://purl.org/dc/terms/"/>
  </ds:schemaRefs>
</ds:datastoreItem>
</file>

<file path=customXml/itemProps2.xml><?xml version="1.0" encoding="utf-8"?>
<ds:datastoreItem xmlns:ds="http://schemas.openxmlformats.org/officeDocument/2006/customXml" ds:itemID="{EBE34C3F-04AB-4A54-A470-4DA276BEB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24b63-c002-46c2-b8a5-f2329012e845"/>
    <ds:schemaRef ds:uri="6f970924-b915-492e-bfdb-ebbb49cca1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6DC340-B0BC-4F20-8B5A-E7EDC40074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3275</TotalTime>
  <Words>3867</Words>
  <Application>Microsoft Office PowerPoint</Application>
  <PresentationFormat>Custom</PresentationFormat>
  <Paragraphs>430</Paragraphs>
  <Slides>24</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Calibri</vt:lpstr>
      <vt:lpstr>Georgia</vt:lpstr>
      <vt:lpstr>Helvetica Neue Condensed Bold</vt:lpstr>
      <vt:lpstr>Helvetica Now Text</vt:lpstr>
      <vt:lpstr>Helvetica Now Text Light</vt:lpstr>
      <vt:lpstr>Lato</vt:lpstr>
      <vt:lpstr>System Font Regular</vt:lpstr>
      <vt:lpstr>Verdana</vt:lpstr>
      <vt:lpstr>Office Theme</vt:lpstr>
      <vt:lpstr>PowerPoint Presentation</vt:lpstr>
      <vt:lpstr>Presenters </vt:lpstr>
      <vt:lpstr>Aon Private Risk Management</vt:lpstr>
      <vt:lpstr>Specialty Service Practices</vt:lpstr>
      <vt:lpstr>PowerPoint Presentation</vt:lpstr>
      <vt:lpstr>      California Fair Plan limitations</vt:lpstr>
      <vt:lpstr>Lessons Learned / Pitfalls of Inadequate Insurance Coverage</vt:lpstr>
      <vt:lpstr>Underinsurance</vt:lpstr>
      <vt:lpstr>Exclusions in Policies</vt:lpstr>
      <vt:lpstr>Lack of Adequate Liability Coverage</vt:lpstr>
      <vt:lpstr>Delayed Claims Processing / Access to Rebuild</vt:lpstr>
      <vt:lpstr>Key Coverages to Consider</vt:lpstr>
      <vt:lpstr>PowerPoint Presentation</vt:lpstr>
      <vt:lpstr>PowerPoint Presentation</vt:lpstr>
      <vt:lpstr>PowerPoint Presentation</vt:lpstr>
      <vt:lpstr>PowerPoint Presentation</vt:lpstr>
      <vt:lpstr>How CA wildfires will impact material costs </vt:lpstr>
      <vt:lpstr>PowerPoint Presentation</vt:lpstr>
      <vt:lpstr>PowerPoint Presentation</vt:lpstr>
      <vt:lpstr>Liability — a continuing, top concern for  affluent individuals</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Prasanth Gopalakrishnan</dc:creator>
  <cp:keywords/>
  <dc:description/>
  <cp:lastModifiedBy>Julie Eshelman</cp:lastModifiedBy>
  <cp:revision>140</cp:revision>
  <dcterms:created xsi:type="dcterms:W3CDTF">2024-06-11T08:39:39Z</dcterms:created>
  <dcterms:modified xsi:type="dcterms:W3CDTF">2026-01-13T20:11:08Z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0x010100585B13E97BD02549B9801EF1D08E31A8</vt:lpwstr>
  </property>
  <property fmtid="{D5CDD505-2E9C-101B-9397-08002B2CF9AE}" pid="3" name="MSIP_Label_875a5b46-6a40-4ffc-90be-3fcbddbfaaf1_ActionId">
    <vt:lpwstr>0caee8f2-7700-47b4-93b9-9e6f4d035ae3</vt:lpwstr>
  </property>
  <property fmtid="{D5CDD505-2E9C-101B-9397-08002B2CF9AE}" pid="4" name="MSIP_Label_875a5b46-6a40-4ffc-90be-3fcbddbfaaf1_Name">
    <vt:lpwstr>CONFIDENTIAL \ CONFIDENTIAL</vt:lpwstr>
  </property>
  <property fmtid="{D5CDD505-2E9C-101B-9397-08002B2CF9AE}" pid="5" name="MSIP_Label_875a5b46-6a40-4ffc-90be-3fcbddbfaaf1_SetDate">
    <vt:lpwstr>2024-08-14T15:15:57Z</vt:lpwstr>
  </property>
  <property fmtid="{D5CDD505-2E9C-101B-9397-08002B2CF9AE}" pid="6" name="MSIP_Label_875a5b46-6a40-4ffc-90be-3fcbddbfaaf1_SiteId">
    <vt:lpwstr>94cfddbc-0627-494a-ad7a-29aea3aea832</vt:lpwstr>
  </property>
  <property fmtid="{D5CDD505-2E9C-101B-9397-08002B2CF9AE}" pid="7" name="MSIP_Label_875a5b46-6a40-4ffc-90be-3fcbddbfaaf1_Enabled">
    <vt:lpwstr>True</vt:lpwstr>
  </property>
  <property fmtid="{D5CDD505-2E9C-101B-9397-08002B2CF9AE}" pid="8" name="MSIP_Label_875a5b46-6a40-4ffc-90be-3fcbddbfaaf1_Removed">
    <vt:lpwstr>False</vt:lpwstr>
  </property>
  <property fmtid="{D5CDD505-2E9C-101B-9397-08002B2CF9AE}" pid="9" name="MSIP_Label_875a5b46-6a40-4ffc-90be-3fcbddbfaaf1_Parent">
    <vt:lpwstr>fa45f789-1f0b-4e07-bb5a-5b7474c73833</vt:lpwstr>
  </property>
  <property fmtid="{D5CDD505-2E9C-101B-9397-08002B2CF9AE}" pid="10" name="MSIP_Label_875a5b46-6a40-4ffc-90be-3fcbddbfaaf1_Extended_MSFT_Method">
    <vt:lpwstr>Standard</vt:lpwstr>
  </property>
  <property fmtid="{D5CDD505-2E9C-101B-9397-08002B2CF9AE}" pid="11" name="MSIP_Label_fa45f789-1f0b-4e07-bb5a-5b7474c73833_Enabled">
    <vt:lpwstr>True</vt:lpwstr>
  </property>
  <property fmtid="{D5CDD505-2E9C-101B-9397-08002B2CF9AE}" pid="12" name="MSIP_Label_fa45f789-1f0b-4e07-bb5a-5b7474c73833_SiteId">
    <vt:lpwstr>94cfddbc-0627-494a-ad7a-29aea3aea832</vt:lpwstr>
  </property>
  <property fmtid="{D5CDD505-2E9C-101B-9397-08002B2CF9AE}" pid="13" name="MSIP_Label_fa45f789-1f0b-4e07-bb5a-5b7474c73833_SetDate">
    <vt:lpwstr>2024-08-14T15:15:57Z</vt:lpwstr>
  </property>
  <property fmtid="{D5CDD505-2E9C-101B-9397-08002B2CF9AE}" pid="14" name="MSIP_Label_fa45f789-1f0b-4e07-bb5a-5b7474c73833_Name">
    <vt:lpwstr>CONFIDENTIAL</vt:lpwstr>
  </property>
  <property fmtid="{D5CDD505-2E9C-101B-9397-08002B2CF9AE}" pid="15" name="MSIP_Label_fa45f789-1f0b-4e07-bb5a-5b7474c73833_ActionId">
    <vt:lpwstr>88645700-0917-4aee-b748-f9cda98effcf</vt:lpwstr>
  </property>
  <property fmtid="{D5CDD505-2E9C-101B-9397-08002B2CF9AE}" pid="16" name="MSIP_Label_fa45f789-1f0b-4e07-bb5a-5b7474c73833_Extended_MSFT_Method">
    <vt:lpwstr>Standard</vt:lpwstr>
  </property>
  <property fmtid="{D5CDD505-2E9C-101B-9397-08002B2CF9AE}" pid="17" name="Sensitivity">
    <vt:lpwstr>CONFIDENTIAL \ CONFIDENTIAL CONFIDENTIAL</vt:lpwstr>
  </property>
</Properties>
</file>